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1"/>
  </p:notesMasterIdLst>
  <p:sldIdLst>
    <p:sldId id="256" r:id="rId2"/>
    <p:sldId id="259" r:id="rId3"/>
    <p:sldId id="258" r:id="rId4"/>
    <p:sldId id="260" r:id="rId5"/>
    <p:sldId id="265" r:id="rId6"/>
    <p:sldId id="266" r:id="rId7"/>
    <p:sldId id="267" r:id="rId8"/>
    <p:sldId id="468" r:id="rId9"/>
    <p:sldId id="269" r:id="rId10"/>
    <p:sldId id="466" r:id="rId11"/>
    <p:sldId id="257" r:id="rId12"/>
    <p:sldId id="270" r:id="rId13"/>
    <p:sldId id="271" r:id="rId14"/>
    <p:sldId id="272" r:id="rId15"/>
    <p:sldId id="273" r:id="rId16"/>
    <p:sldId id="276" r:id="rId17"/>
    <p:sldId id="277" r:id="rId18"/>
    <p:sldId id="462" r:id="rId19"/>
    <p:sldId id="278" r:id="rId20"/>
    <p:sldId id="279" r:id="rId21"/>
    <p:sldId id="280" r:id="rId22"/>
    <p:sldId id="281" r:id="rId23"/>
    <p:sldId id="282" r:id="rId24"/>
    <p:sldId id="283" r:id="rId25"/>
    <p:sldId id="284" r:id="rId26"/>
    <p:sldId id="275" r:id="rId27"/>
    <p:sldId id="285" r:id="rId28"/>
    <p:sldId id="443" r:id="rId29"/>
    <p:sldId id="293" r:id="rId30"/>
    <p:sldId id="377" r:id="rId31"/>
    <p:sldId id="378" r:id="rId32"/>
    <p:sldId id="379" r:id="rId33"/>
    <p:sldId id="380" r:id="rId34"/>
    <p:sldId id="381" r:id="rId35"/>
    <p:sldId id="382" r:id="rId36"/>
    <p:sldId id="442" r:id="rId37"/>
    <p:sldId id="383" r:id="rId38"/>
    <p:sldId id="384" r:id="rId39"/>
    <p:sldId id="287" r:id="rId40"/>
    <p:sldId id="288" r:id="rId41"/>
    <p:sldId id="289" r:id="rId42"/>
    <p:sldId id="290" r:id="rId43"/>
    <p:sldId id="291" r:id="rId44"/>
    <p:sldId id="292" r:id="rId45"/>
    <p:sldId id="386" r:id="rId46"/>
    <p:sldId id="387" r:id="rId47"/>
    <p:sldId id="385" r:id="rId48"/>
    <p:sldId id="262" r:id="rId49"/>
    <p:sldId id="388" r:id="rId50"/>
    <p:sldId id="441" r:id="rId51"/>
    <p:sldId id="413" r:id="rId52"/>
    <p:sldId id="300" r:id="rId53"/>
    <p:sldId id="301" r:id="rId54"/>
    <p:sldId id="302" r:id="rId55"/>
    <p:sldId id="320" r:id="rId56"/>
    <p:sldId id="321" r:id="rId57"/>
    <p:sldId id="414" r:id="rId58"/>
    <p:sldId id="416" r:id="rId59"/>
    <p:sldId id="322" r:id="rId60"/>
    <p:sldId id="323" r:id="rId61"/>
    <p:sldId id="324" r:id="rId62"/>
    <p:sldId id="417" r:id="rId63"/>
    <p:sldId id="325" r:id="rId64"/>
    <p:sldId id="326" r:id="rId65"/>
    <p:sldId id="327" r:id="rId66"/>
    <p:sldId id="328" r:id="rId67"/>
    <p:sldId id="329" r:id="rId68"/>
    <p:sldId id="330" r:id="rId69"/>
    <p:sldId id="331" r:id="rId70"/>
    <p:sldId id="418" r:id="rId71"/>
    <p:sldId id="333" r:id="rId72"/>
    <p:sldId id="419" r:id="rId73"/>
    <p:sldId id="332" r:id="rId74"/>
    <p:sldId id="334" r:id="rId75"/>
    <p:sldId id="335" r:id="rId76"/>
    <p:sldId id="444" r:id="rId77"/>
    <p:sldId id="398" r:id="rId78"/>
    <p:sldId id="438" r:id="rId79"/>
    <p:sldId id="439" r:id="rId80"/>
    <p:sldId id="399" r:id="rId81"/>
    <p:sldId id="440" r:id="rId82"/>
    <p:sldId id="420" r:id="rId83"/>
    <p:sldId id="421" r:id="rId84"/>
    <p:sldId id="422" r:id="rId85"/>
    <p:sldId id="423" r:id="rId86"/>
    <p:sldId id="424" r:id="rId87"/>
    <p:sldId id="425" r:id="rId88"/>
    <p:sldId id="426" r:id="rId89"/>
    <p:sldId id="467" r:id="rId90"/>
    <p:sldId id="445" r:id="rId91"/>
    <p:sldId id="449" r:id="rId92"/>
    <p:sldId id="452" r:id="rId93"/>
    <p:sldId id="447" r:id="rId94"/>
    <p:sldId id="401" r:id="rId95"/>
    <p:sldId id="402" r:id="rId96"/>
    <p:sldId id="403" r:id="rId97"/>
    <p:sldId id="454" r:id="rId98"/>
    <p:sldId id="404" r:id="rId99"/>
    <p:sldId id="405" r:id="rId100"/>
    <p:sldId id="427" r:id="rId101"/>
    <p:sldId id="342" r:id="rId102"/>
    <p:sldId id="343" r:id="rId103"/>
    <p:sldId id="432" r:id="rId104"/>
    <p:sldId id="433" r:id="rId105"/>
    <p:sldId id="345" r:id="rId106"/>
    <p:sldId id="434" r:id="rId107"/>
    <p:sldId id="435" r:id="rId108"/>
    <p:sldId id="346" r:id="rId109"/>
    <p:sldId id="347" r:id="rId110"/>
    <p:sldId id="348" r:id="rId111"/>
    <p:sldId id="436" r:id="rId112"/>
    <p:sldId id="437" r:id="rId113"/>
    <p:sldId id="465" r:id="rId114"/>
    <p:sldId id="349" r:id="rId115"/>
    <p:sldId id="446" r:id="rId116"/>
    <p:sldId id="350" r:id="rId117"/>
    <p:sldId id="351" r:id="rId118"/>
    <p:sldId id="352" r:id="rId119"/>
    <p:sldId id="428" r:id="rId120"/>
    <p:sldId id="429" r:id="rId121"/>
    <p:sldId id="430" r:id="rId122"/>
    <p:sldId id="431" r:id="rId123"/>
    <p:sldId id="390" r:id="rId124"/>
    <p:sldId id="391" r:id="rId125"/>
    <p:sldId id="392" r:id="rId126"/>
    <p:sldId id="393" r:id="rId127"/>
    <p:sldId id="394" r:id="rId128"/>
    <p:sldId id="455" r:id="rId129"/>
    <p:sldId id="395" r:id="rId130"/>
    <p:sldId id="359" r:id="rId131"/>
    <p:sldId id="373" r:id="rId132"/>
    <p:sldId id="461" r:id="rId133"/>
    <p:sldId id="374" r:id="rId134"/>
    <p:sldId id="456" r:id="rId135"/>
    <p:sldId id="457" r:id="rId136"/>
    <p:sldId id="458" r:id="rId137"/>
    <p:sldId id="459" r:id="rId138"/>
    <p:sldId id="460" r:id="rId139"/>
    <p:sldId id="264" r:id="rId140"/>
  </p:sldIdLst>
  <p:sldSz cx="9144000" cy="5143500" type="screen16x9"/>
  <p:notesSz cx="6858000" cy="9144000"/>
  <p:embeddedFontLst>
    <p:embeddedFont>
      <p:font typeface="Oswald" panose="020B0604020202020204" charset="0"/>
      <p:regular r:id="rId142"/>
      <p:bold r:id="rId143"/>
    </p:embeddedFont>
    <p:embeddedFont>
      <p:font typeface="Calibri" panose="020F0502020204030204" pitchFamily="34" charset="0"/>
      <p:regular r:id="rId144"/>
      <p:bold r:id="rId145"/>
      <p:italic r:id="rId146"/>
      <p:boldItalic r:id="rId147"/>
    </p:embeddedFont>
    <p:embeddedFont>
      <p:font typeface="Source Code Pro" panose="020B0604020202020204" charset="0"/>
      <p:regular r:id="rId148"/>
      <p:bold r:id="rId149"/>
    </p:embeddedFont>
    <p:embeddedFont>
      <p:font typeface="Tahoma" panose="020B0604030504040204" pitchFamily="34" charset="0"/>
      <p:regular r:id="rId150"/>
      <p:bold r:id="rId151"/>
    </p:embeddedFont>
    <p:embeddedFont>
      <p:font typeface="Candara" panose="020E0502030303020204" pitchFamily="34" charset="0"/>
      <p:regular r:id="rId152"/>
      <p:bold r:id="rId153"/>
      <p:italic r:id="rId154"/>
      <p:boldItalic r:id="rId155"/>
    </p:embeddedFont>
    <p:embeddedFont>
      <p:font typeface="Francois One" panose="020B0604020202020204" charset="0"/>
      <p:regular r:id="rId156"/>
    </p:embeddedFont>
    <p:embeddedFont>
      <p:font typeface="ＭＳ Ｐゴシック" panose="020B0600070205080204" pitchFamily="34" charset="-128"/>
      <p:regular r:id="rId157"/>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63" autoAdjust="0"/>
    <p:restoredTop sz="76915" autoAdjust="0"/>
  </p:normalViewPr>
  <p:slideViewPr>
    <p:cSldViewPr>
      <p:cViewPr>
        <p:scale>
          <a:sx n="77" d="100"/>
          <a:sy n="77" d="100"/>
        </p:scale>
        <p:origin x="-1116" y="-30"/>
      </p:cViewPr>
      <p:guideLst>
        <p:guide orient="horz" pos="1620"/>
        <p:guide pos="2880"/>
      </p:guideLst>
    </p:cSldViewPr>
  </p:slideViewPr>
  <p:notesTextViewPr>
    <p:cViewPr>
      <p:scale>
        <a:sx n="1" d="1"/>
        <a:sy n="1" d="1"/>
      </p:scale>
      <p:origin x="0" y="0"/>
    </p:cViewPr>
  </p:notesTextViewPr>
  <p:sorterViewPr>
    <p:cViewPr>
      <p:scale>
        <a:sx n="78" d="100"/>
        <a:sy n="78" d="100"/>
      </p:scale>
      <p:origin x="0" y="168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font" Target="fonts/font13.fntdata"/><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3.fntdata"/><Relationship Id="rId149"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9.fntdata"/><Relationship Id="rId155" Type="http://schemas.openxmlformats.org/officeDocument/2006/relationships/font" Target="fonts/font14.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font" Target="fonts/font4.fntdata"/><Relationship Id="rId153" Type="http://schemas.openxmlformats.org/officeDocument/2006/relationships/font" Target="fonts/font12.fntdata"/><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font" Target="fonts/font2.fntdata"/><Relationship Id="rId148" Type="http://schemas.openxmlformats.org/officeDocument/2006/relationships/font" Target="fonts/font7.fntdata"/><Relationship Id="rId151" Type="http://schemas.openxmlformats.org/officeDocument/2006/relationships/font" Target="fonts/font10.fntdata"/><Relationship Id="rId156"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16.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t>
        <a:bodyPr/>
        <a:lstStyle/>
        <a:p>
          <a:endParaRPr lang="en-US"/>
        </a:p>
      </dgm:t>
    </dgm:pt>
    <dgm:pt modelId="{E56AD7BB-BE5A-4291-A469-A249A6DDF639}" type="pres">
      <dgm:prSet presAssocID="{47674A09-9520-420F-9F0B-B150E9454BB5}" presName="levelTx" presStyleLbl="revTx" presStyleIdx="0" presStyleCnt="0">
        <dgm:presLayoutVars>
          <dgm:chMax val="1"/>
          <dgm:bulletEnabled val="1"/>
        </dgm:presLayoutVars>
      </dgm:prSet>
      <dgm:spPr/>
      <dgm:t>
        <a:bodyPr/>
        <a:lstStyle/>
        <a:p>
          <a:endParaRPr lang="en-US"/>
        </a:p>
      </dgm:t>
    </dgm:pt>
  </dgm:ptLst>
  <dgm:cxnLst>
    <dgm:cxn modelId="{6C823DF4-B939-4E82-B788-C1FBCDA3E776}" type="presOf" srcId="{47674A09-9520-420F-9F0B-B150E9454BB5}" destId="{E56AD7BB-BE5A-4291-A469-A249A6DDF639}" srcOrd="1" destOrd="0" presId="urn:microsoft.com/office/officeart/2005/8/layout/pyramid1"/>
    <dgm:cxn modelId="{BA437745-D5C5-44DC-ACB2-A2BD987E8D6F}" type="presOf" srcId="{C23299B2-BC21-48F2-A684-87AC1328B708}" destId="{860136A2-BC36-4BC2-AC9F-4F15965CAAF2}" srcOrd="0" destOrd="0" presId="urn:microsoft.com/office/officeart/2005/8/layout/pyramid1"/>
    <dgm:cxn modelId="{128B657C-195C-4009-BF75-16ECEB092AFB}" type="presOf" srcId="{47674A09-9520-420F-9F0B-B150E9454BB5}" destId="{CEF699C1-73B8-4B5E-AE13-87B8A23DED2D}"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1ABED10B-E4C5-4FF5-B61D-BC57AE35AD3B}" type="presParOf" srcId="{860136A2-BC36-4BC2-AC9F-4F15965CAAF2}" destId="{5DE2F9FD-84D6-47A0-B0C2-3E100271E551}" srcOrd="0" destOrd="0" presId="urn:microsoft.com/office/officeart/2005/8/layout/pyramid1"/>
    <dgm:cxn modelId="{EB4CE4E0-DB2A-400A-9758-271C82906073}" type="presParOf" srcId="{5DE2F9FD-84D6-47A0-B0C2-3E100271E551}" destId="{CEF699C1-73B8-4B5E-AE13-87B8A23DED2D}" srcOrd="0" destOrd="0" presId="urn:microsoft.com/office/officeart/2005/8/layout/pyramid1"/>
    <dgm:cxn modelId="{D9C735D3-B8F0-4ED6-9BC3-A666A0EBA31F}"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smtClean="0"/>
            <a:t>Universal</a:t>
          </a:r>
          <a:endParaRPr lang="en-US" sz="3600" dirty="0"/>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smtClean="0"/>
            <a:t>Targeted</a:t>
          </a:r>
          <a:endParaRPr lang="en-US" sz="3600" dirty="0"/>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smtClean="0"/>
            <a:t>Intensive</a:t>
          </a:r>
          <a:endParaRPr lang="en-US" sz="3600" dirty="0"/>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t>
        <a:bodyPr/>
        <a:lstStyle/>
        <a:p>
          <a:endParaRPr lang="en-US"/>
        </a:p>
      </dgm:t>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t>
        <a:bodyPr/>
        <a:lstStyle/>
        <a:p>
          <a:endParaRPr lang="en-US"/>
        </a:p>
      </dgm:t>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t>
        <a:bodyPr/>
        <a:lstStyle/>
        <a:p>
          <a:endParaRPr lang="en-US"/>
        </a:p>
      </dgm:t>
    </dgm:pt>
  </dgm:ptLst>
  <dgm:cxnLst>
    <dgm:cxn modelId="{9FF86B01-958A-4880-A08A-96ED0067CF42}" type="presOf" srcId="{18A232E2-9330-45BA-8F3D-94B65CEB4C6E}" destId="{CBF801E5-F605-4B6B-AD44-734A83015E31}"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2C714C9F-D3FA-46AB-9C36-2A740312BCC4}" type="presOf" srcId="{636B6905-8B07-4A8A-9920-CB8277CBCEC8}" destId="{762E8C8B-CBB3-47CF-BB93-4E34DA5A865B}"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07FFA188-608E-4112-B47D-0B14FCEFC824}" type="presOf" srcId="{7A39768E-39A6-4FA9-A4B1-F5CD4CB6EEAE}" destId="{C418DCAE-306E-4AF7-A07C-93313C08AC51}" srcOrd="0" destOrd="0" presId="urn:microsoft.com/office/officeart/2005/8/layout/arrow2"/>
    <dgm:cxn modelId="{C10630C0-33BB-4CC6-9AE3-3929D67AD4BD}" type="presOf" srcId="{B60BBE5F-A665-46F2-B919-1153C04CBD02}" destId="{D6BFCB8B-9EFA-490C-AAD3-ED7928DE275A}"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FF477C21-3527-490F-9BA0-ABDF1D90AEF2}" type="presParOf" srcId="{C418DCAE-306E-4AF7-A07C-93313C08AC51}" destId="{71BCD42B-AD35-4119-8173-705E9B203F4E}" srcOrd="0" destOrd="0" presId="urn:microsoft.com/office/officeart/2005/8/layout/arrow2"/>
    <dgm:cxn modelId="{6F3A6D2B-461F-4C4D-861C-9C60A23B91A0}" type="presParOf" srcId="{C418DCAE-306E-4AF7-A07C-93313C08AC51}" destId="{1DC85ACA-369C-4434-B04E-417D8B11B123}" srcOrd="1" destOrd="0" presId="urn:microsoft.com/office/officeart/2005/8/layout/arrow2"/>
    <dgm:cxn modelId="{29A8FA41-0DA0-4E2C-84CF-C578703BC6A7}" type="presParOf" srcId="{1DC85ACA-369C-4434-B04E-417D8B11B123}" destId="{7A58CA06-7CF4-4880-8AFF-C27C46361B7A}" srcOrd="0" destOrd="0" presId="urn:microsoft.com/office/officeart/2005/8/layout/arrow2"/>
    <dgm:cxn modelId="{3D5C38D8-39DF-4391-9A04-13837D1CD63F}" type="presParOf" srcId="{1DC85ACA-369C-4434-B04E-417D8B11B123}" destId="{CBF801E5-F605-4B6B-AD44-734A83015E31}" srcOrd="1" destOrd="0" presId="urn:microsoft.com/office/officeart/2005/8/layout/arrow2"/>
    <dgm:cxn modelId="{5E3D1E07-8513-4BF7-9991-DC6FA35CF1DD}" type="presParOf" srcId="{1DC85ACA-369C-4434-B04E-417D8B11B123}" destId="{486B20C5-91A5-4C36-8053-3B9ACF3D938D}" srcOrd="2" destOrd="0" presId="urn:microsoft.com/office/officeart/2005/8/layout/arrow2"/>
    <dgm:cxn modelId="{3F3EEC87-D04E-49EC-BEDA-A2703DEE1904}" type="presParOf" srcId="{1DC85ACA-369C-4434-B04E-417D8B11B123}" destId="{762E8C8B-CBB3-47CF-BB93-4E34DA5A865B}" srcOrd="3" destOrd="0" presId="urn:microsoft.com/office/officeart/2005/8/layout/arrow2"/>
    <dgm:cxn modelId="{72AE5C48-FAE8-4F2B-9DDD-50685E55A2A1}" type="presParOf" srcId="{1DC85ACA-369C-4434-B04E-417D8B11B123}" destId="{CC2DC6BB-4BD5-444C-A232-89F7B6D9B5AD}" srcOrd="4" destOrd="0" presId="urn:microsoft.com/office/officeart/2005/8/layout/arrow2"/>
    <dgm:cxn modelId="{40DF503D-EB8A-4B79-B43B-08F01D173653}"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Y="0">
        <dgm:presLayoutVars>
          <dgm:chMax val="1"/>
          <dgm:bulletEnabled val="1"/>
        </dgm:presLayoutVars>
      </dgm:prSet>
      <dgm:spPr/>
      <dgm:t>
        <a:bodyPr/>
        <a:lstStyle/>
        <a:p>
          <a:endParaRPr lang="en-US"/>
        </a:p>
      </dgm:t>
    </dgm:pt>
    <dgm:pt modelId="{E56AD7BB-BE5A-4291-A469-A249A6DDF639}" type="pres">
      <dgm:prSet presAssocID="{47674A09-9520-420F-9F0B-B150E9454BB5}" presName="levelTx" presStyleLbl="revTx" presStyleIdx="0" presStyleCnt="0">
        <dgm:presLayoutVars>
          <dgm:chMax val="1"/>
          <dgm:bulletEnabled val="1"/>
        </dgm:presLayoutVars>
      </dgm:prSet>
      <dgm:spPr/>
      <dgm:t>
        <a:bodyPr/>
        <a:lstStyle/>
        <a:p>
          <a:endParaRPr lang="en-US"/>
        </a:p>
      </dgm:t>
    </dgm:pt>
  </dgm:ptLst>
  <dgm:cxnLst>
    <dgm:cxn modelId="{C270C58E-BB19-435F-A7C9-3159F2F5CDDF}" type="presOf" srcId="{47674A09-9520-420F-9F0B-B150E9454BB5}" destId="{CEF699C1-73B8-4B5E-AE13-87B8A23DED2D}"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8E2B2BAD-D514-4848-8A4C-F08E152ED7EF}" type="presOf" srcId="{C23299B2-BC21-48F2-A684-87AC1328B708}" destId="{860136A2-BC36-4BC2-AC9F-4F15965CAAF2}" srcOrd="0" destOrd="0" presId="urn:microsoft.com/office/officeart/2005/8/layout/pyramid1"/>
    <dgm:cxn modelId="{B4EEED91-C2C8-4EE2-950F-74BFEDD3708D}" type="presOf" srcId="{47674A09-9520-420F-9F0B-B150E9454BB5}" destId="{E56AD7BB-BE5A-4291-A469-A249A6DDF639}" srcOrd="1" destOrd="0" presId="urn:microsoft.com/office/officeart/2005/8/layout/pyramid1"/>
    <dgm:cxn modelId="{96EC9BDE-21C2-4156-B1EF-29E8BB4AB371}" type="presParOf" srcId="{860136A2-BC36-4BC2-AC9F-4F15965CAAF2}" destId="{5DE2F9FD-84D6-47A0-B0C2-3E100271E551}" srcOrd="0" destOrd="0" presId="urn:microsoft.com/office/officeart/2005/8/layout/pyramid1"/>
    <dgm:cxn modelId="{5D5EA474-83AE-4B62-9813-33CB54AFFC24}" type="presParOf" srcId="{5DE2F9FD-84D6-47A0-B0C2-3E100271E551}" destId="{CEF699C1-73B8-4B5E-AE13-87B8A23DED2D}" srcOrd="0" destOrd="0" presId="urn:microsoft.com/office/officeart/2005/8/layout/pyramid1"/>
    <dgm:cxn modelId="{1E0D770F-901E-415B-84A1-4959789E5D24}"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smtClean="0"/>
            <a:t>Universal</a:t>
          </a:r>
          <a:endParaRPr lang="en-US" sz="3600" dirty="0"/>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smtClean="0"/>
            <a:t>Targeted</a:t>
          </a:r>
          <a:endParaRPr lang="en-US" sz="3600" dirty="0"/>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smtClean="0"/>
            <a:t>Intensive</a:t>
          </a:r>
          <a:endParaRPr lang="en-US" sz="3600" dirty="0"/>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t>
        <a:bodyPr/>
        <a:lstStyle/>
        <a:p>
          <a:endParaRPr lang="en-US"/>
        </a:p>
      </dgm:t>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t>
        <a:bodyPr/>
        <a:lstStyle/>
        <a:p>
          <a:endParaRPr lang="en-US"/>
        </a:p>
      </dgm:t>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t>
        <a:bodyPr/>
        <a:lstStyle/>
        <a:p>
          <a:endParaRPr lang="en-US"/>
        </a:p>
      </dgm:t>
    </dgm:pt>
  </dgm:ptLst>
  <dgm:cxnLst>
    <dgm:cxn modelId="{AC3544F8-F557-4E2E-AD61-E1C71E59215A}" srcId="{7A39768E-39A6-4FA9-A4B1-F5CD4CB6EEAE}" destId="{B60BBE5F-A665-46F2-B919-1153C04CBD02}" srcOrd="2" destOrd="0" parTransId="{28C11DF1-E077-4BD6-8C00-84F9E2513899}" sibTransId="{438A6466-CB0A-45CD-849A-77563B0BD182}"/>
    <dgm:cxn modelId="{38EB8724-936F-4E75-BCDC-EEFC539E6263}" type="presOf" srcId="{18A232E2-9330-45BA-8F3D-94B65CEB4C6E}" destId="{CBF801E5-F605-4B6B-AD44-734A83015E31}" srcOrd="0" destOrd="0" presId="urn:microsoft.com/office/officeart/2005/8/layout/arrow2"/>
    <dgm:cxn modelId="{4F7256F0-71BA-465D-B93A-275220583287}" type="presOf" srcId="{B60BBE5F-A665-46F2-B919-1153C04CBD02}" destId="{D6BFCB8B-9EFA-490C-AAD3-ED7928DE275A}" srcOrd="0" destOrd="0" presId="urn:microsoft.com/office/officeart/2005/8/layout/arrow2"/>
    <dgm:cxn modelId="{1C58424F-AD6C-4030-BDDA-D4D5D1A472B9}" type="presOf" srcId="{636B6905-8B07-4A8A-9920-CB8277CBCEC8}" destId="{762E8C8B-CBB3-47CF-BB93-4E34DA5A865B}"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3321FD4B-CFF6-45AA-961A-B347F73E381A}" type="presOf" srcId="{7A39768E-39A6-4FA9-A4B1-F5CD4CB6EEAE}" destId="{C418DCAE-306E-4AF7-A07C-93313C08AC51}"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337E2794-0128-439C-A5AF-10EBFE67D071}" type="presParOf" srcId="{C418DCAE-306E-4AF7-A07C-93313C08AC51}" destId="{71BCD42B-AD35-4119-8173-705E9B203F4E}" srcOrd="0" destOrd="0" presId="urn:microsoft.com/office/officeart/2005/8/layout/arrow2"/>
    <dgm:cxn modelId="{1743BDA3-B7E8-4D88-A4F1-EBB86850FE8D}" type="presParOf" srcId="{C418DCAE-306E-4AF7-A07C-93313C08AC51}" destId="{1DC85ACA-369C-4434-B04E-417D8B11B123}" srcOrd="1" destOrd="0" presId="urn:microsoft.com/office/officeart/2005/8/layout/arrow2"/>
    <dgm:cxn modelId="{89B8E11C-A71C-47F4-9C72-8EBF2BF9729D}" type="presParOf" srcId="{1DC85ACA-369C-4434-B04E-417D8B11B123}" destId="{7A58CA06-7CF4-4880-8AFF-C27C46361B7A}" srcOrd="0" destOrd="0" presId="urn:microsoft.com/office/officeart/2005/8/layout/arrow2"/>
    <dgm:cxn modelId="{31019886-3A0A-4248-9F88-DD36F22EE7D9}" type="presParOf" srcId="{1DC85ACA-369C-4434-B04E-417D8B11B123}" destId="{CBF801E5-F605-4B6B-AD44-734A83015E31}" srcOrd="1" destOrd="0" presId="urn:microsoft.com/office/officeart/2005/8/layout/arrow2"/>
    <dgm:cxn modelId="{1AD6F7CE-955D-4B20-A56C-CA3FB1E0942D}" type="presParOf" srcId="{1DC85ACA-369C-4434-B04E-417D8B11B123}" destId="{486B20C5-91A5-4C36-8053-3B9ACF3D938D}" srcOrd="2" destOrd="0" presId="urn:microsoft.com/office/officeart/2005/8/layout/arrow2"/>
    <dgm:cxn modelId="{099CCE28-628B-4401-9CD2-86F7E4DAF2B0}" type="presParOf" srcId="{1DC85ACA-369C-4434-B04E-417D8B11B123}" destId="{762E8C8B-CBB3-47CF-BB93-4E34DA5A865B}" srcOrd="3" destOrd="0" presId="urn:microsoft.com/office/officeart/2005/8/layout/arrow2"/>
    <dgm:cxn modelId="{0572622F-4BA7-4A9B-B535-28F3BEB25F0B}" type="presParOf" srcId="{1DC85ACA-369C-4434-B04E-417D8B11B123}" destId="{CC2DC6BB-4BD5-444C-A232-89F7B6D9B5AD}" srcOrd="4" destOrd="0" presId="urn:microsoft.com/office/officeart/2005/8/layout/arrow2"/>
    <dgm:cxn modelId="{6FC587DE-732F-45C5-BE16-75683F3D02CC}"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4229100"/>
        </a:xfrm>
        <a:prstGeom prst="trapezoid">
          <a:avLst>
            <a:gd name="adj" fmla="val 72072"/>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6096000" cy="4229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103086"/>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4151528"/>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3625161"/>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lvl="0" algn="ctr" defTabSz="1600200">
            <a:lnSpc>
              <a:spcPct val="90000"/>
            </a:lnSpc>
            <a:spcBef>
              <a:spcPct val="0"/>
            </a:spcBef>
            <a:spcAft>
              <a:spcPct val="35000"/>
            </a:spcAft>
          </a:pPr>
          <a:r>
            <a:rPr lang="en-US" sz="3600" kern="1200" dirty="0" smtClean="0"/>
            <a:t>Universal</a:t>
          </a:r>
          <a:endParaRPr lang="en-US" sz="3600" kern="1200" dirty="0"/>
        </a:p>
      </dsp:txBody>
      <dsp:txXfrm>
        <a:off x="275542" y="3625161"/>
        <a:ext cx="2620061" cy="638863"/>
      </dsp:txXfrm>
    </dsp:sp>
    <dsp:sp modelId="{486B20C5-91A5-4C36-8053-3B9ACF3D938D}">
      <dsp:nvSpPr>
        <dsp:cNvPr id="0" name=""/>
        <dsp:cNvSpPr/>
      </dsp:nvSpPr>
      <dsp:spPr>
        <a:xfrm>
          <a:off x="2494026" y="1520825"/>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965580"/>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lvl="0" algn="ctr" defTabSz="1600200">
            <a:lnSpc>
              <a:spcPct val="90000"/>
            </a:lnSpc>
            <a:spcBef>
              <a:spcPct val="0"/>
            </a:spcBef>
            <a:spcAft>
              <a:spcPct val="35000"/>
            </a:spcAft>
          </a:pPr>
          <a:r>
            <a:rPr lang="en-US" sz="3600" kern="1200" dirty="0" smtClean="0"/>
            <a:t>Targeted</a:t>
          </a:r>
          <a:endParaRPr lang="en-US" sz="3600" kern="1200" dirty="0"/>
        </a:p>
      </dsp:txBody>
      <dsp:txXfrm>
        <a:off x="1540763" y="965580"/>
        <a:ext cx="2269242" cy="631444"/>
      </dsp:txXfrm>
    </dsp:sp>
    <dsp:sp modelId="{CC2DC6BB-4BD5-444C-A232-89F7B6D9B5AD}">
      <dsp:nvSpPr>
        <dsp:cNvPr id="0" name=""/>
        <dsp:cNvSpPr/>
      </dsp:nvSpPr>
      <dsp:spPr>
        <a:xfrm>
          <a:off x="3637027" y="530224"/>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0"/>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lvl="0" algn="ctr" defTabSz="1600200">
            <a:lnSpc>
              <a:spcPct val="90000"/>
            </a:lnSpc>
            <a:spcBef>
              <a:spcPct val="0"/>
            </a:spcBef>
            <a:spcAft>
              <a:spcPct val="35000"/>
            </a:spcAft>
          </a:pPr>
          <a:r>
            <a:rPr lang="en-US" sz="3600" kern="1200" dirty="0" smtClean="0"/>
            <a:t>Intensive</a:t>
          </a:r>
          <a:endParaRPr lang="en-US" sz="3600" kern="1200" dirty="0"/>
        </a:p>
      </dsp:txBody>
      <dsp:txXfrm>
        <a:off x="1884427" y="0"/>
        <a:ext cx="2310380" cy="492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4229100"/>
        </a:xfrm>
        <a:prstGeom prst="trapezoid">
          <a:avLst>
            <a:gd name="adj" fmla="val 72072"/>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6096000" cy="4229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103086"/>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4151528"/>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3625161"/>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lvl="0" algn="ctr" defTabSz="1600200">
            <a:lnSpc>
              <a:spcPct val="90000"/>
            </a:lnSpc>
            <a:spcBef>
              <a:spcPct val="0"/>
            </a:spcBef>
            <a:spcAft>
              <a:spcPct val="35000"/>
            </a:spcAft>
          </a:pPr>
          <a:r>
            <a:rPr lang="en-US" sz="3600" kern="1200" dirty="0" smtClean="0"/>
            <a:t>Universal</a:t>
          </a:r>
          <a:endParaRPr lang="en-US" sz="3600" kern="1200" dirty="0"/>
        </a:p>
      </dsp:txBody>
      <dsp:txXfrm>
        <a:off x="275542" y="3625161"/>
        <a:ext cx="2620061" cy="638863"/>
      </dsp:txXfrm>
    </dsp:sp>
    <dsp:sp modelId="{486B20C5-91A5-4C36-8053-3B9ACF3D938D}">
      <dsp:nvSpPr>
        <dsp:cNvPr id="0" name=""/>
        <dsp:cNvSpPr/>
      </dsp:nvSpPr>
      <dsp:spPr>
        <a:xfrm>
          <a:off x="2494026" y="1520825"/>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965580"/>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lvl="0" algn="ctr" defTabSz="1600200">
            <a:lnSpc>
              <a:spcPct val="90000"/>
            </a:lnSpc>
            <a:spcBef>
              <a:spcPct val="0"/>
            </a:spcBef>
            <a:spcAft>
              <a:spcPct val="35000"/>
            </a:spcAft>
          </a:pPr>
          <a:r>
            <a:rPr lang="en-US" sz="3600" kern="1200" dirty="0" smtClean="0"/>
            <a:t>Targeted</a:t>
          </a:r>
          <a:endParaRPr lang="en-US" sz="3600" kern="1200" dirty="0"/>
        </a:p>
      </dsp:txBody>
      <dsp:txXfrm>
        <a:off x="1540763" y="965580"/>
        <a:ext cx="2269242" cy="631444"/>
      </dsp:txXfrm>
    </dsp:sp>
    <dsp:sp modelId="{CC2DC6BB-4BD5-444C-A232-89F7B6D9B5AD}">
      <dsp:nvSpPr>
        <dsp:cNvPr id="0" name=""/>
        <dsp:cNvSpPr/>
      </dsp:nvSpPr>
      <dsp:spPr>
        <a:xfrm>
          <a:off x="3637027" y="530224"/>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0"/>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lvl="0" algn="ctr" defTabSz="1600200">
            <a:lnSpc>
              <a:spcPct val="90000"/>
            </a:lnSpc>
            <a:spcBef>
              <a:spcPct val="0"/>
            </a:spcBef>
            <a:spcAft>
              <a:spcPct val="35000"/>
            </a:spcAft>
          </a:pPr>
          <a:r>
            <a:rPr lang="en-US" sz="3600" kern="1200" dirty="0" smtClean="0"/>
            <a:t>Intensive</a:t>
          </a:r>
          <a:endParaRPr lang="en-US" sz="3600" kern="1200" dirty="0"/>
        </a:p>
      </dsp:txBody>
      <dsp:txXfrm>
        <a:off x="1884427" y="0"/>
        <a:ext cx="2310380" cy="4924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9298617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09251"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Arial"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10275"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Arial"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11299"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Arial" pitchFamily="34" charset="0"/>
              </a:rPr>
              <a:t>Connection again to school-wide reinforcement system.</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Tier 2 prevention is designed for students who are not responding to the Tier 1 level of support.  </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Tier 2 prevention is designed for students who are not responding to the Tier 1 level of support.  </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Tier 2 prevention is designed for students who are not responding to the Tier 1 level of support.  </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Purpose of the group to use</a:t>
            </a:r>
            <a:r>
              <a:rPr lang="en-US" baseline="0" dirty="0" smtClean="0"/>
              <a:t> practical examples in the student’s school life.   Provide the structure of what the lessons will look like, such as teach, model, practice, role-play, feedback and generalization procedures. </a:t>
            </a:r>
          </a:p>
          <a:p>
            <a:endParaRPr lang="en-US" baseline="0" dirty="0" smtClean="0"/>
          </a:p>
          <a:p>
            <a:r>
              <a:rPr lang="en-US" baseline="0" dirty="0" smtClean="0"/>
              <a:t>Will students participate?  Are we interviewing students?  Do they see the purpose?</a:t>
            </a:r>
            <a:endParaRPr lang="en-US" baseline="0"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Purpose of the group to use</a:t>
            </a:r>
            <a:r>
              <a:rPr lang="en-US" baseline="0" dirty="0" smtClean="0"/>
              <a:t> practical examples in the student’s school life.   Provide the structure of what the lessons will look like, such as teach, model, practice, role-play, feedback and generalization procedures. </a:t>
            </a:r>
          </a:p>
          <a:p>
            <a:endParaRPr lang="en-US" baseline="0" dirty="0" smtClean="0"/>
          </a:p>
          <a:p>
            <a:r>
              <a:rPr lang="en-US" baseline="0" dirty="0" smtClean="0"/>
              <a:t>Will students participate?  Are we interviewing students?  Do they see the purpose?</a:t>
            </a:r>
            <a:endParaRPr lang="en-US" baseline="0"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latin typeface="Arial" charset="0"/>
                <a:ea typeface="ＭＳ Ｐゴシック" pitchFamily="34" charset="-128"/>
              </a:rPr>
              <a:t>We want students to have skills.  If I am standing in line on</a:t>
            </a:r>
            <a:r>
              <a:rPr lang="en-US" baseline="0" dirty="0" smtClean="0">
                <a:latin typeface="Arial" charset="0"/>
                <a:ea typeface="ＭＳ Ｐゴシック" pitchFamily="34" charset="-128"/>
              </a:rPr>
              <a:t> Black Friday.  I want the person next to me to have some social skills.  Example.</a:t>
            </a:r>
            <a:endParaRPr lang="en-US" dirty="0" smtClean="0">
              <a:latin typeface="Arial" charset="0"/>
              <a:ea typeface="ＭＳ Ｐゴシック" pitchFamily="34" charset="-128"/>
            </a:endParaRPr>
          </a:p>
          <a:p>
            <a:endParaRPr lang="en-US" dirty="0" smtClean="0">
              <a:latin typeface="Arial" charset="0"/>
              <a:ea typeface="ＭＳ Ｐゴシック" pitchFamily="34" charset="-128"/>
            </a:endParaRPr>
          </a:p>
          <a:p>
            <a:r>
              <a:rPr lang="en-US" dirty="0" smtClean="0">
                <a:latin typeface="Arial" charset="0"/>
                <a:ea typeface="ＭＳ Ｐゴシック" pitchFamily="34" charset="-128"/>
              </a:rPr>
              <a:t>Universally-</a:t>
            </a:r>
            <a:r>
              <a:rPr lang="en-US" baseline="0" dirty="0" smtClean="0">
                <a:latin typeface="Arial" charset="0"/>
                <a:ea typeface="ＭＳ Ｐゴシック" pitchFamily="34" charset="-128"/>
              </a:rPr>
              <a:t> how and what do you teach to all students academically, behaviorally, socially with self-management strategies? </a:t>
            </a:r>
          </a:p>
          <a:p>
            <a:r>
              <a:rPr lang="en-US" baseline="0" dirty="0" smtClean="0">
                <a:latin typeface="Arial" charset="0"/>
                <a:ea typeface="ＭＳ Ｐゴシック" pitchFamily="34" charset="-128"/>
              </a:rPr>
              <a:t>Examples- writing checklist, walking in the hall, voice level</a:t>
            </a:r>
          </a:p>
          <a:p>
            <a:endParaRPr lang="en-US" dirty="0" smtClean="0">
              <a:latin typeface="Arial" charset="0"/>
              <a:ea typeface="ＭＳ Ｐゴシック" pitchFamily="34" charset="-128"/>
            </a:endParaRPr>
          </a:p>
          <a:p>
            <a:r>
              <a:rPr lang="en-US" dirty="0" smtClean="0">
                <a:latin typeface="Arial" charset="0"/>
                <a:ea typeface="ＭＳ Ｐゴシック" pitchFamily="34" charset="-128"/>
              </a:rPr>
              <a:t>Today’s focus will be on moving from individual kiddos</a:t>
            </a:r>
            <a:r>
              <a:rPr lang="en-US" baseline="0" dirty="0" smtClean="0">
                <a:latin typeface="Arial" charset="0"/>
                <a:ea typeface="ＭＳ Ｐゴシック" pitchFamily="34" charset="-128"/>
              </a:rPr>
              <a:t> or whole group to supporting a tier 2 group</a:t>
            </a:r>
            <a:endParaRPr lang="en-US" dirty="0" smtClean="0">
              <a:latin typeface="Arial" charset="0"/>
              <a:ea typeface="ＭＳ Ｐゴシック" pitchFamily="34" charset="-128"/>
            </a:endParaRPr>
          </a:p>
          <a:p>
            <a:endParaRPr lang="en-US" dirty="0" smtClean="0">
              <a:latin typeface="Arial" charset="0"/>
              <a:ea typeface="ＭＳ Ｐゴシック" pitchFamily="34" charset="-128"/>
            </a:endParaRPr>
          </a:p>
          <a:p>
            <a:r>
              <a:rPr lang="en-US" dirty="0" smtClean="0">
                <a:latin typeface="Arial" charset="0"/>
                <a:ea typeface="ＭＳ Ｐゴシック" pitchFamily="34" charset="-128"/>
              </a:rPr>
              <a:t>You have probably seen many triangles to represent similar frameworks – common in medicine and business, not to mention education.  </a:t>
            </a:r>
            <a:r>
              <a:rPr lang="en-US" i="1" dirty="0" smtClean="0">
                <a:latin typeface="Arial" charset="0"/>
                <a:ea typeface="ＭＳ Ｐゴシック" pitchFamily="34" charset="-128"/>
              </a:rPr>
              <a:t>Ask – </a:t>
            </a:r>
            <a:r>
              <a:rPr lang="en-US" dirty="0" smtClean="0">
                <a:latin typeface="Arial" charset="0"/>
                <a:ea typeface="ＭＳ Ｐゴシック" pitchFamily="34" charset="-128"/>
              </a:rPr>
              <a:t>Who is familiar with RTI?  Maybe seen a PBIS triangle.  Here is a comprehensive triangle that shows us a model of prevention that includes academics, behavior, and social skills – these pieces are not separate.  They fall under the same framework and each affects the other.  When you look at this triangle, don’t think about each color being separate – think of them as layered.  Green goes all the way from top to bottom – all students receive; the yellow is layered on top and goes all the way to the top (student receiving tier 2 interventions still receive Tier 1); same for the red (students receiving tier 3 interventions get interventions at all tiers).  The tiers are fluid, students may need supports at different tiers for different things, and these needs can change.  Important to label the intervention and not the student.</a:t>
            </a:r>
          </a:p>
          <a:p>
            <a:endParaRPr lang="en-US" dirty="0" smtClean="0">
              <a:latin typeface="Arial" charset="0"/>
              <a:ea typeface="ＭＳ Ｐゴシック" pitchFamily="34" charset="-128"/>
            </a:endParaRPr>
          </a:p>
          <a:p>
            <a:endParaRPr lang="en-US" dirty="0" smtClean="0">
              <a:latin typeface="Arial" charset="0"/>
              <a:ea typeface="ＭＳ Ｐゴシック" pitchFamily="34" charset="-128"/>
            </a:endParaRPr>
          </a:p>
          <a:p>
            <a:endParaRPr lang="en-US" dirty="0" smtClean="0">
              <a:latin typeface="Arial" charset="0"/>
              <a:ea typeface="ＭＳ Ｐゴシック" pitchFamily="34" charset="-128"/>
            </a:endParaRPr>
          </a:p>
          <a:p>
            <a:pPr>
              <a:spcBef>
                <a:spcPts val="0"/>
              </a:spcBef>
              <a:buNone/>
            </a:pPr>
            <a:endParaRPr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15 minutes for activity.</a:t>
            </a:r>
            <a:r>
              <a:rPr lang="en-US" baseline="0" dirty="0" smtClean="0"/>
              <a:t>  Circulate to tables</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1BC36DD4-88C9-41B8-AEBB-6BC940D8719D}" type="slidenum">
              <a:rPr lang="en-US" smtClean="0"/>
              <a:pPr/>
              <a:t>130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1BC36DD4-88C9-41B8-AEBB-6BC940D8719D}" type="slidenum">
              <a:rPr lang="en-US" smtClean="0"/>
              <a:pPr/>
              <a:t>131</a:t>
            </a:fld>
            <a:endParaRPr lang="en-US"/>
          </a:p>
        </p:txBody>
      </p:sp>
    </p:spTree>
    <p:extLst>
      <p:ext uri="{BB962C8B-B14F-4D97-AF65-F5344CB8AC3E}">
        <p14:creationId xmlns:p14="http://schemas.microsoft.com/office/powerpoint/2010/main" val="34364657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These will be the main points</a:t>
            </a:r>
            <a:r>
              <a:rPr lang="en-US" baseline="0" dirty="0" smtClean="0"/>
              <a:t> that we are covering today, we will be thinking about the critical features of social skills and how </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1BC36DD4-88C9-41B8-AEBB-6BC940D8719D}" type="slidenum">
              <a:rPr lang="en-US" smtClean="0"/>
              <a:pPr/>
              <a:t>133</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5411" name="Notes Placeholder 2"/>
          <p:cNvSpPr>
            <a:spLocks noGrp="1"/>
          </p:cNvSpPr>
          <p:nvPr>
            <p:ph type="body" idx="1"/>
          </p:nvPr>
        </p:nvSpPr>
        <p:spPr bwMode="auto">
          <a:noFill/>
        </p:spPr>
        <p:txBody>
          <a:bodyPr lIns="89730" tIns="44865" rIns="89730" bIns="44865"/>
          <a:lstStyle/>
          <a:p>
            <a:pPr eaLnBrk="1" hangingPunct="1">
              <a:spcBef>
                <a:spcPct val="0"/>
              </a:spcBef>
            </a:pPr>
            <a:r>
              <a:rPr lang="en-US" dirty="0" smtClean="0">
                <a:latin typeface="Times New Roman" pitchFamily="18" charset="0"/>
                <a:ea typeface="ＭＳ Ｐゴシック" pitchFamily="34" charset="-128"/>
              </a:rPr>
              <a:t>Double click so that two elements pop up at one time.  This is to demonstrate strengths of the students and thinking of strengths and needs in a more specific way rather than labeling people.  Such as they are in the red group in math, they are a tier 3 student</a:t>
            </a:r>
          </a:p>
        </p:txBody>
      </p:sp>
      <p:sp>
        <p:nvSpPr>
          <p:cNvPr id="14541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lIns="89730" tIns="44865" rIns="89730" bIns="44865"/>
          <a:lstStyle/>
          <a:p>
            <a:fld id="{E22B4E03-7136-4BA0-9391-6B3559D68FEB}" type="slidenum">
              <a:rPr lang="en-US" smtClean="0">
                <a:solidFill>
                  <a:srgbClr val="000000"/>
                </a:solidFill>
                <a:latin typeface="Calibri" pitchFamily="34" charset="0"/>
              </a:rPr>
              <a:pPr/>
              <a:t>13</a:t>
            </a:fld>
            <a:endParaRPr lang="en-US" smtClean="0">
              <a:solidFill>
                <a:srgbClr val="000000"/>
              </a:solidFill>
              <a:latin typeface="Calibri" pitchFamily="34" charset="0"/>
            </a:endParaRPr>
          </a:p>
        </p:txBody>
      </p:sp>
      <p:sp>
        <p:nvSpPr>
          <p:cNvPr id="145413" name="Footer Placeholder 5"/>
          <p:cNvSpPr>
            <a:spLocks noGrp="1"/>
          </p:cNvSpPr>
          <p:nvPr>
            <p:ph type="ftr" sz="quarter" idx="4"/>
          </p:nvPr>
        </p:nvSpPr>
        <p:spPr bwMode="auto">
          <a:xfrm>
            <a:off x="0" y="8685213"/>
            <a:ext cx="2971800" cy="457200"/>
          </a:xfrm>
          <a:prstGeom prst="rect">
            <a:avLst/>
          </a:prstGeom>
          <a:noFill/>
          <a:ln>
            <a:miter lim="800000"/>
            <a:headEnd/>
            <a:tailEnd/>
          </a:ln>
        </p:spPr>
        <p:txBody>
          <a:bodyPr lIns="89730" tIns="44865" rIns="89730" bIns="44865"/>
          <a:lstStyle/>
          <a:p>
            <a:r>
              <a:rPr lang="en-US" smtClean="0">
                <a:solidFill>
                  <a:prstClr val="black"/>
                </a:solidFill>
                <a:latin typeface="Calibri" pitchFamily="34" charset="0"/>
              </a:rPr>
              <a:t>SSD PBIS, 2011</a:t>
            </a:r>
          </a:p>
        </p:txBody>
      </p:sp>
      <p:sp>
        <p:nvSpPr>
          <p:cNvPr id="145414" name="Header Placeholder 6"/>
          <p:cNvSpPr>
            <a:spLocks noGrp="1"/>
          </p:cNvSpPr>
          <p:nvPr>
            <p:ph type="hdr" sz="quarter"/>
          </p:nvPr>
        </p:nvSpPr>
        <p:spPr bwMode="auto">
          <a:xfrm>
            <a:off x="0" y="0"/>
            <a:ext cx="2971800" cy="457200"/>
          </a:xfrm>
          <a:prstGeom prst="rect">
            <a:avLst/>
          </a:prstGeom>
          <a:noFill/>
          <a:ln>
            <a:miter lim="800000"/>
            <a:headEnd/>
            <a:tailEnd/>
          </a:ln>
        </p:spPr>
        <p:txBody>
          <a:bodyPr lIns="89730" tIns="44865" rIns="89730" bIns="44865"/>
          <a:lstStyle/>
          <a:p>
            <a:r>
              <a:rPr lang="en-US" smtClean="0">
                <a:solidFill>
                  <a:prstClr val="black"/>
                </a:solidFill>
                <a:latin typeface="Calibri" pitchFamily="34" charset="0"/>
              </a:rPr>
              <a:t>PBIS:  Tier 2/3 Systems Team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5" name="Notes Placeholder 2"/>
          <p:cNvSpPr>
            <a:spLocks noGrp="1"/>
          </p:cNvSpPr>
          <p:nvPr>
            <p:ph type="body" idx="1"/>
          </p:nvPr>
        </p:nvSpPr>
        <p:spPr bwMode="auto">
          <a:noFill/>
        </p:spPr>
        <p:txBody>
          <a:bodyPr lIns="89730" tIns="44865" rIns="89730" bIns="44865"/>
          <a:lstStyle/>
          <a:p>
            <a:pPr eaLnBrk="1" hangingPunct="1">
              <a:spcBef>
                <a:spcPct val="0"/>
              </a:spcBef>
            </a:pPr>
            <a:r>
              <a:rPr lang="en-US" b="1" dirty="0" smtClean="0">
                <a:latin typeface="Times New Roman" pitchFamily="18" charset="0"/>
                <a:ea typeface="ＭＳ Ｐゴシック" pitchFamily="34" charset="-128"/>
              </a:rPr>
              <a:t>Today we are going to develop systems for students who need support with social skills, or additional behavioral supports</a:t>
            </a:r>
            <a:r>
              <a:rPr lang="en-US" dirty="0" smtClean="0">
                <a:latin typeface="Times New Roman" pitchFamily="18" charset="0"/>
                <a:ea typeface="ＭＳ Ｐゴシック" pitchFamily="34" charset="-128"/>
              </a:rPr>
              <a:t>.  or Double click so that two elements pop up at one time.  This is to demonstrate strengths of the students and thinking of strengths and needs in a more specific way rather than labeling people.  Such as they are in the red group in math, they are a tier 3 student</a:t>
            </a:r>
          </a:p>
        </p:txBody>
      </p:sp>
      <p:sp>
        <p:nvSpPr>
          <p:cNvPr id="14643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lIns="89730" tIns="44865" rIns="89730" bIns="44865"/>
          <a:lstStyle/>
          <a:p>
            <a:fld id="{BF55DDD8-9B0C-4629-96B3-FB49AC290894}" type="slidenum">
              <a:rPr lang="en-US" smtClean="0">
                <a:solidFill>
                  <a:srgbClr val="000000"/>
                </a:solidFill>
                <a:latin typeface="Calibri" pitchFamily="34" charset="0"/>
              </a:rPr>
              <a:pPr/>
              <a:t>14</a:t>
            </a:fld>
            <a:endParaRPr lang="en-US" smtClean="0">
              <a:solidFill>
                <a:srgbClr val="000000"/>
              </a:solidFill>
              <a:latin typeface="Calibri" pitchFamily="34" charset="0"/>
            </a:endParaRPr>
          </a:p>
        </p:txBody>
      </p:sp>
      <p:sp>
        <p:nvSpPr>
          <p:cNvPr id="146437" name="Footer Placeholder 5"/>
          <p:cNvSpPr>
            <a:spLocks noGrp="1"/>
          </p:cNvSpPr>
          <p:nvPr>
            <p:ph type="ftr" sz="quarter" idx="4"/>
          </p:nvPr>
        </p:nvSpPr>
        <p:spPr bwMode="auto">
          <a:xfrm>
            <a:off x="0" y="8685213"/>
            <a:ext cx="2971800" cy="457200"/>
          </a:xfrm>
          <a:prstGeom prst="rect">
            <a:avLst/>
          </a:prstGeom>
          <a:noFill/>
          <a:ln>
            <a:miter lim="800000"/>
            <a:headEnd/>
            <a:tailEnd/>
          </a:ln>
        </p:spPr>
        <p:txBody>
          <a:bodyPr lIns="89730" tIns="44865" rIns="89730" bIns="44865"/>
          <a:lstStyle/>
          <a:p>
            <a:r>
              <a:rPr lang="en-US" smtClean="0">
                <a:solidFill>
                  <a:prstClr val="black"/>
                </a:solidFill>
                <a:latin typeface="Calibri" pitchFamily="34" charset="0"/>
              </a:rPr>
              <a:t>SSD PBIS, 2011</a:t>
            </a:r>
          </a:p>
        </p:txBody>
      </p:sp>
      <p:sp>
        <p:nvSpPr>
          <p:cNvPr id="146438" name="Header Placeholder 6"/>
          <p:cNvSpPr>
            <a:spLocks noGrp="1"/>
          </p:cNvSpPr>
          <p:nvPr>
            <p:ph type="hdr" sz="quarter"/>
          </p:nvPr>
        </p:nvSpPr>
        <p:spPr bwMode="auto">
          <a:xfrm>
            <a:off x="0" y="0"/>
            <a:ext cx="2971800" cy="457200"/>
          </a:xfrm>
          <a:prstGeom prst="rect">
            <a:avLst/>
          </a:prstGeom>
          <a:noFill/>
          <a:ln>
            <a:miter lim="800000"/>
            <a:headEnd/>
            <a:tailEnd/>
          </a:ln>
        </p:spPr>
        <p:txBody>
          <a:bodyPr lIns="89730" tIns="44865" rIns="89730" bIns="44865"/>
          <a:lstStyle/>
          <a:p>
            <a:r>
              <a:rPr lang="en-US" smtClean="0">
                <a:solidFill>
                  <a:prstClr val="black"/>
                </a:solidFill>
                <a:latin typeface="Calibri" pitchFamily="34" charset="0"/>
              </a:rPr>
              <a:t>PBIS:  Tier 2/3 Systems Team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lIns="89730" tIns="44865" rIns="89730" bIns="44865"/>
          <a:lstStyle/>
          <a:p>
            <a:fld id="{82D960B0-97FB-4818-A4AD-D8B04DBF52D5}" type="slidenum">
              <a:rPr lang="en-US" smtClean="0">
                <a:solidFill>
                  <a:prstClr val="black"/>
                </a:solidFill>
                <a:latin typeface="Calibri" pitchFamily="34" charset="0"/>
              </a:rPr>
              <a:pPr/>
              <a:t>15</a:t>
            </a:fld>
            <a:endParaRPr lang="en-US" smtClean="0">
              <a:solidFill>
                <a:prstClr val="black"/>
              </a:solidFill>
              <a:latin typeface="Calibri" pitchFamily="34" charset="0"/>
            </a:endParaRPr>
          </a:p>
        </p:txBody>
      </p:sp>
      <p:sp>
        <p:nvSpPr>
          <p:cNvPr id="156675" name="Rectangle 7"/>
          <p:cNvSpPr txBox="1">
            <a:spLocks noGrp="1" noChangeArrowheads="1"/>
          </p:cNvSpPr>
          <p:nvPr/>
        </p:nvSpPr>
        <p:spPr bwMode="auto">
          <a:xfrm>
            <a:off x="3883748" y="8685308"/>
            <a:ext cx="2972686" cy="457121"/>
          </a:xfrm>
          <a:prstGeom prst="rect">
            <a:avLst/>
          </a:prstGeom>
          <a:noFill/>
          <a:ln w="9525">
            <a:noFill/>
            <a:miter lim="800000"/>
            <a:headEnd/>
            <a:tailEnd/>
          </a:ln>
        </p:spPr>
        <p:txBody>
          <a:bodyPr lIns="91407" tIns="45706" rIns="91407" bIns="45706" anchor="b"/>
          <a:lstStyle/>
          <a:p>
            <a:pPr algn="r" defTabSz="448650" fontAlgn="base">
              <a:spcBef>
                <a:spcPct val="0"/>
              </a:spcBef>
              <a:spcAft>
                <a:spcPct val="0"/>
              </a:spcAft>
            </a:pPr>
            <a:fld id="{1708311A-0D1A-4F93-BB9D-B046A69D6342}" type="slidenum">
              <a:rPr lang="en-US" sz="1200">
                <a:solidFill>
                  <a:prstClr val="black"/>
                </a:solidFill>
                <a:ea typeface="ＭＳ Ｐゴシック" pitchFamily="34" charset="-128"/>
              </a:rPr>
              <a:pPr algn="r" defTabSz="448650" fontAlgn="base">
                <a:spcBef>
                  <a:spcPct val="0"/>
                </a:spcBef>
                <a:spcAft>
                  <a:spcPct val="0"/>
                </a:spcAft>
              </a:pPr>
              <a:t>15</a:t>
            </a:fld>
            <a:endParaRPr lang="en-US" sz="1200">
              <a:solidFill>
                <a:prstClr val="black"/>
              </a:solidFill>
              <a:ea typeface="ＭＳ Ｐゴシック" pitchFamily="34" charset="-128"/>
            </a:endParaRPr>
          </a:p>
        </p:txBody>
      </p:sp>
      <p:sp>
        <p:nvSpPr>
          <p:cNvPr id="156676" name="Rectangle 7"/>
          <p:cNvSpPr txBox="1">
            <a:spLocks noGrp="1" noChangeArrowheads="1"/>
          </p:cNvSpPr>
          <p:nvPr/>
        </p:nvSpPr>
        <p:spPr bwMode="auto">
          <a:xfrm>
            <a:off x="3885313" y="8686879"/>
            <a:ext cx="2972687" cy="457122"/>
          </a:xfrm>
          <a:prstGeom prst="rect">
            <a:avLst/>
          </a:prstGeom>
          <a:noFill/>
          <a:ln w="9525">
            <a:noFill/>
            <a:miter lim="800000"/>
            <a:headEnd/>
            <a:tailEnd/>
          </a:ln>
        </p:spPr>
        <p:txBody>
          <a:bodyPr lIns="91407" tIns="45706" rIns="91407" bIns="45706" anchor="b"/>
          <a:lstStyle/>
          <a:p>
            <a:pPr algn="r" defTabSz="448650" fontAlgn="base">
              <a:spcBef>
                <a:spcPct val="0"/>
              </a:spcBef>
              <a:spcAft>
                <a:spcPct val="0"/>
              </a:spcAft>
            </a:pPr>
            <a:fld id="{3700F80E-DB30-43FB-A308-7B0853EADE72}" type="slidenum">
              <a:rPr lang="en-US" sz="1200">
                <a:solidFill>
                  <a:prstClr val="black"/>
                </a:solidFill>
                <a:ea typeface="ＭＳ Ｐゴシック" pitchFamily="34" charset="-128"/>
              </a:rPr>
              <a:pPr algn="r" defTabSz="448650" fontAlgn="base">
                <a:spcBef>
                  <a:spcPct val="0"/>
                </a:spcBef>
                <a:spcAft>
                  <a:spcPct val="0"/>
                </a:spcAft>
              </a:pPr>
              <a:t>15</a:t>
            </a:fld>
            <a:endParaRPr lang="en-US" sz="1200">
              <a:solidFill>
                <a:prstClr val="black"/>
              </a:solidFill>
              <a:ea typeface="ＭＳ Ｐゴシック" pitchFamily="34" charset="-128"/>
            </a:endParaRPr>
          </a:p>
        </p:txBody>
      </p:sp>
      <p:sp>
        <p:nvSpPr>
          <p:cNvPr id="15667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156678" name="Rectangle 3"/>
          <p:cNvSpPr>
            <a:spLocks noGrp="1" noChangeArrowheads="1"/>
          </p:cNvSpPr>
          <p:nvPr>
            <p:ph type="body" idx="1"/>
          </p:nvPr>
        </p:nvSpPr>
        <p:spPr bwMode="auto">
          <a:xfrm>
            <a:off x="914192" y="4343439"/>
            <a:ext cx="5029618" cy="4115664"/>
          </a:xfrm>
          <a:solidFill>
            <a:srgbClr val="FFFFFF"/>
          </a:solidFill>
          <a:ln>
            <a:solidFill>
              <a:srgbClr val="000000"/>
            </a:solidFill>
            <a:miter lim="800000"/>
            <a:headEnd/>
            <a:tailEnd/>
          </a:ln>
        </p:spPr>
        <p:txBody>
          <a:bodyPr lIns="89730" tIns="44865" rIns="89730" bIns="44865"/>
          <a:lstStyle/>
          <a:p>
            <a:pPr eaLnBrk="1" hangingPunct="1">
              <a:spcBef>
                <a:spcPct val="0"/>
              </a:spcBef>
            </a:pPr>
            <a:r>
              <a:rPr lang="en-US" dirty="0" smtClean="0">
                <a:latin typeface="Arial" charset="0"/>
                <a:ea typeface="ＭＳ Ｐゴシック" pitchFamily="34" charset="-128"/>
              </a:rPr>
              <a:t>As we move on to systems now- keep in mind what type of questions will you ask the staff around social validity. (possibly make a running tab)</a:t>
            </a:r>
          </a:p>
          <a:p>
            <a:pPr eaLnBrk="1" hangingPunct="1">
              <a:spcBef>
                <a:spcPct val="0"/>
              </a:spcBef>
            </a:pPr>
            <a:endParaRPr lang="en-US" dirty="0" smtClean="0">
              <a:latin typeface="Arial" charset="0"/>
              <a:ea typeface="ＭＳ Ｐゴシック" pitchFamily="34" charset="-128"/>
            </a:endParaRPr>
          </a:p>
          <a:p>
            <a:pPr eaLnBrk="1" hangingPunct="1">
              <a:spcBef>
                <a:spcPct val="0"/>
              </a:spcBef>
            </a:pPr>
            <a:r>
              <a:rPr lang="en-US" dirty="0" smtClean="0">
                <a:latin typeface="Arial" charset="0"/>
                <a:ea typeface="ＭＳ Ｐゴシック" pitchFamily="34" charset="-128"/>
              </a:rPr>
              <a:t>We looked at our universals in place and made some notes on what will be sustained and what will be continued to monitored. </a:t>
            </a:r>
          </a:p>
          <a:p>
            <a:pPr eaLnBrk="1" hangingPunct="1">
              <a:spcBef>
                <a:spcPct val="0"/>
              </a:spcBef>
            </a:pPr>
            <a:r>
              <a:rPr lang="en-US" dirty="0" smtClean="0">
                <a:latin typeface="Arial" charset="0"/>
                <a:ea typeface="ＭＳ Ｐゴシック" pitchFamily="34" charset="-128"/>
              </a:rPr>
              <a:t>Now we will start into the systems. </a:t>
            </a: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Just as happens at Tier 1, Tier 2 interventions focus on teaching.  At Tier 2 students receive a higher dose of direct instruction on skills related to organization, social interactions and/or academic success.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To be considered as an “intervention” strategies provided should include teaching and instruction of identified skills.  </a:t>
            </a:r>
          </a:p>
          <a:p>
            <a:pPr eaLnBrk="1" hangingPunct="1">
              <a:spcBef>
                <a:spcPct val="0"/>
              </a:spcBef>
            </a:pPr>
            <a:r>
              <a:rPr lang="en-US" dirty="0" smtClean="0">
                <a:ea typeface="ＭＳ Ｐゴシック" pitchFamily="34" charset="-128"/>
              </a:rPr>
              <a:t>Much</a:t>
            </a:r>
            <a:r>
              <a:rPr lang="en-US" baseline="0" dirty="0" smtClean="0">
                <a:ea typeface="ＭＳ Ｐゴシック" pitchFamily="34" charset="-128"/>
              </a:rPr>
              <a:t> of this information is on the state website, we have aligned ourselves with state expectations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Tier 2 prevention is designed for students who are not responding to the Tier 1 level of support.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Tier 2 prevention is designed for students who are not responding to the Tier 1 level of support.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Tier 2 prevention is designed for students who are not responding to the Tier 1 level of support.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Tier 2 prevention is designed for students who are not responding to the Tier 1 level of support.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 on the following questions:</a:t>
            </a:r>
          </a:p>
          <a:p>
            <a:endParaRPr lang="en-US" dirty="0" smtClean="0"/>
          </a:p>
          <a:p>
            <a:r>
              <a:rPr lang="en-US" dirty="0" smtClean="0"/>
              <a:t>Do</a:t>
            </a:r>
            <a:r>
              <a:rPr lang="en-US" baseline="0" dirty="0" smtClean="0"/>
              <a:t> you have leadership support to implement social skill instruction?</a:t>
            </a:r>
          </a:p>
          <a:p>
            <a:endParaRPr lang="en-US" baseline="0" dirty="0" smtClean="0"/>
          </a:p>
          <a:p>
            <a:r>
              <a:rPr lang="en-US" baseline="0" dirty="0" smtClean="0"/>
              <a:t>Do you have data accessible to identify students?  If not, what are the barriers that need to be addressed?</a:t>
            </a:r>
          </a:p>
          <a:p>
            <a:endParaRPr lang="en-US" baseline="0" dirty="0" smtClean="0"/>
          </a:p>
          <a:p>
            <a:r>
              <a:rPr lang="en-US" baseline="0" dirty="0" smtClean="0"/>
              <a:t>How is communication currently happening to staff and families when students are in need of Tier 2 supports?</a:t>
            </a:r>
          </a:p>
          <a:p>
            <a:endParaRPr lang="en-US" baseline="0" dirty="0" smtClean="0"/>
          </a:p>
          <a:p>
            <a:r>
              <a:rPr lang="en-US" baseline="0" dirty="0" smtClean="0"/>
              <a:t>What are the current strengths of Tier 1 &amp; Tier 2 systems teams?  How will you connect what is learned back to the Tier 2 team?</a:t>
            </a:r>
          </a:p>
          <a:p>
            <a:endParaRPr lang="en-US" dirty="0"/>
          </a:p>
        </p:txBody>
      </p:sp>
    </p:spTree>
    <p:extLst>
      <p:ext uri="{BB962C8B-B14F-4D97-AF65-F5344CB8AC3E}">
        <p14:creationId xmlns:p14="http://schemas.microsoft.com/office/powerpoint/2010/main" val="2121734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Missouri</a:t>
            </a:r>
            <a:r>
              <a:rPr lang="en-US" baseline="0" dirty="0" smtClean="0"/>
              <a:t> Guidance Activity</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Tier 2 prevention is designed for students who are not responding to the Tier 1 level of support.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t>Social skills- intended for the students who have acquisition deficits- they</a:t>
            </a:r>
            <a:r>
              <a:rPr lang="en-US" baseline="0" dirty="0" smtClean="0"/>
              <a:t> have been taught social skills but are not demonstrating the behavior because they cant versus you have seen them do it and they wont (that is performance).  Skill deficit vs. performance deficit</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t>Important to distinguish because intervention will vary for each.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Tier 2 prevention is designed for students who are not responding to the Tier 1 level of support.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914350">
              <a:defRPr/>
            </a:pPr>
            <a:r>
              <a:rPr lang="en-US" dirty="0" smtClean="0"/>
              <a:t>Benefits</a:t>
            </a:r>
            <a:r>
              <a:rPr lang="en-US" baseline="0" dirty="0" smtClean="0"/>
              <a:t> from </a:t>
            </a:r>
            <a:r>
              <a:rPr lang="en-US" baseline="0" dirty="0" err="1" smtClean="0"/>
              <a:t>K.Lane</a:t>
            </a:r>
            <a:r>
              <a:rPr lang="en-US" baseline="0" dirty="0" smtClean="0"/>
              <a:t>- </a:t>
            </a:r>
            <a:r>
              <a:rPr lang="en-US" dirty="0" smtClean="0"/>
              <a:t>Advantage is that all materials and lesson plans are provided, been well researched, evidence supports the utility of the program when implemented as designed. </a:t>
            </a:r>
          </a:p>
          <a:p>
            <a:r>
              <a:rPr lang="en-US" dirty="0" smtClean="0"/>
              <a:t>Resource table where you can</a:t>
            </a:r>
            <a:r>
              <a:rPr lang="en-US" baseline="0" dirty="0" smtClean="0"/>
              <a:t> explore additional resources</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1BC36DD4-88C9-41B8-AEBB-6BC940D8719D}" type="slidenum">
              <a:rPr lang="en-US" smtClean="0"/>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Tier 2 prevention is designed for students who are not responding to the Tier 1 level of support.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Tier 2 prevention is designed for students who are not responding to the Tier 1 level of support.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Tier 2 prevention is designed for students who are not responding to the Tier 1 level of support.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Tier 2 prevention is designed for students who are not responding to the Tier 1 level of support.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Reiterate</a:t>
            </a:r>
            <a:r>
              <a:rPr lang="en-US" baseline="0" dirty="0" smtClean="0"/>
              <a:t> what this intervention will be made from – emphasize the teaching aspect</a:t>
            </a:r>
          </a:p>
          <a:p>
            <a:endParaRPr lang="en-US" baseline="0" dirty="0" smtClean="0"/>
          </a:p>
          <a:p>
            <a:r>
              <a:rPr lang="en-US" baseline="0" dirty="0" smtClean="0"/>
              <a:t>Problem behavior is something that was learned.</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We are going to teach students how to have positive behavior.</a:t>
            </a:r>
          </a:p>
          <a:p>
            <a:endParaRPr lang="en-US" dirty="0" smtClean="0"/>
          </a:p>
          <a:p>
            <a:r>
              <a:rPr lang="en-US" dirty="0" smtClean="0"/>
              <a:t>We are not going to teach them how not to do something but how to do something.</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You need two</a:t>
            </a:r>
            <a:r>
              <a:rPr lang="en-US" baseline="0" dirty="0" smtClean="0"/>
              <a:t> people for their to be social skills.  </a:t>
            </a:r>
          </a:p>
          <a:p>
            <a:endParaRPr lang="en-US" baseline="0" dirty="0" smtClean="0"/>
          </a:p>
          <a:p>
            <a:r>
              <a:rPr lang="en-US" baseline="0" dirty="0" smtClean="0"/>
              <a:t>In the school, use social skills that will make kids successful.</a:t>
            </a:r>
          </a:p>
          <a:p>
            <a:r>
              <a:rPr lang="en-US" baseline="0" dirty="0" smtClean="0"/>
              <a:t>	Relationships </a:t>
            </a:r>
          </a:p>
          <a:p>
            <a:endParaRPr lang="en-US" baseline="0" dirty="0" smtClean="0"/>
          </a:p>
          <a:p>
            <a:r>
              <a:rPr lang="en-US" baseline="0" dirty="0" smtClean="0"/>
              <a:t>How do we know what to teach?  Example:  handshaking.  When do you shake someone’s hand?</a:t>
            </a:r>
          </a:p>
          <a:p>
            <a:endParaRPr lang="en-US" baseline="0" dirty="0" smtClean="0"/>
          </a:p>
          <a:p>
            <a:endParaRPr lang="en-US" dirty="0" smtClean="0"/>
          </a:p>
          <a:p>
            <a:endParaRPr lang="en-US" dirty="0" smtClean="0"/>
          </a:p>
          <a:p>
            <a:r>
              <a:rPr lang="en-US" dirty="0" smtClean="0"/>
              <a:t>Stealing a ball because I do not know how to ask to play.  I want attention and</a:t>
            </a:r>
            <a:r>
              <a:rPr lang="en-US" baseline="0" dirty="0" smtClean="0"/>
              <a:t> my behavior is maintained by the reinforcement.  How can students get the same reinforcement by exhibiting the appropriate social skill?</a:t>
            </a:r>
            <a:endParaRPr lang="en-US" dirty="0" smtClean="0"/>
          </a:p>
          <a:p>
            <a:pPr eaLnBrk="1" hangingPunct="1">
              <a:spcBef>
                <a:spcPct val="0"/>
              </a:spcBef>
            </a:pPr>
            <a:r>
              <a:rPr lang="en-US" dirty="0" smtClean="0">
                <a:ea typeface="ＭＳ Ｐゴシック" pitchFamily="34" charset="-128"/>
              </a:rPr>
              <a:t>.  </a:t>
            </a:r>
            <a:endParaRPr lang="en-US" dirty="0"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Not</a:t>
            </a:r>
            <a:r>
              <a:rPr lang="en-US" baseline="0" dirty="0" smtClean="0"/>
              <a:t> because you are bad, or because I said so.</a:t>
            </a:r>
          </a:p>
          <a:p>
            <a:endParaRPr lang="en-US" baseline="0" dirty="0" smtClean="0"/>
          </a:p>
          <a:p>
            <a:r>
              <a:rPr lang="en-US" baseline="0" dirty="0" smtClean="0"/>
              <a:t>We are going to learn ways for your teacher to say, You are doing a great job!</a:t>
            </a:r>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We want t</a:t>
            </a:r>
            <a:r>
              <a:rPr lang="en-US" baseline="0" dirty="0" smtClean="0"/>
              <a:t>o make sure that we are using a lesson format that teaches the critical features </a:t>
            </a:r>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You</a:t>
            </a:r>
            <a:r>
              <a:rPr lang="en-US" baseline="0" dirty="0" smtClean="0"/>
              <a:t> could do it like this.   You could walk away, you could tell a friend, you could count to ten, you could tell a teacher, you could ask someone</a:t>
            </a:r>
          </a:p>
          <a:p>
            <a:endParaRPr lang="en-US" baseline="0" dirty="0" smtClean="0"/>
          </a:p>
          <a:p>
            <a:r>
              <a:rPr lang="en-US" baseline="0" dirty="0" smtClean="0"/>
              <a:t>Natural examples are examples that come from the teacher.  Give me four or five examples when this has occurred.  The teacher say’s, they were on the playground and someone called him a “fathead” so then in class you say, “so let’s say you are on the playground and someone comes up and calls you a ‘fathead’</a:t>
            </a:r>
            <a:endParaRPr lang="en-US" dirty="0" smtClean="0"/>
          </a:p>
          <a:p>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Model</a:t>
            </a:r>
            <a:r>
              <a:rPr lang="en-US" baseline="0" dirty="0" smtClean="0"/>
              <a:t> the appropriate social skill and ask what did I do right?</a:t>
            </a:r>
          </a:p>
          <a:p>
            <a:endParaRPr lang="en-US" baseline="0" dirty="0" smtClean="0"/>
          </a:p>
          <a:p>
            <a:r>
              <a:rPr lang="en-US" baseline="0" dirty="0" smtClean="0"/>
              <a:t>Use demonstration of skill in natural group setting.  </a:t>
            </a:r>
          </a:p>
          <a:p>
            <a:endParaRPr lang="en-US" baseline="0" dirty="0" smtClean="0"/>
          </a:p>
          <a:p>
            <a:r>
              <a:rPr lang="en-US" baseline="0" dirty="0" smtClean="0"/>
              <a:t>Have them be judges.  Discuss what will that look like.</a:t>
            </a:r>
          </a:p>
          <a:p>
            <a:endParaRPr lang="en-US" baseline="0" dirty="0" smtClean="0"/>
          </a:p>
          <a:p>
            <a:r>
              <a:rPr lang="en-US" baseline="0" dirty="0" smtClean="0"/>
              <a:t>Then as a model demonstrate the skill the wrong way.  Can they identify that?  Ask what would happen if I did that?  </a:t>
            </a:r>
          </a:p>
          <a:p>
            <a:endParaRPr lang="en-US" baseline="0"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baseline="0" dirty="0" smtClean="0"/>
              <a:t>Have them be judges.  Discuss what will that look like.</a:t>
            </a:r>
          </a:p>
          <a:p>
            <a:endParaRPr lang="en-US" baseline="0" dirty="0" smtClean="0"/>
          </a:p>
          <a:p>
            <a:r>
              <a:rPr lang="en-US" baseline="0" dirty="0" smtClean="0"/>
              <a:t>Then as a model demonstrate the skill the wrong way.  Can they identify that?  Ask what would happen if I did that?  </a:t>
            </a:r>
          </a:p>
          <a:p>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Teach students to use a “soft voice” inside voice.  Not yelling, I did not do that!  No! No!</a:t>
            </a:r>
            <a:r>
              <a:rPr lang="en-US" baseline="0" dirty="0" smtClean="0"/>
              <a:t> I did not do that!</a:t>
            </a:r>
          </a:p>
          <a:p>
            <a:endParaRPr lang="en-US" baseline="0" dirty="0" smtClean="0"/>
          </a:p>
          <a:p>
            <a:r>
              <a:rPr lang="en-US" baseline="0" dirty="0" smtClean="0"/>
              <a:t>When I use that voice…the teacher get’s mad and I never get to tell the teacher what really happened.</a:t>
            </a:r>
          </a:p>
          <a:p>
            <a:endParaRPr lang="en-US" baseline="0" dirty="0" smtClean="0"/>
          </a:p>
          <a:p>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dirty="0" smtClean="0"/>
          </a:p>
          <a:p>
            <a:r>
              <a:rPr lang="en-US" dirty="0" smtClean="0"/>
              <a:t>Everyone should demonstrate</a:t>
            </a:r>
            <a:r>
              <a:rPr lang="en-US" baseline="0" dirty="0" smtClean="0"/>
              <a:t> it and know that they get it</a:t>
            </a:r>
          </a:p>
          <a:p>
            <a:endParaRPr lang="en-US" baseline="0" dirty="0" smtClean="0"/>
          </a:p>
          <a:p>
            <a:r>
              <a:rPr lang="en-US" baseline="0" dirty="0" smtClean="0"/>
              <a:t>Use examples that we have role played before then add examples we have not used and celebrate it when they get it right</a:t>
            </a:r>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Could do</a:t>
            </a:r>
            <a:r>
              <a:rPr lang="en-US" baseline="0" dirty="0" smtClean="0"/>
              <a:t> this with Secondary Students.  The freeze rule is a way to say the role play is over.</a:t>
            </a:r>
          </a:p>
          <a:p>
            <a:endParaRPr lang="en-US" baseline="0" dirty="0" smtClean="0"/>
          </a:p>
          <a:p>
            <a:r>
              <a:rPr lang="en-US" baseline="0" dirty="0" smtClean="0"/>
              <a:t>Use the point system to keep them on target.  </a:t>
            </a:r>
          </a:p>
          <a:p>
            <a:r>
              <a:rPr lang="en-US" baseline="0" dirty="0" smtClean="0"/>
              <a:t>Point system may have to be worth something.  Extra computer time.</a:t>
            </a:r>
          </a:p>
          <a:p>
            <a:endParaRPr lang="en-US" baseline="0" dirty="0" smtClean="0"/>
          </a:p>
          <a:p>
            <a:r>
              <a:rPr lang="en-US" baseline="0" dirty="0" smtClean="0"/>
              <a:t>Freeze, Set, Action Cut</a:t>
            </a:r>
          </a:p>
          <a:p>
            <a:endParaRPr lang="en-US" baseline="0" dirty="0" smtClean="0"/>
          </a:p>
          <a:p>
            <a:r>
              <a:rPr lang="en-US" baseline="0" dirty="0" smtClean="0"/>
              <a:t>Assign Judges &amp; Coaching</a:t>
            </a:r>
          </a:p>
          <a:p>
            <a:endParaRPr lang="en-US" baseline="0" dirty="0" smtClean="0"/>
          </a:p>
          <a:p>
            <a:r>
              <a:rPr lang="en-US" baseline="0" dirty="0" smtClean="0"/>
              <a:t>Tag In</a:t>
            </a: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baseline="0" dirty="0" smtClean="0">
                <a:ea typeface="ＭＳ Ｐゴシック" pitchFamily="34" charset="-128"/>
              </a:rPr>
              <a:t>During instruction we can focus on the off-task behaviors or recognize &amp; prompt the wanted social skill </a:t>
            </a:r>
            <a:r>
              <a:rPr lang="en-US" baseline="0" smtClean="0">
                <a:ea typeface="ＭＳ Ｐゴシック" pitchFamily="34" charset="-128"/>
              </a:rPr>
              <a:t>in class.</a:t>
            </a:r>
            <a:endParaRPr lang="en-US" baseline="0"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baseline="0" dirty="0" smtClean="0">
                <a:ea typeface="ＭＳ Ｐゴシック" pitchFamily="34" charset="-128"/>
              </a:rPr>
              <a:t>During instruction we can focus on the off-task behaviors or recognize &amp; prompt the wanted social skill in class.</a:t>
            </a:r>
          </a:p>
          <a:p>
            <a:pPr eaLnBrk="1" hangingPunct="1">
              <a:spcBef>
                <a:spcPct val="0"/>
              </a:spcBef>
            </a:pPr>
            <a:r>
              <a:rPr lang="en-US" baseline="0" dirty="0" smtClean="0">
                <a:ea typeface="ＭＳ Ｐゴシック" pitchFamily="34" charset="-128"/>
              </a:rPr>
              <a:t>Entering &amp; Exit Procedures</a:t>
            </a:r>
          </a:p>
          <a:p>
            <a:pPr eaLnBrk="1" hangingPunct="1">
              <a:spcBef>
                <a:spcPct val="0"/>
              </a:spcBef>
            </a:pPr>
            <a:r>
              <a:rPr lang="en-US" baseline="0" dirty="0" smtClean="0">
                <a:ea typeface="ＭＳ Ｐゴシック" pitchFamily="34" charset="-128"/>
              </a:rPr>
              <a:t>Do Now:  </a:t>
            </a:r>
          </a:p>
          <a:p>
            <a:pPr eaLnBrk="1" hangingPunct="1">
              <a:spcBef>
                <a:spcPct val="0"/>
              </a:spcBef>
            </a:pPr>
            <a:endParaRPr lang="en-US" baseline="0"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baseline="0" dirty="0" smtClean="0">
                <a:ea typeface="ＭＳ Ｐゴシック" pitchFamily="34" charset="-128"/>
              </a:rPr>
              <a:t>During instruction we can focus on the off-task behaviors or recognize &amp; prompt the wanted social skill in class.</a:t>
            </a: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err="1" smtClean="0"/>
              <a:t>Ss</a:t>
            </a:r>
            <a:r>
              <a:rPr lang="en-US" dirty="0" smtClean="0"/>
              <a:t> teachers are going to have students who are displaying unwanted behaviors. Students will need a teacher who is patient, has some behavioral expertise, and is consistent.</a:t>
            </a:r>
            <a:r>
              <a:rPr lang="en-US" baseline="0" dirty="0" smtClean="0"/>
              <a:t> </a:t>
            </a:r>
          </a:p>
          <a:p>
            <a:r>
              <a:rPr lang="en-US" baseline="0" dirty="0" smtClean="0"/>
              <a:t>Routines should be taught and posted on how to come down to the group, how to leave, getting materials, …</a:t>
            </a:r>
          </a:p>
          <a:p>
            <a:r>
              <a:rPr lang="en-US" baseline="0" dirty="0" smtClean="0"/>
              <a:t>Rules should be explicit on how to behave connected to SW expectations in the setting- connecting to being safe, kind words to others, open with each other, …</a:t>
            </a:r>
          </a:p>
          <a:p>
            <a:r>
              <a:rPr lang="en-US" baseline="0" dirty="0" smtClean="0"/>
              <a:t>Substitute</a:t>
            </a:r>
          </a:p>
          <a:p>
            <a:endParaRPr lang="en-US" baseline="0" dirty="0" smtClean="0"/>
          </a:p>
          <a:p>
            <a:r>
              <a:rPr lang="en-US" baseline="0" dirty="0" smtClean="0"/>
              <a:t>Teacher has to be prepared with lesson and activities- materials need to be ready, lessons should be thoughtful and engaging to the students, teacher should have known how students are doing in class/school</a:t>
            </a:r>
          </a:p>
          <a:p>
            <a:endParaRPr lang="en-US" baseline="0" dirty="0" smtClean="0"/>
          </a:p>
          <a:p>
            <a:r>
              <a:rPr lang="en-US" baseline="0" dirty="0" smtClean="0"/>
              <a:t>There should be some sort of reinforcement system for coming to the group, for following the expectations in that </a:t>
            </a:r>
            <a:r>
              <a:rPr lang="en-US" baseline="0" dirty="0" err="1" smtClean="0"/>
              <a:t>ss</a:t>
            </a:r>
            <a:r>
              <a:rPr lang="en-US" baseline="0" dirty="0" smtClean="0"/>
              <a:t> group, along with outside using the </a:t>
            </a:r>
            <a:r>
              <a:rPr lang="en-US" baseline="0" dirty="0" err="1" smtClean="0"/>
              <a:t>dpr</a:t>
            </a:r>
            <a:r>
              <a:rPr lang="en-US" baseline="0" dirty="0" smtClean="0"/>
              <a:t> form- keep in mind function of behavior</a:t>
            </a:r>
          </a:p>
          <a:p>
            <a:r>
              <a:rPr lang="en-US" baseline="0" dirty="0" smtClean="0"/>
              <a:t>There should also be a plan in place if rules are not being followed- </a:t>
            </a:r>
          </a:p>
          <a:p>
            <a:endParaRPr lang="en-US" dirty="0" smtClean="0"/>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What</a:t>
            </a:r>
            <a:r>
              <a:rPr lang="en-US" baseline="0" dirty="0" smtClean="0">
                <a:ea typeface="ＭＳ Ｐゴシック" pitchFamily="34" charset="-128"/>
              </a:rPr>
              <a:t> can you do if you are teaching a strategy or skill that relates to the bus?  How can you make the current setting you are in feel like the bus?</a:t>
            </a:r>
          </a:p>
          <a:p>
            <a:pPr eaLnBrk="1" hangingPunct="1">
              <a:spcBef>
                <a:spcPct val="0"/>
              </a:spcBef>
            </a:pPr>
            <a:r>
              <a:rPr lang="en-US" baseline="0" dirty="0" smtClean="0">
                <a:ea typeface="ＭＳ Ｐゴシック" pitchFamily="34" charset="-128"/>
              </a:rPr>
              <a:t>Record how a bus sounds?  Create rows of seats in the room?  What else would you do?</a:t>
            </a: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Use role</a:t>
            </a:r>
            <a:r>
              <a:rPr lang="en-US" baseline="0" dirty="0" smtClean="0">
                <a:ea typeface="ＭＳ Ｐゴシック" pitchFamily="34" charset="-128"/>
              </a:rPr>
              <a:t> plays that fit the natural setting of the students you are working with.  If the student has difficulty responding when students use a particular name in name calling.  Use that name.  How would we respond if a student says, “Stupid Face”</a:t>
            </a: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We may have to “set” up our students</a:t>
            </a:r>
            <a:r>
              <a:rPr lang="en-US" baseline="0" dirty="0" smtClean="0">
                <a:ea typeface="ＭＳ Ｐゴシック" pitchFamily="34" charset="-128"/>
              </a:rPr>
              <a:t> to practice and succeed.  “Today, and you don’t know when but I am going to catch you doing something you are not supposed to do.  And when I do I wonder if you will respond responsibly?  I wonder if you will use a calm voice and explain to me what you were doing.  Now, you don’t know when this will occur but it will happen today.  So you better be ready!”</a:t>
            </a: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We may have to “set” up our students</a:t>
            </a:r>
            <a:r>
              <a:rPr lang="en-US" baseline="0" dirty="0" smtClean="0">
                <a:ea typeface="ＭＳ Ｐゴシック" pitchFamily="34" charset="-128"/>
              </a:rPr>
              <a:t> to practice and succeed.  “Today, and you don’t know when but I am going to catch you doing something you are not supposed to do.  And when I do I wonder if you will respond responsibly?  I wonder if you will use a calm voice and explain to me what you were doing.  Now, you don’t know when this will occur but it will happen today.  So you better be ready!”</a:t>
            </a: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We may have to “set” up our students</a:t>
            </a:r>
            <a:r>
              <a:rPr lang="en-US" baseline="0" dirty="0" smtClean="0">
                <a:ea typeface="ＭＳ Ｐゴシック" pitchFamily="34" charset="-128"/>
              </a:rPr>
              <a:t> to practice and succeed.  “Today, and you don’t know when but I am going to catch you doing something you are not supposed to do.  And when I do I wonder if you will respond responsibly?  I wonder if you will use a calm voice and explain to me what you were doing.  Now, you don’t know when this will occur but it will happen today.  </a:t>
            </a:r>
            <a:r>
              <a:rPr lang="en-US" baseline="0" smtClean="0">
                <a:ea typeface="ＭＳ Ｐゴシック" pitchFamily="34" charset="-128"/>
              </a:rPr>
              <a:t>So you better be ready!”</a:t>
            </a:r>
            <a:endParaRPr lang="en-US" baseline="0"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eaLnBrk="1" hangingPunct="1">
              <a:spcBef>
                <a:spcPct val="0"/>
              </a:spcBef>
            </a:pPr>
            <a:r>
              <a:rPr lang="en-US" dirty="0" smtClean="0">
                <a:ea typeface="ＭＳ Ｐゴシック" pitchFamily="34" charset="-128"/>
              </a:rPr>
              <a:t>We may have to “set” up our students</a:t>
            </a:r>
            <a:r>
              <a:rPr lang="en-US" baseline="0" dirty="0" smtClean="0">
                <a:ea typeface="ＭＳ Ｐゴシック" pitchFamily="34" charset="-128"/>
              </a:rPr>
              <a:t> to practice and succeed.  “Today, and you don’t know when but I am going to catch you doing something you are not supposed to do.  And when I do I wonder if you will respond responsibly?  I wonder if you will use a calm voice and explain to me what you were doing.  Now, you don’t know when this will occur but it will happen today.  </a:t>
            </a:r>
            <a:r>
              <a:rPr lang="en-US" baseline="0" smtClean="0">
                <a:ea typeface="ＭＳ Ｐゴシック" pitchFamily="34" charset="-128"/>
              </a:rPr>
              <a:t>So you better be ready!”</a:t>
            </a:r>
            <a:endParaRPr lang="en-US" baseline="0"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Explanation of each section- ask</a:t>
            </a:r>
            <a:r>
              <a:rPr lang="en-US" baseline="0" dirty="0" smtClean="0">
                <a:ea typeface="ＭＳ Ｐゴシック" pitchFamily="34" charset="-128"/>
              </a:rPr>
              <a:t> group / volunteers if they can articulate what this is. </a:t>
            </a:r>
          </a:p>
          <a:p>
            <a:endParaRPr lang="en-US" baseline="0" dirty="0" smtClean="0">
              <a:ea typeface="ＭＳ Ｐゴシック" pitchFamily="34" charset="-128"/>
            </a:endParaRPr>
          </a:p>
          <a:p>
            <a:r>
              <a:rPr lang="en-US" baseline="0" dirty="0" smtClean="0">
                <a:ea typeface="ＭＳ Ｐゴシック" pitchFamily="34" charset="-128"/>
              </a:rPr>
              <a:t>This is what they will be working to create along with the plans. </a:t>
            </a:r>
          </a:p>
          <a:p>
            <a:endParaRPr lang="en-US" baseline="0" dirty="0" smtClean="0">
              <a:ea typeface="ＭＳ Ｐゴシック" pitchFamily="34" charset="-128"/>
            </a:endParaRPr>
          </a:p>
          <a:p>
            <a:r>
              <a:rPr lang="en-US" baseline="0" dirty="0" smtClean="0">
                <a:ea typeface="ＭＳ Ｐゴシック" pitchFamily="34" charset="-128"/>
              </a:rPr>
              <a:t>Definitions of intervention guidelines – blank sheet (blue) on  table</a:t>
            </a:r>
          </a:p>
          <a:p>
            <a:endParaRPr lang="en-US" baseline="0" dirty="0" smtClean="0">
              <a:ea typeface="ＭＳ Ｐゴシック" pitchFamily="34" charset="-128"/>
            </a:endParaRPr>
          </a:p>
          <a:p>
            <a:r>
              <a:rPr lang="en-US" baseline="0" dirty="0" smtClean="0">
                <a:ea typeface="ＭＳ Ｐゴシック" pitchFamily="34" charset="-128"/>
              </a:rPr>
              <a:t>The description of this intervention is specific for the group you are teaching</a:t>
            </a:r>
            <a:endParaRPr lang="en-US" dirty="0" smtClean="0">
              <a:ea typeface="ＭＳ Ｐゴシック" pitchFamily="34" charset="-128"/>
            </a:endParaRPr>
          </a:p>
        </p:txBody>
      </p:sp>
      <p:sp>
        <p:nvSpPr>
          <p:cNvPr id="153604" name="Slide Number Placeholder 3"/>
          <p:cNvSpPr>
            <a:spLocks noGrp="1"/>
          </p:cNvSpPr>
          <p:nvPr>
            <p:ph type="sldNum" sz="quarter" idx="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hangingPunct="0">
              <a:defRPr>
                <a:solidFill>
                  <a:schemeClr val="tx1"/>
                </a:solidFill>
                <a:latin typeface="Arial" pitchFamily="34" charset="0"/>
                <a:ea typeface="ＭＳ Ｐゴシック" pitchFamily="34" charset="-128"/>
              </a:defRPr>
            </a:lvl1pPr>
            <a:lvl2pPr marL="733995" indent="-282305" eaLnBrk="0" hangingPunct="0">
              <a:defRPr>
                <a:solidFill>
                  <a:schemeClr val="tx1"/>
                </a:solidFill>
                <a:latin typeface="Arial" pitchFamily="34" charset="0"/>
                <a:ea typeface="ＭＳ Ｐゴシック" pitchFamily="34" charset="-128"/>
              </a:defRPr>
            </a:lvl2pPr>
            <a:lvl3pPr marL="1129221" indent="-225844" eaLnBrk="0" hangingPunct="0">
              <a:defRPr>
                <a:solidFill>
                  <a:schemeClr val="tx1"/>
                </a:solidFill>
                <a:latin typeface="Arial" pitchFamily="34" charset="0"/>
                <a:ea typeface="ＭＳ Ｐゴシック" pitchFamily="34" charset="-128"/>
              </a:defRPr>
            </a:lvl3pPr>
            <a:lvl4pPr marL="1580911" indent="-225844" eaLnBrk="0" hangingPunct="0">
              <a:defRPr>
                <a:solidFill>
                  <a:schemeClr val="tx1"/>
                </a:solidFill>
                <a:latin typeface="Arial" pitchFamily="34" charset="0"/>
                <a:ea typeface="ＭＳ Ｐゴシック" pitchFamily="34" charset="-128"/>
              </a:defRPr>
            </a:lvl4pPr>
            <a:lvl5pPr marL="2032599" indent="-225844" eaLnBrk="0" hangingPunct="0">
              <a:defRPr>
                <a:solidFill>
                  <a:schemeClr val="tx1"/>
                </a:solidFill>
                <a:latin typeface="Arial" pitchFamily="34" charset="0"/>
                <a:ea typeface="ＭＳ Ｐゴシック" pitchFamily="34" charset="-128"/>
              </a:defRPr>
            </a:lvl5pPr>
            <a:lvl6pPr marL="2484288" indent="-225844" defTabSz="45168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35976" indent="-225844" defTabSz="45168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87664" indent="-225844" defTabSz="45168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39354" indent="-225844" defTabSz="45168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1E32380-C7CE-48B0-A4B3-E9C2A43ADA1E}" type="slidenum">
              <a:rPr lang="en-US" smtClean="0">
                <a:latin typeface="Calibri" pitchFamily="34" charset="0"/>
              </a:rPr>
              <a:pPr eaLnBrk="1" hangingPunct="1"/>
              <a:t>101</a:t>
            </a:fld>
            <a:endParaRPr lang="en-US" smtClean="0">
              <a:latin typeface="Calibri"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 to forms of monitoring</a:t>
            </a:r>
          </a:p>
          <a:p>
            <a:pPr>
              <a:defRPr/>
            </a:pPr>
            <a:endParaRPr lang="en-US" dirty="0" smtClean="0"/>
          </a:p>
          <a:p>
            <a:pPr marL="225844" indent="-225844">
              <a:buFontTx/>
              <a:buAutoNum type="alphaLcParenR"/>
              <a:defRPr/>
            </a:pPr>
            <a:r>
              <a:rPr lang="en-US" dirty="0" smtClean="0"/>
              <a:t>Are 70% responding?</a:t>
            </a:r>
          </a:p>
          <a:p>
            <a:pPr marL="225844" indent="-225844">
              <a:buFontTx/>
              <a:buAutoNum type="alphaLcParenR"/>
              <a:defRPr/>
            </a:pPr>
            <a:r>
              <a:rPr lang="en-US" dirty="0" smtClean="0"/>
              <a:t>What point are the students at – no names just 10/12 are meeting goal for last three weeks</a:t>
            </a:r>
          </a:p>
          <a:p>
            <a:pPr marL="225844" indent="-225844">
              <a:buFontTx/>
              <a:buAutoNum type="alphaLcParenR"/>
              <a:defRPr/>
            </a:pPr>
            <a:r>
              <a:rPr lang="en-US" dirty="0" smtClean="0"/>
              <a:t>If not, what data decision rules might you need to follow- modifying, graduating, exiting</a:t>
            </a:r>
          </a:p>
          <a:p>
            <a:pPr marL="225844" indent="-225844">
              <a:buFontTx/>
              <a:buAutoNum type="alphaLcParenR"/>
              <a:defRPr/>
            </a:pPr>
            <a:endParaRPr lang="en-US" dirty="0" smtClean="0"/>
          </a:p>
          <a:p>
            <a:pPr>
              <a:defRPr/>
            </a:pPr>
            <a:r>
              <a:rPr lang="en-US" dirty="0" smtClean="0"/>
              <a:t>Long term- were these interventions effective? Are we matching their function. Intensity?</a:t>
            </a:r>
            <a:endParaRPr lang="en-US" dirty="0"/>
          </a:p>
        </p:txBody>
      </p:sp>
      <p:sp>
        <p:nvSpPr>
          <p:cNvPr id="205828" name="Header Placeholder 3"/>
          <p:cNvSpPr>
            <a:spLocks noGrp="1"/>
          </p:cNvSpPr>
          <p:nvPr>
            <p:ph type="hdr" sz="quarter"/>
          </p:nvPr>
        </p:nvSpPr>
        <p:spPr bwMode="auto">
          <a:xfrm>
            <a:off x="1" y="0"/>
            <a:ext cx="2972421" cy="457513"/>
          </a:xfrm>
          <a:prstGeom prst="rect">
            <a:avLst/>
          </a:prstGeom>
          <a:noFill/>
          <a:ln>
            <a:miter lim="800000"/>
            <a:headEnd/>
            <a:tailEnd/>
          </a:ln>
        </p:spPr>
        <p:txBody>
          <a:bodyPr lIns="89730" tIns="44865" rIns="89730" bIns="44865"/>
          <a:lstStyle/>
          <a:p>
            <a:r>
              <a:rPr lang="en-US" smtClean="0">
                <a:latin typeface="Calibri" pitchFamily="34" charset="0"/>
                <a:ea typeface="ＭＳ Ｐゴシック" pitchFamily="34" charset="-128"/>
              </a:rPr>
              <a:t>PBIS:  Tier 2/3 Systems Team</a:t>
            </a:r>
          </a:p>
        </p:txBody>
      </p:sp>
      <p:sp>
        <p:nvSpPr>
          <p:cNvPr id="205829" name="Footer Placeholder 4"/>
          <p:cNvSpPr>
            <a:spLocks noGrp="1"/>
          </p:cNvSpPr>
          <p:nvPr>
            <p:ph type="ftr" sz="quarter" idx="4"/>
          </p:nvPr>
        </p:nvSpPr>
        <p:spPr bwMode="auto">
          <a:xfrm>
            <a:off x="1" y="8684926"/>
            <a:ext cx="2972421" cy="457513"/>
          </a:xfrm>
          <a:prstGeom prst="rect">
            <a:avLst/>
          </a:prstGeom>
          <a:noFill/>
          <a:ln>
            <a:miter lim="800000"/>
            <a:headEnd/>
            <a:tailEnd/>
          </a:ln>
        </p:spPr>
        <p:txBody>
          <a:bodyPr lIns="89730" tIns="44865" rIns="89730" bIns="44865"/>
          <a:lstStyle/>
          <a:p>
            <a:r>
              <a:rPr lang="en-US" smtClean="0">
                <a:latin typeface="Calibri" pitchFamily="34" charset="0"/>
                <a:ea typeface="ＭＳ Ｐゴシック" pitchFamily="34" charset="-128"/>
              </a:rPr>
              <a:t>SSD PBIS, 2011</a:t>
            </a:r>
          </a:p>
        </p:txBody>
      </p:sp>
      <p:sp>
        <p:nvSpPr>
          <p:cNvPr id="205830" name="Slide Number Placeholder 5"/>
          <p:cNvSpPr>
            <a:spLocks noGrp="1"/>
          </p:cNvSpPr>
          <p:nvPr>
            <p:ph type="sldNum" sz="quarter" idx="5"/>
          </p:nvPr>
        </p:nvSpPr>
        <p:spPr bwMode="auto">
          <a:xfrm>
            <a:off x="3884027" y="8684926"/>
            <a:ext cx="2972421" cy="457513"/>
          </a:xfrm>
          <a:prstGeom prst="rect">
            <a:avLst/>
          </a:prstGeom>
          <a:noFill/>
          <a:ln>
            <a:miter lim="800000"/>
            <a:headEnd/>
            <a:tailEnd/>
          </a:ln>
        </p:spPr>
        <p:txBody>
          <a:bodyPr lIns="89730" tIns="44865" rIns="89730" bIns="44865"/>
          <a:lstStyle/>
          <a:p>
            <a:fld id="{2B5D34EE-3FD8-4465-989E-A76DA0438485}" type="slidenum">
              <a:rPr lang="en-US" smtClean="0">
                <a:latin typeface="Calibri" pitchFamily="34" charset="0"/>
                <a:ea typeface="ＭＳ Ｐゴシック" pitchFamily="34" charset="-128"/>
              </a:rPr>
              <a:pPr/>
              <a:t>102</a:t>
            </a:fld>
            <a:endParaRPr lang="en-US" smtClean="0">
              <a:latin typeface="Calibri" pitchFamily="34" charset="0"/>
              <a:ea typeface="ＭＳ Ｐゴシック" pitchFamily="34"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 to forms of monitoring</a:t>
            </a:r>
          </a:p>
          <a:p>
            <a:pPr>
              <a:defRPr/>
            </a:pPr>
            <a:endParaRPr lang="en-US" dirty="0" smtClean="0"/>
          </a:p>
          <a:p>
            <a:pPr marL="225844" indent="-225844">
              <a:buFontTx/>
              <a:buAutoNum type="alphaLcParenR"/>
              <a:defRPr/>
            </a:pPr>
            <a:r>
              <a:rPr lang="en-US" dirty="0" smtClean="0"/>
              <a:t>Are 70% responding?</a:t>
            </a:r>
          </a:p>
          <a:p>
            <a:pPr marL="225844" indent="-225844">
              <a:buFontTx/>
              <a:buAutoNum type="alphaLcParenR"/>
              <a:defRPr/>
            </a:pPr>
            <a:r>
              <a:rPr lang="en-US" dirty="0" smtClean="0"/>
              <a:t>What point are the students at – no names just 10/12 are meeting goal for last three weeks</a:t>
            </a:r>
          </a:p>
          <a:p>
            <a:pPr marL="225844" indent="-225844">
              <a:buFontTx/>
              <a:buAutoNum type="alphaLcParenR"/>
              <a:defRPr/>
            </a:pPr>
            <a:r>
              <a:rPr lang="en-US" dirty="0" smtClean="0"/>
              <a:t>If not, what data decision rules might you need to follow- modifying, graduating, exiting</a:t>
            </a:r>
          </a:p>
          <a:p>
            <a:pPr marL="225844" indent="-225844">
              <a:buFontTx/>
              <a:buAutoNum type="alphaLcParenR"/>
              <a:defRPr/>
            </a:pPr>
            <a:endParaRPr lang="en-US" dirty="0" smtClean="0"/>
          </a:p>
          <a:p>
            <a:pPr>
              <a:defRPr/>
            </a:pPr>
            <a:r>
              <a:rPr lang="en-US" dirty="0" smtClean="0"/>
              <a:t>Long term- were these interventions effective? Are we matching their function. Intensity?</a:t>
            </a:r>
            <a:endParaRPr lang="en-US" dirty="0"/>
          </a:p>
        </p:txBody>
      </p:sp>
      <p:sp>
        <p:nvSpPr>
          <p:cNvPr id="205828" name="Header Placeholder 3"/>
          <p:cNvSpPr>
            <a:spLocks noGrp="1"/>
          </p:cNvSpPr>
          <p:nvPr>
            <p:ph type="hdr" sz="quarter"/>
          </p:nvPr>
        </p:nvSpPr>
        <p:spPr bwMode="auto">
          <a:xfrm>
            <a:off x="1" y="0"/>
            <a:ext cx="2972421" cy="457513"/>
          </a:xfrm>
          <a:prstGeom prst="rect">
            <a:avLst/>
          </a:prstGeom>
          <a:noFill/>
          <a:ln>
            <a:miter lim="800000"/>
            <a:headEnd/>
            <a:tailEnd/>
          </a:ln>
        </p:spPr>
        <p:txBody>
          <a:bodyPr lIns="89730" tIns="44865" rIns="89730" bIns="44865"/>
          <a:lstStyle/>
          <a:p>
            <a:r>
              <a:rPr lang="en-US" smtClean="0">
                <a:latin typeface="Calibri" pitchFamily="34" charset="0"/>
                <a:ea typeface="ＭＳ Ｐゴシック" pitchFamily="34" charset="-128"/>
              </a:rPr>
              <a:t>PBIS:  Tier 2/3 Systems Team</a:t>
            </a:r>
          </a:p>
        </p:txBody>
      </p:sp>
      <p:sp>
        <p:nvSpPr>
          <p:cNvPr id="205829" name="Footer Placeholder 4"/>
          <p:cNvSpPr>
            <a:spLocks noGrp="1"/>
          </p:cNvSpPr>
          <p:nvPr>
            <p:ph type="ftr" sz="quarter" idx="4"/>
          </p:nvPr>
        </p:nvSpPr>
        <p:spPr bwMode="auto">
          <a:xfrm>
            <a:off x="1" y="8684926"/>
            <a:ext cx="2972421" cy="457513"/>
          </a:xfrm>
          <a:prstGeom prst="rect">
            <a:avLst/>
          </a:prstGeom>
          <a:noFill/>
          <a:ln>
            <a:miter lim="800000"/>
            <a:headEnd/>
            <a:tailEnd/>
          </a:ln>
        </p:spPr>
        <p:txBody>
          <a:bodyPr lIns="89730" tIns="44865" rIns="89730" bIns="44865"/>
          <a:lstStyle/>
          <a:p>
            <a:r>
              <a:rPr lang="en-US" smtClean="0">
                <a:latin typeface="Calibri" pitchFamily="34" charset="0"/>
                <a:ea typeface="ＭＳ Ｐゴシック" pitchFamily="34" charset="-128"/>
              </a:rPr>
              <a:t>SSD PBIS, 2011</a:t>
            </a:r>
          </a:p>
        </p:txBody>
      </p:sp>
      <p:sp>
        <p:nvSpPr>
          <p:cNvPr id="205830" name="Slide Number Placeholder 5"/>
          <p:cNvSpPr>
            <a:spLocks noGrp="1"/>
          </p:cNvSpPr>
          <p:nvPr>
            <p:ph type="sldNum" sz="quarter" idx="5"/>
          </p:nvPr>
        </p:nvSpPr>
        <p:spPr bwMode="auto">
          <a:xfrm>
            <a:off x="3884027" y="8684926"/>
            <a:ext cx="2972421" cy="457513"/>
          </a:xfrm>
          <a:prstGeom prst="rect">
            <a:avLst/>
          </a:prstGeom>
          <a:noFill/>
          <a:ln>
            <a:miter lim="800000"/>
            <a:headEnd/>
            <a:tailEnd/>
          </a:ln>
        </p:spPr>
        <p:txBody>
          <a:bodyPr lIns="89730" tIns="44865" rIns="89730" bIns="44865"/>
          <a:lstStyle/>
          <a:p>
            <a:fld id="{2B5D34EE-3FD8-4465-989E-A76DA0438485}" type="slidenum">
              <a:rPr lang="en-US" smtClean="0">
                <a:latin typeface="Calibri" pitchFamily="34" charset="0"/>
                <a:ea typeface="ＭＳ Ｐゴシック" pitchFamily="34" charset="-128"/>
              </a:rPr>
              <a:pPr/>
              <a:t>103</a:t>
            </a:fld>
            <a:endParaRPr lang="en-US" smtClean="0">
              <a:latin typeface="Calibri" pitchFamily="34" charset="0"/>
              <a:ea typeface="ＭＳ Ｐゴシック"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 to forms of monitoring</a:t>
            </a:r>
          </a:p>
          <a:p>
            <a:pPr>
              <a:defRPr/>
            </a:pPr>
            <a:endParaRPr lang="en-US" dirty="0" smtClean="0"/>
          </a:p>
          <a:p>
            <a:pPr marL="225844" indent="-225844">
              <a:buFontTx/>
              <a:buAutoNum type="alphaLcParenR"/>
              <a:defRPr/>
            </a:pPr>
            <a:r>
              <a:rPr lang="en-US" dirty="0" smtClean="0"/>
              <a:t>Are 70% responding?</a:t>
            </a:r>
          </a:p>
          <a:p>
            <a:pPr marL="225844" indent="-225844">
              <a:buFontTx/>
              <a:buAutoNum type="alphaLcParenR"/>
              <a:defRPr/>
            </a:pPr>
            <a:r>
              <a:rPr lang="en-US" dirty="0" smtClean="0"/>
              <a:t>What point are the students at – no names just 10/12 are meeting goal for last three weeks</a:t>
            </a:r>
          </a:p>
          <a:p>
            <a:pPr marL="225844" indent="-225844">
              <a:buFontTx/>
              <a:buAutoNum type="alphaLcParenR"/>
              <a:defRPr/>
            </a:pPr>
            <a:r>
              <a:rPr lang="en-US" dirty="0" smtClean="0"/>
              <a:t>If not, what data decision rules might you need to follow- modifying, graduating, exiting</a:t>
            </a:r>
          </a:p>
          <a:p>
            <a:pPr marL="225844" indent="-225844">
              <a:buFontTx/>
              <a:buAutoNum type="alphaLcParenR"/>
              <a:defRPr/>
            </a:pPr>
            <a:endParaRPr lang="en-US" dirty="0" smtClean="0"/>
          </a:p>
          <a:p>
            <a:pPr>
              <a:defRPr/>
            </a:pPr>
            <a:r>
              <a:rPr lang="en-US" dirty="0" smtClean="0"/>
              <a:t>Long term- were these interventions effective? Are we matching their function. Intensity?</a:t>
            </a:r>
            <a:endParaRPr lang="en-US" dirty="0"/>
          </a:p>
        </p:txBody>
      </p:sp>
      <p:sp>
        <p:nvSpPr>
          <p:cNvPr id="205828" name="Header Placeholder 3"/>
          <p:cNvSpPr>
            <a:spLocks noGrp="1"/>
          </p:cNvSpPr>
          <p:nvPr>
            <p:ph type="hdr" sz="quarter"/>
          </p:nvPr>
        </p:nvSpPr>
        <p:spPr bwMode="auto">
          <a:xfrm>
            <a:off x="1" y="0"/>
            <a:ext cx="2972421" cy="457513"/>
          </a:xfrm>
          <a:prstGeom prst="rect">
            <a:avLst/>
          </a:prstGeom>
          <a:noFill/>
          <a:ln>
            <a:miter lim="800000"/>
            <a:headEnd/>
            <a:tailEnd/>
          </a:ln>
        </p:spPr>
        <p:txBody>
          <a:bodyPr lIns="89730" tIns="44865" rIns="89730" bIns="44865"/>
          <a:lstStyle/>
          <a:p>
            <a:r>
              <a:rPr lang="en-US" smtClean="0">
                <a:latin typeface="Calibri" pitchFamily="34" charset="0"/>
                <a:ea typeface="ＭＳ Ｐゴシック" pitchFamily="34" charset="-128"/>
              </a:rPr>
              <a:t>PBIS:  Tier 2/3 Systems Team</a:t>
            </a:r>
          </a:p>
        </p:txBody>
      </p:sp>
      <p:sp>
        <p:nvSpPr>
          <p:cNvPr id="205829" name="Footer Placeholder 4"/>
          <p:cNvSpPr>
            <a:spLocks noGrp="1"/>
          </p:cNvSpPr>
          <p:nvPr>
            <p:ph type="ftr" sz="quarter" idx="4"/>
          </p:nvPr>
        </p:nvSpPr>
        <p:spPr bwMode="auto">
          <a:xfrm>
            <a:off x="1" y="8684926"/>
            <a:ext cx="2972421" cy="457513"/>
          </a:xfrm>
          <a:prstGeom prst="rect">
            <a:avLst/>
          </a:prstGeom>
          <a:noFill/>
          <a:ln>
            <a:miter lim="800000"/>
            <a:headEnd/>
            <a:tailEnd/>
          </a:ln>
        </p:spPr>
        <p:txBody>
          <a:bodyPr lIns="89730" tIns="44865" rIns="89730" bIns="44865"/>
          <a:lstStyle/>
          <a:p>
            <a:r>
              <a:rPr lang="en-US" smtClean="0">
                <a:latin typeface="Calibri" pitchFamily="34" charset="0"/>
                <a:ea typeface="ＭＳ Ｐゴシック" pitchFamily="34" charset="-128"/>
              </a:rPr>
              <a:t>SSD PBIS, 2011</a:t>
            </a:r>
          </a:p>
        </p:txBody>
      </p:sp>
      <p:sp>
        <p:nvSpPr>
          <p:cNvPr id="205830" name="Slide Number Placeholder 5"/>
          <p:cNvSpPr>
            <a:spLocks noGrp="1"/>
          </p:cNvSpPr>
          <p:nvPr>
            <p:ph type="sldNum" sz="quarter" idx="5"/>
          </p:nvPr>
        </p:nvSpPr>
        <p:spPr bwMode="auto">
          <a:xfrm>
            <a:off x="3884027" y="8684926"/>
            <a:ext cx="2972421" cy="457513"/>
          </a:xfrm>
          <a:prstGeom prst="rect">
            <a:avLst/>
          </a:prstGeom>
          <a:noFill/>
          <a:ln>
            <a:miter lim="800000"/>
            <a:headEnd/>
            <a:tailEnd/>
          </a:ln>
        </p:spPr>
        <p:txBody>
          <a:bodyPr lIns="89730" tIns="44865" rIns="89730" bIns="44865"/>
          <a:lstStyle/>
          <a:p>
            <a:fld id="{2B5D34EE-3FD8-4465-989E-A76DA0438485}" type="slidenum">
              <a:rPr lang="en-US" smtClean="0">
                <a:latin typeface="Calibri" pitchFamily="34" charset="0"/>
                <a:ea typeface="ＭＳ Ｐゴシック" pitchFamily="34" charset="-128"/>
              </a:rPr>
              <a:pPr/>
              <a:t>104</a:t>
            </a:fld>
            <a:endParaRPr lang="en-US" smtClean="0">
              <a:latin typeface="Calibri" pitchFamily="34" charset="0"/>
              <a:ea typeface="ＭＳ Ｐゴシック"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1BC36DD4-88C9-41B8-AEBB-6BC940D8719D}" type="slidenum">
              <a:rPr lang="en-US" smtClean="0"/>
              <a:pPr/>
              <a:t>105</a:t>
            </a:fld>
            <a:endParaRPr lang="en-US"/>
          </a:p>
        </p:txBody>
      </p:sp>
    </p:spTree>
    <p:extLst>
      <p:ext uri="{BB962C8B-B14F-4D97-AF65-F5344CB8AC3E}">
        <p14:creationId xmlns:p14="http://schemas.microsoft.com/office/powerpoint/2010/main" val="21065148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 to forms of monitoring</a:t>
            </a:r>
          </a:p>
          <a:p>
            <a:pPr>
              <a:defRPr/>
            </a:pPr>
            <a:endParaRPr lang="en-US" dirty="0" smtClean="0"/>
          </a:p>
          <a:p>
            <a:pPr marL="225844" indent="-225844">
              <a:buFontTx/>
              <a:buAutoNum type="alphaLcParenR"/>
              <a:defRPr/>
            </a:pPr>
            <a:r>
              <a:rPr lang="en-US" dirty="0" smtClean="0"/>
              <a:t>Are 70% responding?</a:t>
            </a:r>
          </a:p>
          <a:p>
            <a:pPr marL="225844" indent="-225844">
              <a:buFontTx/>
              <a:buAutoNum type="alphaLcParenR"/>
              <a:defRPr/>
            </a:pPr>
            <a:r>
              <a:rPr lang="en-US" dirty="0" smtClean="0"/>
              <a:t>What point are the students at – no names just 10/12 are meeting goal for last three weeks</a:t>
            </a:r>
          </a:p>
          <a:p>
            <a:pPr marL="225844" indent="-225844">
              <a:buFontTx/>
              <a:buAutoNum type="alphaLcParenR"/>
              <a:defRPr/>
            </a:pPr>
            <a:r>
              <a:rPr lang="en-US" dirty="0" smtClean="0"/>
              <a:t>If not, what data decision rules might you need to follow- modifying, graduating, exiting</a:t>
            </a:r>
          </a:p>
          <a:p>
            <a:pPr marL="225844" indent="-225844">
              <a:buFontTx/>
              <a:buAutoNum type="alphaLcParenR"/>
              <a:defRPr/>
            </a:pPr>
            <a:endParaRPr lang="en-US" dirty="0" smtClean="0"/>
          </a:p>
          <a:p>
            <a:pPr>
              <a:defRPr/>
            </a:pPr>
            <a:r>
              <a:rPr lang="en-US" dirty="0" smtClean="0"/>
              <a:t>Long term- were these interventions effective? Are we matching their function. Intensity?</a:t>
            </a:r>
            <a:endParaRPr lang="en-US" dirty="0"/>
          </a:p>
        </p:txBody>
      </p:sp>
      <p:sp>
        <p:nvSpPr>
          <p:cNvPr id="205828" name="Header Placeholder 3"/>
          <p:cNvSpPr>
            <a:spLocks noGrp="1"/>
          </p:cNvSpPr>
          <p:nvPr>
            <p:ph type="hdr" sz="quarter"/>
          </p:nvPr>
        </p:nvSpPr>
        <p:spPr bwMode="auto">
          <a:xfrm>
            <a:off x="1" y="0"/>
            <a:ext cx="2972421" cy="457513"/>
          </a:xfrm>
          <a:prstGeom prst="rect">
            <a:avLst/>
          </a:prstGeom>
          <a:noFill/>
          <a:ln>
            <a:miter lim="800000"/>
            <a:headEnd/>
            <a:tailEnd/>
          </a:ln>
        </p:spPr>
        <p:txBody>
          <a:bodyPr lIns="89730" tIns="44865" rIns="89730" bIns="44865"/>
          <a:lstStyle/>
          <a:p>
            <a:r>
              <a:rPr lang="en-US" smtClean="0">
                <a:latin typeface="Calibri" pitchFamily="34" charset="0"/>
                <a:ea typeface="ＭＳ Ｐゴシック" pitchFamily="34" charset="-128"/>
              </a:rPr>
              <a:t>PBIS:  Tier 2/3 Systems Team</a:t>
            </a:r>
          </a:p>
        </p:txBody>
      </p:sp>
      <p:sp>
        <p:nvSpPr>
          <p:cNvPr id="205829" name="Footer Placeholder 4"/>
          <p:cNvSpPr>
            <a:spLocks noGrp="1"/>
          </p:cNvSpPr>
          <p:nvPr>
            <p:ph type="ftr" sz="quarter" idx="4"/>
          </p:nvPr>
        </p:nvSpPr>
        <p:spPr bwMode="auto">
          <a:xfrm>
            <a:off x="1" y="8684926"/>
            <a:ext cx="2972421" cy="457513"/>
          </a:xfrm>
          <a:prstGeom prst="rect">
            <a:avLst/>
          </a:prstGeom>
          <a:noFill/>
          <a:ln>
            <a:miter lim="800000"/>
            <a:headEnd/>
            <a:tailEnd/>
          </a:ln>
        </p:spPr>
        <p:txBody>
          <a:bodyPr lIns="89730" tIns="44865" rIns="89730" bIns="44865"/>
          <a:lstStyle/>
          <a:p>
            <a:r>
              <a:rPr lang="en-US" smtClean="0">
                <a:latin typeface="Calibri" pitchFamily="34" charset="0"/>
                <a:ea typeface="ＭＳ Ｐゴシック" pitchFamily="34" charset="-128"/>
              </a:rPr>
              <a:t>SSD PBIS, 2011</a:t>
            </a:r>
          </a:p>
        </p:txBody>
      </p:sp>
      <p:sp>
        <p:nvSpPr>
          <p:cNvPr id="205830" name="Slide Number Placeholder 5"/>
          <p:cNvSpPr>
            <a:spLocks noGrp="1"/>
          </p:cNvSpPr>
          <p:nvPr>
            <p:ph type="sldNum" sz="quarter" idx="5"/>
          </p:nvPr>
        </p:nvSpPr>
        <p:spPr bwMode="auto">
          <a:xfrm>
            <a:off x="3884027" y="8684926"/>
            <a:ext cx="2972421" cy="457513"/>
          </a:xfrm>
          <a:prstGeom prst="rect">
            <a:avLst/>
          </a:prstGeom>
          <a:noFill/>
          <a:ln>
            <a:miter lim="800000"/>
            <a:headEnd/>
            <a:tailEnd/>
          </a:ln>
        </p:spPr>
        <p:txBody>
          <a:bodyPr lIns="89730" tIns="44865" rIns="89730" bIns="44865"/>
          <a:lstStyle/>
          <a:p>
            <a:fld id="{2B5D34EE-3FD8-4465-989E-A76DA0438485}" type="slidenum">
              <a:rPr lang="en-US" smtClean="0">
                <a:latin typeface="Calibri" pitchFamily="34" charset="0"/>
                <a:ea typeface="ＭＳ Ｐゴシック" pitchFamily="34" charset="-128"/>
              </a:rPr>
              <a:pPr/>
              <a:t>106</a:t>
            </a:fld>
            <a:endParaRPr lang="en-US"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 to forms of monitoring</a:t>
            </a:r>
          </a:p>
          <a:p>
            <a:pPr>
              <a:defRPr/>
            </a:pPr>
            <a:endParaRPr lang="en-US" dirty="0" smtClean="0"/>
          </a:p>
          <a:p>
            <a:pPr marL="225844" indent="-225844">
              <a:buFontTx/>
              <a:buAutoNum type="alphaLcParenR"/>
              <a:defRPr/>
            </a:pPr>
            <a:r>
              <a:rPr lang="en-US" dirty="0" smtClean="0"/>
              <a:t>Are 70% responding?</a:t>
            </a:r>
          </a:p>
          <a:p>
            <a:pPr marL="225844" indent="-225844">
              <a:buFontTx/>
              <a:buAutoNum type="alphaLcParenR"/>
              <a:defRPr/>
            </a:pPr>
            <a:r>
              <a:rPr lang="en-US" dirty="0" smtClean="0"/>
              <a:t>What point are the students at – no names just 10/12 are meeting goal for last three weeks</a:t>
            </a:r>
          </a:p>
          <a:p>
            <a:pPr marL="225844" indent="-225844">
              <a:buFontTx/>
              <a:buAutoNum type="alphaLcParenR"/>
              <a:defRPr/>
            </a:pPr>
            <a:r>
              <a:rPr lang="en-US" dirty="0" smtClean="0"/>
              <a:t>If not, what data decision rules might you need to follow- modifying, graduating, exiting</a:t>
            </a:r>
          </a:p>
          <a:p>
            <a:pPr marL="225844" indent="-225844">
              <a:buFontTx/>
              <a:buAutoNum type="alphaLcParenR"/>
              <a:defRPr/>
            </a:pPr>
            <a:endParaRPr lang="en-US" dirty="0" smtClean="0"/>
          </a:p>
          <a:p>
            <a:pPr>
              <a:defRPr/>
            </a:pPr>
            <a:r>
              <a:rPr lang="en-US" dirty="0" smtClean="0"/>
              <a:t>Long term- were these interventions effective? Are we matching their function. Intensity?</a:t>
            </a:r>
            <a:endParaRPr lang="en-US" dirty="0"/>
          </a:p>
        </p:txBody>
      </p:sp>
      <p:sp>
        <p:nvSpPr>
          <p:cNvPr id="205828" name="Header Placeholder 3"/>
          <p:cNvSpPr>
            <a:spLocks noGrp="1"/>
          </p:cNvSpPr>
          <p:nvPr>
            <p:ph type="hdr" sz="quarter"/>
          </p:nvPr>
        </p:nvSpPr>
        <p:spPr bwMode="auto">
          <a:xfrm>
            <a:off x="1" y="0"/>
            <a:ext cx="2972421" cy="457513"/>
          </a:xfrm>
          <a:prstGeom prst="rect">
            <a:avLst/>
          </a:prstGeom>
          <a:noFill/>
          <a:ln>
            <a:miter lim="800000"/>
            <a:headEnd/>
            <a:tailEnd/>
          </a:ln>
        </p:spPr>
        <p:txBody>
          <a:bodyPr lIns="89730" tIns="44865" rIns="89730" bIns="44865"/>
          <a:lstStyle/>
          <a:p>
            <a:r>
              <a:rPr lang="en-US" smtClean="0">
                <a:latin typeface="Calibri" pitchFamily="34" charset="0"/>
                <a:ea typeface="ＭＳ Ｐゴシック" pitchFamily="34" charset="-128"/>
              </a:rPr>
              <a:t>PBIS:  Tier 2/3 Systems Team</a:t>
            </a:r>
          </a:p>
        </p:txBody>
      </p:sp>
      <p:sp>
        <p:nvSpPr>
          <p:cNvPr id="205829" name="Footer Placeholder 4"/>
          <p:cNvSpPr>
            <a:spLocks noGrp="1"/>
          </p:cNvSpPr>
          <p:nvPr>
            <p:ph type="ftr" sz="quarter" idx="4"/>
          </p:nvPr>
        </p:nvSpPr>
        <p:spPr bwMode="auto">
          <a:xfrm>
            <a:off x="1" y="8684926"/>
            <a:ext cx="2972421" cy="457513"/>
          </a:xfrm>
          <a:prstGeom prst="rect">
            <a:avLst/>
          </a:prstGeom>
          <a:noFill/>
          <a:ln>
            <a:miter lim="800000"/>
            <a:headEnd/>
            <a:tailEnd/>
          </a:ln>
        </p:spPr>
        <p:txBody>
          <a:bodyPr lIns="89730" tIns="44865" rIns="89730" bIns="44865"/>
          <a:lstStyle/>
          <a:p>
            <a:r>
              <a:rPr lang="en-US" smtClean="0">
                <a:latin typeface="Calibri" pitchFamily="34" charset="0"/>
                <a:ea typeface="ＭＳ Ｐゴシック" pitchFamily="34" charset="-128"/>
              </a:rPr>
              <a:t>SSD PBIS, 2011</a:t>
            </a:r>
          </a:p>
        </p:txBody>
      </p:sp>
      <p:sp>
        <p:nvSpPr>
          <p:cNvPr id="205830" name="Slide Number Placeholder 5"/>
          <p:cNvSpPr>
            <a:spLocks noGrp="1"/>
          </p:cNvSpPr>
          <p:nvPr>
            <p:ph type="sldNum" sz="quarter" idx="5"/>
          </p:nvPr>
        </p:nvSpPr>
        <p:spPr bwMode="auto">
          <a:xfrm>
            <a:off x="3884027" y="8684926"/>
            <a:ext cx="2972421" cy="457513"/>
          </a:xfrm>
          <a:prstGeom prst="rect">
            <a:avLst/>
          </a:prstGeom>
          <a:noFill/>
          <a:ln>
            <a:miter lim="800000"/>
            <a:headEnd/>
            <a:tailEnd/>
          </a:ln>
        </p:spPr>
        <p:txBody>
          <a:bodyPr lIns="89730" tIns="44865" rIns="89730" bIns="44865"/>
          <a:lstStyle/>
          <a:p>
            <a:fld id="{2B5D34EE-3FD8-4465-989E-A76DA0438485}" type="slidenum">
              <a:rPr lang="en-US" smtClean="0">
                <a:latin typeface="Calibri" pitchFamily="34" charset="0"/>
                <a:ea typeface="ＭＳ Ｐゴシック" pitchFamily="34" charset="-128"/>
              </a:rPr>
              <a:pPr/>
              <a:t>107</a:t>
            </a:fld>
            <a:endParaRPr lang="en-US" smtClean="0">
              <a:latin typeface="Calibri" pitchFamily="34" charset="0"/>
              <a:ea typeface="ＭＳ Ｐゴシック"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1BC36DD4-88C9-41B8-AEBB-6BC940D8719D}" type="slidenum">
              <a:rPr lang="en-US" smtClean="0"/>
              <a:pPr/>
              <a:t>108</a:t>
            </a:fld>
            <a:endParaRPr lang="en-US"/>
          </a:p>
        </p:txBody>
      </p:sp>
    </p:spTree>
    <p:extLst>
      <p:ext uri="{BB962C8B-B14F-4D97-AF65-F5344CB8AC3E}">
        <p14:creationId xmlns:p14="http://schemas.microsoft.com/office/powerpoint/2010/main" val="7544470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1BC36DD4-88C9-41B8-AEBB-6BC940D8719D}" type="slidenum">
              <a:rPr lang="en-US" smtClean="0"/>
              <a:pPr/>
              <a:t>109</a:t>
            </a:fld>
            <a:endParaRPr lang="en-US"/>
          </a:p>
        </p:txBody>
      </p:sp>
    </p:spTree>
    <p:extLst>
      <p:ext uri="{BB962C8B-B14F-4D97-AF65-F5344CB8AC3E}">
        <p14:creationId xmlns:p14="http://schemas.microsoft.com/office/powerpoint/2010/main" val="20036361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1BC36DD4-88C9-41B8-AEBB-6BC940D8719D}" type="slidenum">
              <a:rPr lang="en-US" smtClean="0"/>
              <a:pPr/>
              <a:t>110</a:t>
            </a:fld>
            <a:endParaRPr lang="en-US"/>
          </a:p>
        </p:txBody>
      </p:sp>
    </p:spTree>
    <p:extLst>
      <p:ext uri="{BB962C8B-B14F-4D97-AF65-F5344CB8AC3E}">
        <p14:creationId xmlns:p14="http://schemas.microsoft.com/office/powerpoint/2010/main" val="30379792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45763" name="Notes Placeholder 2"/>
          <p:cNvSpPr>
            <a:spLocks noGrp="1"/>
          </p:cNvSpPr>
          <p:nvPr>
            <p:ph type="body" idx="1"/>
          </p:nvPr>
        </p:nvSpPr>
        <p:spPr bwMode="auto">
          <a:noFill/>
        </p:spPr>
        <p:txBody>
          <a:bodyPr/>
          <a:lstStyle/>
          <a:p>
            <a:pPr marL="0" lvl="1"/>
            <a:r>
              <a:rPr lang="en-US" dirty="0" smtClean="0">
                <a:ea typeface="ＭＳ Ｐゴシック" pitchFamily="34" charset="-128"/>
              </a:rPr>
              <a:t>Are we implementing the intervention as designed?</a:t>
            </a:r>
          </a:p>
          <a:p>
            <a:endParaRPr lang="en-US" dirty="0" smtClean="0">
              <a:ea typeface="ＭＳ Ｐゴシック" pitchFamily="34" charset="-128"/>
            </a:endParaRPr>
          </a:p>
        </p:txBody>
      </p:sp>
      <p:sp>
        <p:nvSpPr>
          <p:cNvPr id="245764" name="Slide Number Placeholder 3"/>
          <p:cNvSpPr>
            <a:spLocks noGrp="1"/>
          </p:cNvSpPr>
          <p:nvPr>
            <p:ph type="sldNum" sz="quarter" idx="5"/>
          </p:nvPr>
        </p:nvSpPr>
        <p:spPr bwMode="auto">
          <a:xfrm>
            <a:off x="3884027" y="8684926"/>
            <a:ext cx="2972421" cy="457513"/>
          </a:xfrm>
          <a:prstGeom prst="rect">
            <a:avLst/>
          </a:prstGeom>
          <a:noFill/>
          <a:ln>
            <a:miter lim="800000"/>
            <a:headEnd/>
            <a:tailEnd/>
          </a:ln>
        </p:spPr>
        <p:txBody>
          <a:bodyPr lIns="89730" tIns="44865" rIns="89730" bIns="44865"/>
          <a:lstStyle/>
          <a:p>
            <a:fld id="{75E7CF40-34F3-4212-8432-D5EEC92F0487}" type="slidenum">
              <a:rPr lang="en-US" smtClean="0">
                <a:latin typeface="Calibri" pitchFamily="34" charset="0"/>
                <a:ea typeface="ＭＳ Ｐゴシック" pitchFamily="34" charset="-128"/>
              </a:rPr>
              <a:pPr/>
              <a:t>114</a:t>
            </a:fld>
            <a:endParaRPr lang="en-US" smtClean="0">
              <a:latin typeface="Calibri" pitchFamily="34" charset="0"/>
              <a:ea typeface="ＭＳ Ｐゴシック"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45763" name="Notes Placeholder 2"/>
          <p:cNvSpPr>
            <a:spLocks noGrp="1"/>
          </p:cNvSpPr>
          <p:nvPr>
            <p:ph type="body" idx="1"/>
          </p:nvPr>
        </p:nvSpPr>
        <p:spPr bwMode="auto">
          <a:noFill/>
        </p:spPr>
        <p:txBody>
          <a:bodyPr/>
          <a:lstStyle/>
          <a:p>
            <a:pPr marL="0" lvl="1"/>
            <a:r>
              <a:rPr lang="en-US" dirty="0" smtClean="0">
                <a:ea typeface="ＭＳ Ｐゴシック" pitchFamily="34" charset="-128"/>
              </a:rPr>
              <a:t>Are we implementing the intervention as designed?</a:t>
            </a:r>
          </a:p>
          <a:p>
            <a:endParaRPr lang="en-US" dirty="0" smtClean="0">
              <a:ea typeface="ＭＳ Ｐゴシック" pitchFamily="34" charset="-128"/>
            </a:endParaRPr>
          </a:p>
        </p:txBody>
      </p:sp>
      <p:sp>
        <p:nvSpPr>
          <p:cNvPr id="245764" name="Slide Number Placeholder 3"/>
          <p:cNvSpPr>
            <a:spLocks noGrp="1"/>
          </p:cNvSpPr>
          <p:nvPr>
            <p:ph type="sldNum" sz="quarter" idx="5"/>
          </p:nvPr>
        </p:nvSpPr>
        <p:spPr bwMode="auto">
          <a:xfrm>
            <a:off x="3884027" y="8684926"/>
            <a:ext cx="2972421" cy="457513"/>
          </a:xfrm>
          <a:prstGeom prst="rect">
            <a:avLst/>
          </a:prstGeom>
          <a:noFill/>
          <a:ln>
            <a:miter lim="800000"/>
            <a:headEnd/>
            <a:tailEnd/>
          </a:ln>
        </p:spPr>
        <p:txBody>
          <a:bodyPr lIns="89730" tIns="44865" rIns="89730" bIns="44865"/>
          <a:lstStyle/>
          <a:p>
            <a:fld id="{75E7CF40-34F3-4212-8432-D5EEC92F0487}" type="slidenum">
              <a:rPr lang="en-US" smtClean="0">
                <a:latin typeface="Calibri" pitchFamily="34" charset="0"/>
                <a:ea typeface="ＭＳ Ｐゴシック" pitchFamily="34" charset="-128"/>
              </a:rPr>
              <a:pPr/>
              <a:t>115</a:t>
            </a:fld>
            <a:endParaRPr lang="en-US" smtClean="0">
              <a:latin typeface="Calibri" pitchFamily="34" charset="0"/>
              <a:ea typeface="ＭＳ Ｐゴシック" pitchFamily="34"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14019" name="Notes Placeholder 2"/>
          <p:cNvSpPr>
            <a:spLocks noGrp="1"/>
          </p:cNvSpPr>
          <p:nvPr>
            <p:ph type="body" idx="1"/>
          </p:nvPr>
        </p:nvSpPr>
        <p:spPr bwMode="auto">
          <a:noFill/>
        </p:spPr>
        <p:txBody>
          <a:bodyPr/>
          <a:lstStyle/>
          <a:p>
            <a:r>
              <a:rPr lang="en-US" smtClean="0">
                <a:ea typeface="ＭＳ Ｐゴシック" pitchFamily="34" charset="-128"/>
              </a:rPr>
              <a:t>Create your own treatment integrity tool, will have reading and supply examples</a:t>
            </a:r>
          </a:p>
          <a:p>
            <a:endParaRPr lang="en-US" smtClean="0">
              <a:ea typeface="ＭＳ Ｐゴシック" pitchFamily="34" charset="-128"/>
            </a:endParaRPr>
          </a:p>
          <a:p>
            <a:r>
              <a:rPr lang="en-US" smtClean="0">
                <a:ea typeface="ＭＳ Ｐゴシック" pitchFamily="34" charset="-128"/>
              </a:rPr>
              <a:t>Right now – think about what has been done at Tier 1 or anything else going on in school (academic interventions, scope and sequence, other work -), how is it monitored that it is happening as intended?  and make connections to Tier 2/3</a:t>
            </a:r>
          </a:p>
          <a:p>
            <a:endParaRPr lang="en-US" smtClean="0">
              <a:ea typeface="ＭＳ Ｐゴシック" pitchFamily="34" charset="-128"/>
            </a:endParaRPr>
          </a:p>
          <a:p>
            <a:r>
              <a:rPr lang="en-US" smtClean="0">
                <a:ea typeface="ＭＳ Ｐゴシック" pitchFamily="34" charset="-128"/>
              </a:rPr>
              <a:t>Connections to academics and treatment integrity</a:t>
            </a:r>
          </a:p>
        </p:txBody>
      </p:sp>
      <p:sp>
        <p:nvSpPr>
          <p:cNvPr id="214020" name="Slide Number Placeholder 3"/>
          <p:cNvSpPr>
            <a:spLocks noGrp="1"/>
          </p:cNvSpPr>
          <p:nvPr>
            <p:ph type="sldNum" sz="quarter" idx="5"/>
          </p:nvPr>
        </p:nvSpPr>
        <p:spPr bwMode="auto">
          <a:xfrm>
            <a:off x="3884027" y="8684926"/>
            <a:ext cx="2972421" cy="457513"/>
          </a:xfrm>
          <a:prstGeom prst="rect">
            <a:avLst/>
          </a:prstGeom>
          <a:noFill/>
          <a:ln>
            <a:miter lim="800000"/>
            <a:headEnd/>
            <a:tailEnd/>
          </a:ln>
        </p:spPr>
        <p:txBody>
          <a:bodyPr lIns="89730" tIns="44865" rIns="89730" bIns="44865"/>
          <a:lstStyle/>
          <a:p>
            <a:fld id="{6F04DF6F-D4BF-45D9-A1DC-D8AE614E5A63}" type="slidenum">
              <a:rPr lang="en-US" smtClean="0">
                <a:latin typeface="Calibri" pitchFamily="34" charset="0"/>
                <a:ea typeface="ＭＳ Ｐゴシック" pitchFamily="34" charset="-128"/>
              </a:rPr>
              <a:pPr/>
              <a:t>116</a:t>
            </a:fld>
            <a:endParaRPr lang="en-US" smtClean="0">
              <a:latin typeface="Calibri" pitchFamily="34" charset="0"/>
              <a:ea typeface="ＭＳ Ｐゴシック" pitchFamily="34"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a:xfrm>
            <a:off x="3884027" y="8684926"/>
            <a:ext cx="2972421" cy="457513"/>
          </a:xfrm>
          <a:prstGeom prst="rect">
            <a:avLst/>
          </a:prstGeom>
        </p:spPr>
        <p:txBody>
          <a:bodyPr lIns="89730" tIns="44865" rIns="89730" bIns="44865"/>
          <a:lstStyle/>
          <a:p>
            <a:pPr>
              <a:defRPr/>
            </a:pPr>
            <a:fld id="{78B8F76A-950F-4C56-A53B-E4444D40296B}" type="slidenum">
              <a:rPr lang="en-US" smtClean="0"/>
              <a:pPr>
                <a:defRPr/>
              </a:pPr>
              <a:t>117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2995" name="Notes Placeholder 2"/>
          <p:cNvSpPr>
            <a:spLocks noGrp="1"/>
          </p:cNvSpPr>
          <p:nvPr>
            <p:ph type="body" idx="1"/>
          </p:nvPr>
        </p:nvSpPr>
        <p:spPr bwMode="auto">
          <a:noFill/>
        </p:spPr>
        <p:txBody>
          <a:bodyPr/>
          <a:lstStyle/>
          <a:p>
            <a:r>
              <a:rPr lang="en-US" smtClean="0">
                <a:ea typeface="ＭＳ Ｐゴシック" pitchFamily="34" charset="-128"/>
              </a:rPr>
              <a:t>This an example we provided to schools just starting implementation of PBIS. So you can see that the survey is on a likert scale and the questions are designed around the significance, acceptable, and importance. </a:t>
            </a:r>
          </a:p>
          <a:p>
            <a:r>
              <a:rPr lang="en-US" smtClean="0">
                <a:ea typeface="ＭＳ Ｐゴシック" pitchFamily="34" charset="-128"/>
              </a:rPr>
              <a:t>More information will come in depth tomorrow. </a:t>
            </a:r>
          </a:p>
        </p:txBody>
      </p:sp>
      <p:sp>
        <p:nvSpPr>
          <p:cNvPr id="212996" name="Header Placeholder 3"/>
          <p:cNvSpPr>
            <a:spLocks noGrp="1"/>
          </p:cNvSpPr>
          <p:nvPr>
            <p:ph type="hdr" sz="quarter"/>
          </p:nvPr>
        </p:nvSpPr>
        <p:spPr bwMode="auto">
          <a:xfrm>
            <a:off x="1" y="0"/>
            <a:ext cx="2972421" cy="457513"/>
          </a:xfrm>
          <a:prstGeom prst="rect">
            <a:avLst/>
          </a:prstGeom>
          <a:noFill/>
          <a:ln>
            <a:miter lim="800000"/>
            <a:headEnd/>
            <a:tailEnd/>
          </a:ln>
        </p:spPr>
        <p:txBody>
          <a:bodyPr lIns="89730" tIns="44865" rIns="89730" bIns="44865"/>
          <a:lstStyle/>
          <a:p>
            <a:r>
              <a:rPr lang="en-US" smtClean="0">
                <a:latin typeface="Calibri" pitchFamily="34" charset="0"/>
                <a:ea typeface="ＭＳ Ｐゴシック" pitchFamily="34" charset="-128"/>
              </a:rPr>
              <a:t>PBIS:  Tier 2/3 Systems Team</a:t>
            </a:r>
          </a:p>
        </p:txBody>
      </p:sp>
      <p:sp>
        <p:nvSpPr>
          <p:cNvPr id="212997" name="Footer Placeholder 4"/>
          <p:cNvSpPr>
            <a:spLocks noGrp="1"/>
          </p:cNvSpPr>
          <p:nvPr>
            <p:ph type="ftr" sz="quarter" idx="4"/>
          </p:nvPr>
        </p:nvSpPr>
        <p:spPr bwMode="auto">
          <a:xfrm>
            <a:off x="1" y="8684926"/>
            <a:ext cx="2972421" cy="457513"/>
          </a:xfrm>
          <a:prstGeom prst="rect">
            <a:avLst/>
          </a:prstGeom>
          <a:noFill/>
          <a:ln>
            <a:miter lim="800000"/>
            <a:headEnd/>
            <a:tailEnd/>
          </a:ln>
        </p:spPr>
        <p:txBody>
          <a:bodyPr lIns="89730" tIns="44865" rIns="89730" bIns="44865"/>
          <a:lstStyle/>
          <a:p>
            <a:r>
              <a:rPr lang="en-US" smtClean="0">
                <a:latin typeface="Calibri" pitchFamily="34" charset="0"/>
                <a:ea typeface="ＭＳ Ｐゴシック" pitchFamily="34" charset="-128"/>
              </a:rPr>
              <a:t>SSD PBIS, 2011</a:t>
            </a:r>
          </a:p>
        </p:txBody>
      </p:sp>
      <p:sp>
        <p:nvSpPr>
          <p:cNvPr id="212998" name="Slide Number Placeholder 5"/>
          <p:cNvSpPr>
            <a:spLocks noGrp="1"/>
          </p:cNvSpPr>
          <p:nvPr>
            <p:ph type="sldNum" sz="quarter" idx="5"/>
          </p:nvPr>
        </p:nvSpPr>
        <p:spPr bwMode="auto">
          <a:xfrm>
            <a:off x="3884027" y="8684926"/>
            <a:ext cx="2972421" cy="457513"/>
          </a:xfrm>
          <a:prstGeom prst="rect">
            <a:avLst/>
          </a:prstGeom>
          <a:noFill/>
          <a:ln>
            <a:miter lim="800000"/>
            <a:headEnd/>
            <a:tailEnd/>
          </a:ln>
        </p:spPr>
        <p:txBody>
          <a:bodyPr lIns="89730" tIns="44865" rIns="89730" bIns="44865"/>
          <a:lstStyle/>
          <a:p>
            <a:fld id="{54ADB57D-8176-4513-BAEF-D0B58DCD0097}" type="slidenum">
              <a:rPr lang="en-US" smtClean="0">
                <a:latin typeface="Calibri" pitchFamily="34" charset="0"/>
                <a:ea typeface="ＭＳ Ｐゴシック" pitchFamily="34" charset="-128"/>
              </a:rPr>
              <a:pPr/>
              <a:t>118</a:t>
            </a:fld>
            <a:endParaRPr lang="en-US" smtClean="0">
              <a:latin typeface="Calibri" pitchFamily="34" charset="0"/>
              <a:ea typeface="ＭＳ Ｐゴシック" pitchFamily="34"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1BC36DD4-88C9-41B8-AEBB-6BC940D8719D}" type="slidenum">
              <a:rPr lang="en-US" smtClean="0"/>
              <a:pPr/>
              <a:t>119</a:t>
            </a:fld>
            <a:endParaRPr lang="en-US"/>
          </a:p>
        </p:txBody>
      </p:sp>
    </p:spTree>
    <p:extLst>
      <p:ext uri="{BB962C8B-B14F-4D97-AF65-F5344CB8AC3E}">
        <p14:creationId xmlns:p14="http://schemas.microsoft.com/office/powerpoint/2010/main" val="41229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a:off x="4226100" y="2933549"/>
            <a:ext cx="691799" cy="388500"/>
          </a:xfrm>
          <a:prstGeom prst="triangle">
            <a:avLst>
              <a:gd name="adj" fmla="val 50000"/>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25" y="0"/>
            <a:ext cx="9144000" cy="31241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1" name="Shape 11"/>
          <p:cNvSpPr txBox="1">
            <a:spLocks noGrp="1"/>
          </p:cNvSpPr>
          <p:nvPr>
            <p:ph type="ctrTitle"/>
          </p:nvPr>
        </p:nvSpPr>
        <p:spPr>
          <a:xfrm>
            <a:off x="411175" y="644300"/>
            <a:ext cx="8282399" cy="2109000"/>
          </a:xfrm>
          <a:prstGeom prst="rect">
            <a:avLst/>
          </a:prstGeom>
        </p:spPr>
        <p:txBody>
          <a:bodyPr lIns="91425" tIns="91425" rIns="91425" bIns="91425" anchor="b" anchorCtr="0"/>
          <a:lstStyle>
            <a:lvl1pPr algn="ctr">
              <a:spcBef>
                <a:spcPts val="0"/>
              </a:spcBef>
              <a:buClr>
                <a:schemeClr val="lt1"/>
              </a:buClr>
              <a:buSzPct val="100000"/>
              <a:defRPr sz="6000">
                <a:solidFill>
                  <a:schemeClr val="lt1"/>
                </a:solidFill>
              </a:defRPr>
            </a:lvl1pPr>
            <a:lvl2pPr algn="ctr">
              <a:spcBef>
                <a:spcPts val="0"/>
              </a:spcBef>
              <a:buClr>
                <a:schemeClr val="lt1"/>
              </a:buClr>
              <a:buSzPct val="100000"/>
              <a:defRPr sz="6000">
                <a:solidFill>
                  <a:schemeClr val="lt1"/>
                </a:solidFill>
              </a:defRPr>
            </a:lvl2pPr>
            <a:lvl3pPr algn="ctr">
              <a:spcBef>
                <a:spcPts val="0"/>
              </a:spcBef>
              <a:buClr>
                <a:schemeClr val="lt1"/>
              </a:buClr>
              <a:buSzPct val="100000"/>
              <a:defRPr sz="6000">
                <a:solidFill>
                  <a:schemeClr val="lt1"/>
                </a:solidFill>
              </a:defRPr>
            </a:lvl3pPr>
            <a:lvl4pPr algn="ctr">
              <a:spcBef>
                <a:spcPts val="0"/>
              </a:spcBef>
              <a:buClr>
                <a:schemeClr val="lt1"/>
              </a:buClr>
              <a:buSzPct val="100000"/>
              <a:defRPr sz="6000">
                <a:solidFill>
                  <a:schemeClr val="lt1"/>
                </a:solidFill>
              </a:defRPr>
            </a:lvl4pPr>
            <a:lvl5pPr algn="ctr">
              <a:spcBef>
                <a:spcPts val="0"/>
              </a:spcBef>
              <a:buClr>
                <a:schemeClr val="lt1"/>
              </a:buClr>
              <a:buSzPct val="100000"/>
              <a:defRPr sz="6000">
                <a:solidFill>
                  <a:schemeClr val="lt1"/>
                </a:solidFill>
              </a:defRPr>
            </a:lvl5pPr>
            <a:lvl6pPr algn="ctr">
              <a:spcBef>
                <a:spcPts val="0"/>
              </a:spcBef>
              <a:buClr>
                <a:schemeClr val="lt1"/>
              </a:buClr>
              <a:buSzPct val="100000"/>
              <a:defRPr sz="6000">
                <a:solidFill>
                  <a:schemeClr val="lt1"/>
                </a:solidFill>
              </a:defRPr>
            </a:lvl6pPr>
            <a:lvl7pPr algn="ctr">
              <a:spcBef>
                <a:spcPts val="0"/>
              </a:spcBef>
              <a:buClr>
                <a:schemeClr val="lt1"/>
              </a:buClr>
              <a:buSzPct val="100000"/>
              <a:defRPr sz="6000">
                <a:solidFill>
                  <a:schemeClr val="lt1"/>
                </a:solidFill>
              </a:defRPr>
            </a:lvl7pPr>
            <a:lvl8pPr algn="ctr">
              <a:spcBef>
                <a:spcPts val="0"/>
              </a:spcBef>
              <a:buClr>
                <a:schemeClr val="lt1"/>
              </a:buClr>
              <a:buSzPct val="100000"/>
              <a:defRPr sz="6000">
                <a:solidFill>
                  <a:schemeClr val="lt1"/>
                </a:solidFill>
              </a:defRPr>
            </a:lvl8pPr>
            <a:lvl9pPr algn="ctr">
              <a:spcBef>
                <a:spcPts val="0"/>
              </a:spcBef>
              <a:buClr>
                <a:schemeClr val="lt1"/>
              </a:buClr>
              <a:buSzPct val="100000"/>
              <a:defRPr sz="6000">
                <a:solidFill>
                  <a:schemeClr val="lt1"/>
                </a:solidFill>
              </a:defRPr>
            </a:lvl9pPr>
          </a:lstStyle>
          <a:p>
            <a:endParaRPr/>
          </a:p>
        </p:txBody>
      </p:sp>
      <p:sp>
        <p:nvSpPr>
          <p:cNvPr id="12" name="Shape 12"/>
          <p:cNvSpPr txBox="1">
            <a:spLocks noGrp="1"/>
          </p:cNvSpPr>
          <p:nvPr>
            <p:ph type="subTitle" idx="1"/>
          </p:nvPr>
        </p:nvSpPr>
        <p:spPr>
          <a:xfrm>
            <a:off x="411175" y="3398250"/>
            <a:ext cx="8282399" cy="1260599"/>
          </a:xfrm>
          <a:prstGeom prst="rect">
            <a:avLst/>
          </a:prstGeom>
        </p:spPr>
        <p:txBody>
          <a:bodyPr lIns="91425" tIns="91425" rIns="91425" bIns="91425" anchor="ctr" anchorCtr="0"/>
          <a:lstStyle>
            <a:lvl1pPr algn="ctr">
              <a:lnSpc>
                <a:spcPct val="100000"/>
              </a:lnSpc>
              <a:spcBef>
                <a:spcPts val="0"/>
              </a:spcBef>
              <a:spcAft>
                <a:spcPts val="0"/>
              </a:spcAft>
              <a:buSzPct val="100000"/>
              <a:buFont typeface="Oswald"/>
              <a:buNone/>
              <a:defRPr sz="3600">
                <a:latin typeface="Oswald"/>
                <a:ea typeface="Oswald"/>
                <a:cs typeface="Oswald"/>
                <a:sym typeface="Oswald"/>
              </a:defRPr>
            </a:lvl1pPr>
            <a:lvl2pPr algn="ctr">
              <a:lnSpc>
                <a:spcPct val="100000"/>
              </a:lnSpc>
              <a:spcBef>
                <a:spcPts val="0"/>
              </a:spcBef>
              <a:spcAft>
                <a:spcPts val="0"/>
              </a:spcAft>
              <a:buSzPct val="100000"/>
              <a:buFont typeface="Oswald"/>
              <a:buNone/>
              <a:defRPr sz="3600">
                <a:latin typeface="Oswald"/>
                <a:ea typeface="Oswald"/>
                <a:cs typeface="Oswald"/>
                <a:sym typeface="Oswald"/>
              </a:defRPr>
            </a:lvl2pPr>
            <a:lvl3pPr algn="ctr">
              <a:lnSpc>
                <a:spcPct val="100000"/>
              </a:lnSpc>
              <a:spcBef>
                <a:spcPts val="0"/>
              </a:spcBef>
              <a:spcAft>
                <a:spcPts val="0"/>
              </a:spcAft>
              <a:buSzPct val="100000"/>
              <a:buFont typeface="Oswald"/>
              <a:buNone/>
              <a:defRPr sz="3600">
                <a:latin typeface="Oswald"/>
                <a:ea typeface="Oswald"/>
                <a:cs typeface="Oswald"/>
                <a:sym typeface="Oswald"/>
              </a:defRPr>
            </a:lvl3pPr>
            <a:lvl4pPr algn="ctr">
              <a:lnSpc>
                <a:spcPct val="100000"/>
              </a:lnSpc>
              <a:spcBef>
                <a:spcPts val="0"/>
              </a:spcBef>
              <a:spcAft>
                <a:spcPts val="0"/>
              </a:spcAft>
              <a:buSzPct val="100000"/>
              <a:buFont typeface="Oswald"/>
              <a:buNone/>
              <a:defRPr sz="3600">
                <a:latin typeface="Oswald"/>
                <a:ea typeface="Oswald"/>
                <a:cs typeface="Oswald"/>
                <a:sym typeface="Oswald"/>
              </a:defRPr>
            </a:lvl4pPr>
            <a:lvl5pPr algn="ctr">
              <a:lnSpc>
                <a:spcPct val="100000"/>
              </a:lnSpc>
              <a:spcBef>
                <a:spcPts val="0"/>
              </a:spcBef>
              <a:spcAft>
                <a:spcPts val="0"/>
              </a:spcAft>
              <a:buSzPct val="100000"/>
              <a:buFont typeface="Oswald"/>
              <a:buNone/>
              <a:defRPr sz="3600">
                <a:latin typeface="Oswald"/>
                <a:ea typeface="Oswald"/>
                <a:cs typeface="Oswald"/>
                <a:sym typeface="Oswald"/>
              </a:defRPr>
            </a:lvl5pPr>
            <a:lvl6pPr algn="ctr">
              <a:lnSpc>
                <a:spcPct val="100000"/>
              </a:lnSpc>
              <a:spcBef>
                <a:spcPts val="0"/>
              </a:spcBef>
              <a:spcAft>
                <a:spcPts val="0"/>
              </a:spcAft>
              <a:buSzPct val="100000"/>
              <a:buFont typeface="Oswald"/>
              <a:buNone/>
              <a:defRPr sz="3600">
                <a:latin typeface="Oswald"/>
                <a:ea typeface="Oswald"/>
                <a:cs typeface="Oswald"/>
                <a:sym typeface="Oswald"/>
              </a:defRPr>
            </a:lvl6pPr>
            <a:lvl7pPr algn="ctr">
              <a:lnSpc>
                <a:spcPct val="100000"/>
              </a:lnSpc>
              <a:spcBef>
                <a:spcPts val="0"/>
              </a:spcBef>
              <a:spcAft>
                <a:spcPts val="0"/>
              </a:spcAft>
              <a:buSzPct val="100000"/>
              <a:buFont typeface="Oswald"/>
              <a:buNone/>
              <a:defRPr sz="3600">
                <a:latin typeface="Oswald"/>
                <a:ea typeface="Oswald"/>
                <a:cs typeface="Oswald"/>
                <a:sym typeface="Oswald"/>
              </a:defRPr>
            </a:lvl7pPr>
            <a:lvl8pPr algn="ctr">
              <a:lnSpc>
                <a:spcPct val="100000"/>
              </a:lnSpc>
              <a:spcBef>
                <a:spcPts val="0"/>
              </a:spcBef>
              <a:spcAft>
                <a:spcPts val="0"/>
              </a:spcAft>
              <a:buSzPct val="100000"/>
              <a:buFont typeface="Oswald"/>
              <a:buNone/>
              <a:defRPr sz="3600">
                <a:latin typeface="Oswald"/>
                <a:ea typeface="Oswald"/>
                <a:cs typeface="Oswald"/>
                <a:sym typeface="Oswald"/>
              </a:defRPr>
            </a:lvl8pPr>
            <a:lvl9pPr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70888" y="4767263"/>
            <a:ext cx="2133600" cy="205740"/>
          </a:xfrm>
          <a:prstGeom prst="rect">
            <a:avLst/>
          </a:prstGeom>
        </p:spPr>
        <p:txBody>
          <a:bodyPr/>
          <a:lstStyle/>
          <a:p>
            <a:fld id="{618AEA86-44B1-4DDA-9635-16FD38A5C70B}" type="datetimeFigureOut">
              <a:rPr lang="en-US" smtClean="0"/>
              <a:pPr/>
              <a:t>11/17/2015</a:t>
            </a:fld>
            <a:endParaRPr lang="en-US"/>
          </a:p>
        </p:txBody>
      </p:sp>
      <p:sp>
        <p:nvSpPr>
          <p:cNvPr id="5" name="Footer Placeholder 4"/>
          <p:cNvSpPr>
            <a:spLocks noGrp="1"/>
          </p:cNvSpPr>
          <p:nvPr>
            <p:ph type="ftr" sz="quarter" idx="11"/>
          </p:nvPr>
        </p:nvSpPr>
        <p:spPr>
          <a:xfrm>
            <a:off x="3048000" y="4767263"/>
            <a:ext cx="3352800" cy="20574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90A5627-2F0A-4D66-B4A9-754617A2D66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176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370888" y="4767263"/>
            <a:ext cx="2133600" cy="205740"/>
          </a:xfrm>
          <a:prstGeom prst="rect">
            <a:avLst/>
          </a:prstGeom>
        </p:spPr>
        <p:txBody>
          <a:bodyPr/>
          <a:lstStyle/>
          <a:p>
            <a:fld id="{618AEA86-44B1-4DDA-9635-16FD38A5C70B}" type="datetimeFigureOut">
              <a:rPr lang="en-US" smtClean="0"/>
              <a:pPr/>
              <a:t>11/17/2015</a:t>
            </a:fld>
            <a:endParaRPr lang="en-US"/>
          </a:p>
        </p:txBody>
      </p:sp>
      <p:sp>
        <p:nvSpPr>
          <p:cNvPr id="6" name="Footer Placeholder 5"/>
          <p:cNvSpPr>
            <a:spLocks noGrp="1"/>
          </p:cNvSpPr>
          <p:nvPr>
            <p:ph type="ftr" sz="quarter" idx="11"/>
          </p:nvPr>
        </p:nvSpPr>
        <p:spPr>
          <a:xfrm>
            <a:off x="3048000" y="4767263"/>
            <a:ext cx="3352800" cy="20574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90A5627-2F0A-4D66-B4A9-754617A2D66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068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4"/>
        <p:cNvGrpSpPr/>
        <p:nvPr/>
      </p:nvGrpSpPr>
      <p:grpSpPr>
        <a:xfrm>
          <a:off x="0" y="0"/>
          <a:ext cx="0" cy="0"/>
          <a:chOff x="0" y="0"/>
          <a:chExt cx="0" cy="0"/>
        </a:xfrm>
      </p:grpSpPr>
      <p:sp>
        <p:nvSpPr>
          <p:cNvPr id="15" name="Shape 15"/>
          <p:cNvSpPr/>
          <p:nvPr/>
        </p:nvSpPr>
        <p:spPr>
          <a:xfrm>
            <a:off x="0" y="1567350"/>
            <a:ext cx="9144000" cy="2008800"/>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6" name="Shape 16"/>
          <p:cNvSpPr txBox="1">
            <a:spLocks noGrp="1"/>
          </p:cNvSpPr>
          <p:nvPr>
            <p:ph type="title"/>
          </p:nvPr>
        </p:nvSpPr>
        <p:spPr>
          <a:xfrm>
            <a:off x="430800" y="1889700"/>
            <a:ext cx="8282399" cy="1516500"/>
          </a:xfrm>
          <a:prstGeom prst="rect">
            <a:avLst/>
          </a:prstGeom>
        </p:spPr>
        <p:txBody>
          <a:bodyPr lIns="91425" tIns="91425" rIns="91425" bIns="91425" anchor="ctr" anchorCtr="0"/>
          <a:lstStyle>
            <a:lvl1pPr algn="ctr">
              <a:spcBef>
                <a:spcPts val="0"/>
              </a:spcBef>
              <a:buClr>
                <a:schemeClr val="lt1"/>
              </a:buClr>
              <a:buSzPct val="100000"/>
              <a:defRPr sz="3600">
                <a:solidFill>
                  <a:schemeClr val="lt1"/>
                </a:solidFill>
              </a:defRPr>
            </a:lvl1pPr>
            <a:lvl2pPr algn="ctr">
              <a:spcBef>
                <a:spcPts val="0"/>
              </a:spcBef>
              <a:buClr>
                <a:schemeClr val="lt1"/>
              </a:buClr>
              <a:buSzPct val="100000"/>
              <a:defRPr sz="3600">
                <a:solidFill>
                  <a:schemeClr val="lt1"/>
                </a:solidFill>
              </a:defRPr>
            </a:lvl2pPr>
            <a:lvl3pPr algn="ctr">
              <a:spcBef>
                <a:spcPts val="0"/>
              </a:spcBef>
              <a:buClr>
                <a:schemeClr val="lt1"/>
              </a:buClr>
              <a:buSzPct val="100000"/>
              <a:defRPr sz="3600">
                <a:solidFill>
                  <a:schemeClr val="lt1"/>
                </a:solidFill>
              </a:defRPr>
            </a:lvl3pPr>
            <a:lvl4pPr algn="ctr">
              <a:spcBef>
                <a:spcPts val="0"/>
              </a:spcBef>
              <a:buClr>
                <a:schemeClr val="lt1"/>
              </a:buClr>
              <a:buSzPct val="100000"/>
              <a:defRPr sz="3600">
                <a:solidFill>
                  <a:schemeClr val="lt1"/>
                </a:solidFill>
              </a:defRPr>
            </a:lvl4pPr>
            <a:lvl5pPr algn="ctr">
              <a:spcBef>
                <a:spcPts val="0"/>
              </a:spcBef>
              <a:buClr>
                <a:schemeClr val="lt1"/>
              </a:buClr>
              <a:buSzPct val="100000"/>
              <a:defRPr sz="3600">
                <a:solidFill>
                  <a:schemeClr val="lt1"/>
                </a:solidFill>
              </a:defRPr>
            </a:lvl5pPr>
            <a:lvl6pPr algn="ctr">
              <a:spcBef>
                <a:spcPts val="0"/>
              </a:spcBef>
              <a:buClr>
                <a:schemeClr val="lt1"/>
              </a:buClr>
              <a:buSzPct val="100000"/>
              <a:defRPr sz="3600">
                <a:solidFill>
                  <a:schemeClr val="lt1"/>
                </a:solidFill>
              </a:defRPr>
            </a:lvl6pPr>
            <a:lvl7pPr algn="ctr">
              <a:spcBef>
                <a:spcPts val="0"/>
              </a:spcBef>
              <a:buClr>
                <a:schemeClr val="lt1"/>
              </a:buClr>
              <a:buSzPct val="100000"/>
              <a:defRPr sz="3600">
                <a:solidFill>
                  <a:schemeClr val="lt1"/>
                </a:solidFill>
              </a:defRPr>
            </a:lvl7pPr>
            <a:lvl8pPr algn="ctr">
              <a:spcBef>
                <a:spcPts val="0"/>
              </a:spcBef>
              <a:buClr>
                <a:schemeClr val="lt1"/>
              </a:buClr>
              <a:buSzPct val="100000"/>
              <a:defRPr sz="3600">
                <a:solidFill>
                  <a:schemeClr val="lt1"/>
                </a:solidFill>
              </a:defRPr>
            </a:lvl8pPr>
            <a:lvl9pPr algn="ctr">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cxnSp>
        <p:nvCxnSpPr>
          <p:cNvPr id="19" name="Shape 19"/>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0" name="Shape 20"/>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468825"/>
            <a:ext cx="8520599" cy="30999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cxnSp>
        <p:nvCxnSpPr>
          <p:cNvPr id="24" name="Shape 24"/>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5" name="Shape 25"/>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311700" y="1468825"/>
            <a:ext cx="3999899" cy="30999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body" idx="2"/>
          </p:nvPr>
        </p:nvSpPr>
        <p:spPr>
          <a:xfrm>
            <a:off x="4832400" y="1468825"/>
            <a:ext cx="3999899" cy="30999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cxnSp>
        <p:nvCxnSpPr>
          <p:cNvPr id="33" name="Shape 33"/>
          <p:cNvCxnSpPr/>
          <p:nvPr/>
        </p:nvCxnSpPr>
        <p:spPr>
          <a:xfrm>
            <a:off x="418675" y="1457787"/>
            <a:ext cx="614099" cy="0"/>
          </a:xfrm>
          <a:prstGeom prst="straightConnector1">
            <a:avLst/>
          </a:prstGeom>
          <a:noFill/>
          <a:ln w="19050" cap="flat" cmpd="sng">
            <a:solidFill>
              <a:schemeClr val="dk2"/>
            </a:solidFill>
            <a:prstDash val="lgDash"/>
            <a:round/>
            <a:headEnd type="none" w="med" len="med"/>
            <a:tailEnd type="none" w="med" len="med"/>
          </a:ln>
        </p:spPr>
      </p:cxnSp>
      <p:sp>
        <p:nvSpPr>
          <p:cNvPr id="34" name="Shape 34"/>
          <p:cNvSpPr txBox="1">
            <a:spLocks noGrp="1"/>
          </p:cNvSpPr>
          <p:nvPr>
            <p:ph type="title"/>
          </p:nvPr>
        </p:nvSpPr>
        <p:spPr>
          <a:xfrm>
            <a:off x="311700" y="6318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5" name="Shape 35"/>
          <p:cNvSpPr txBox="1">
            <a:spLocks noGrp="1"/>
          </p:cNvSpPr>
          <p:nvPr>
            <p:ph type="body" idx="1"/>
          </p:nvPr>
        </p:nvSpPr>
        <p:spPr>
          <a:xfrm>
            <a:off x="311700" y="1618203"/>
            <a:ext cx="2807999" cy="29508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6" name="Shape 3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528900"/>
            <a:ext cx="5678099" cy="4085699"/>
          </a:xfrm>
          <a:prstGeom prst="rect">
            <a:avLst/>
          </a:prstGeom>
        </p:spPr>
        <p:txBody>
          <a:bodyPr lIns="91425" tIns="91425" rIns="91425" bIns="91425" anchor="ctr" anchorCtr="0"/>
          <a:lstStyle>
            <a:lvl1pPr>
              <a:spcBef>
                <a:spcPts val="0"/>
              </a:spcBef>
              <a:buClr>
                <a:schemeClr val="lt1"/>
              </a:buClr>
              <a:buSzPct val="100000"/>
              <a:defRPr sz="5400">
                <a:solidFill>
                  <a:schemeClr val="lt1"/>
                </a:solidFill>
              </a:defRPr>
            </a:lvl1pPr>
            <a:lvl2pPr>
              <a:spcBef>
                <a:spcPts val="0"/>
              </a:spcBef>
              <a:buClr>
                <a:schemeClr val="lt1"/>
              </a:buClr>
              <a:buSzPct val="100000"/>
              <a:defRPr sz="5400">
                <a:solidFill>
                  <a:schemeClr val="lt1"/>
                </a:solidFill>
              </a:defRPr>
            </a:lvl2pPr>
            <a:lvl3pPr>
              <a:spcBef>
                <a:spcPts val="0"/>
              </a:spcBef>
              <a:buClr>
                <a:schemeClr val="lt1"/>
              </a:buClr>
              <a:buSzPct val="100000"/>
              <a:defRPr sz="5400">
                <a:solidFill>
                  <a:schemeClr val="lt1"/>
                </a:solidFill>
              </a:defRPr>
            </a:lvl3pPr>
            <a:lvl4pPr>
              <a:spcBef>
                <a:spcPts val="0"/>
              </a:spcBef>
              <a:buClr>
                <a:schemeClr val="lt1"/>
              </a:buClr>
              <a:buSzPct val="100000"/>
              <a:defRPr sz="5400">
                <a:solidFill>
                  <a:schemeClr val="lt1"/>
                </a:solidFill>
              </a:defRPr>
            </a:lvl4pPr>
            <a:lvl5pPr>
              <a:spcBef>
                <a:spcPts val="0"/>
              </a:spcBef>
              <a:buClr>
                <a:schemeClr val="lt1"/>
              </a:buClr>
              <a:buSzPct val="100000"/>
              <a:defRPr sz="5400">
                <a:solidFill>
                  <a:schemeClr val="lt1"/>
                </a:solidFill>
              </a:defRPr>
            </a:lvl5pPr>
            <a:lvl6pPr>
              <a:spcBef>
                <a:spcPts val="0"/>
              </a:spcBef>
              <a:buClr>
                <a:schemeClr val="lt1"/>
              </a:buClr>
              <a:buSzPct val="100000"/>
              <a:defRPr sz="5400">
                <a:solidFill>
                  <a:schemeClr val="lt1"/>
                </a:solidFill>
              </a:defRPr>
            </a:lvl6pPr>
            <a:lvl7pPr>
              <a:spcBef>
                <a:spcPts val="0"/>
              </a:spcBef>
              <a:buClr>
                <a:schemeClr val="lt1"/>
              </a:buClr>
              <a:buSzPct val="100000"/>
              <a:defRPr sz="5400">
                <a:solidFill>
                  <a:schemeClr val="lt1"/>
                </a:solidFill>
              </a:defRPr>
            </a:lvl7pPr>
            <a:lvl8pPr>
              <a:spcBef>
                <a:spcPts val="0"/>
              </a:spcBef>
              <a:buClr>
                <a:schemeClr val="lt1"/>
              </a:buClr>
              <a:buSzPct val="100000"/>
              <a:defRPr sz="5400">
                <a:solidFill>
                  <a:schemeClr val="lt1"/>
                </a:solidFill>
              </a:defRPr>
            </a:lvl8pPr>
            <a:lvl9pPr>
              <a:spcBef>
                <a:spcPts val="0"/>
              </a:spcBef>
              <a:buClr>
                <a:schemeClr val="lt1"/>
              </a:buClr>
              <a:buSzPct val="100000"/>
              <a:defRPr sz="5400">
                <a:solidFill>
                  <a:schemeClr val="lt1"/>
                </a:solidFill>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1"/>
        </a:solidFill>
        <a:effectLst/>
      </p:bgPr>
    </p:bg>
    <p:spTree>
      <p:nvGrpSpPr>
        <p:cNvPr id="1" name="Shape 40"/>
        <p:cNvGrpSpPr/>
        <p:nvPr/>
      </p:nvGrpSpPr>
      <p:grpSpPr>
        <a:xfrm>
          <a:off x="0" y="0"/>
          <a:ext cx="0" cy="0"/>
          <a:chOff x="0" y="0"/>
          <a:chExt cx="0" cy="0"/>
        </a:xfrm>
      </p:grpSpPr>
      <p:sp>
        <p:nvSpPr>
          <p:cNvPr id="41" name="Shape 41"/>
          <p:cNvSpPr/>
          <p:nvPr/>
        </p:nvSpPr>
        <p:spPr>
          <a:xfrm>
            <a:off x="4572000" y="175"/>
            <a:ext cx="4572000" cy="51434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cxnSp>
        <p:nvCxnSpPr>
          <p:cNvPr id="42" name="Shape 42"/>
          <p:cNvCxnSpPr/>
          <p:nvPr/>
        </p:nvCxnSpPr>
        <p:spPr>
          <a:xfrm>
            <a:off x="5029675" y="4495500"/>
            <a:ext cx="577199" cy="0"/>
          </a:xfrm>
          <a:prstGeom prst="straightConnector1">
            <a:avLst/>
          </a:prstGeom>
          <a:noFill/>
          <a:ln w="19050" cap="flat" cmpd="sng">
            <a:solidFill>
              <a:schemeClr val="dk1"/>
            </a:solidFill>
            <a:prstDash val="lgDash"/>
            <a:round/>
            <a:headEnd type="none" w="med" len="med"/>
            <a:tailEnd type="none" w="med" len="med"/>
          </a:ln>
        </p:spPr>
      </p:cxnSp>
      <p:sp>
        <p:nvSpPr>
          <p:cNvPr id="43" name="Shape 43"/>
          <p:cNvSpPr txBox="1">
            <a:spLocks noGrp="1"/>
          </p:cNvSpPr>
          <p:nvPr>
            <p:ph type="title"/>
          </p:nvPr>
        </p:nvSpPr>
        <p:spPr>
          <a:xfrm>
            <a:off x="265500" y="1078750"/>
            <a:ext cx="4045199" cy="1789200"/>
          </a:xfrm>
          <a:prstGeom prst="rect">
            <a:avLst/>
          </a:prstGeom>
        </p:spPr>
        <p:txBody>
          <a:bodyPr lIns="91425" tIns="91425" rIns="91425" bIns="91425" anchor="b" anchorCtr="0"/>
          <a:lstStyle>
            <a:lvl1pPr algn="ctr">
              <a:spcBef>
                <a:spcPts val="0"/>
              </a:spcBef>
              <a:buClr>
                <a:schemeClr val="lt1"/>
              </a:buClr>
              <a:buSzPct val="100000"/>
              <a:defRPr sz="4600">
                <a:solidFill>
                  <a:schemeClr val="lt1"/>
                </a:solidFill>
              </a:defRPr>
            </a:lvl1pPr>
            <a:lvl2pPr algn="ctr">
              <a:spcBef>
                <a:spcPts val="0"/>
              </a:spcBef>
              <a:buClr>
                <a:schemeClr val="lt1"/>
              </a:buClr>
              <a:buSzPct val="100000"/>
              <a:defRPr sz="4600">
                <a:solidFill>
                  <a:schemeClr val="lt1"/>
                </a:solidFill>
              </a:defRPr>
            </a:lvl2pPr>
            <a:lvl3pPr algn="ctr">
              <a:spcBef>
                <a:spcPts val="0"/>
              </a:spcBef>
              <a:buClr>
                <a:schemeClr val="lt1"/>
              </a:buClr>
              <a:buSzPct val="100000"/>
              <a:defRPr sz="4600">
                <a:solidFill>
                  <a:schemeClr val="lt1"/>
                </a:solidFill>
              </a:defRPr>
            </a:lvl3pPr>
            <a:lvl4pPr algn="ctr">
              <a:spcBef>
                <a:spcPts val="0"/>
              </a:spcBef>
              <a:buClr>
                <a:schemeClr val="lt1"/>
              </a:buClr>
              <a:buSzPct val="100000"/>
              <a:defRPr sz="4600">
                <a:solidFill>
                  <a:schemeClr val="lt1"/>
                </a:solidFill>
              </a:defRPr>
            </a:lvl4pPr>
            <a:lvl5pPr algn="ctr">
              <a:spcBef>
                <a:spcPts val="0"/>
              </a:spcBef>
              <a:buClr>
                <a:schemeClr val="lt1"/>
              </a:buClr>
              <a:buSzPct val="100000"/>
              <a:defRPr sz="4600">
                <a:solidFill>
                  <a:schemeClr val="lt1"/>
                </a:solidFill>
              </a:defRPr>
            </a:lvl5pPr>
            <a:lvl6pPr algn="ctr">
              <a:spcBef>
                <a:spcPts val="0"/>
              </a:spcBef>
              <a:buClr>
                <a:schemeClr val="lt1"/>
              </a:buClr>
              <a:buSzPct val="100000"/>
              <a:defRPr sz="4600">
                <a:solidFill>
                  <a:schemeClr val="lt1"/>
                </a:solidFill>
              </a:defRPr>
            </a:lvl6pPr>
            <a:lvl7pPr algn="ctr">
              <a:spcBef>
                <a:spcPts val="0"/>
              </a:spcBef>
              <a:buClr>
                <a:schemeClr val="lt1"/>
              </a:buClr>
              <a:buSzPct val="100000"/>
              <a:defRPr sz="4600">
                <a:solidFill>
                  <a:schemeClr val="lt1"/>
                </a:solidFill>
              </a:defRPr>
            </a:lvl7pPr>
            <a:lvl8pPr algn="ctr">
              <a:spcBef>
                <a:spcPts val="0"/>
              </a:spcBef>
              <a:buClr>
                <a:schemeClr val="lt1"/>
              </a:buClr>
              <a:buSzPct val="100000"/>
              <a:defRPr sz="4600">
                <a:solidFill>
                  <a:schemeClr val="lt1"/>
                </a:solidFill>
              </a:defRPr>
            </a:lvl8pPr>
            <a:lvl9pPr algn="ctr">
              <a:spcBef>
                <a:spcPts val="0"/>
              </a:spcBef>
              <a:buClr>
                <a:schemeClr val="lt1"/>
              </a:buClr>
              <a:buSzPct val="100000"/>
              <a:defRPr sz="4600">
                <a:solidFill>
                  <a:schemeClr val="lt1"/>
                </a:solidFill>
              </a:defRPr>
            </a:lvl9pPr>
          </a:lstStyle>
          <a:p>
            <a:endParaRPr/>
          </a:p>
        </p:txBody>
      </p:sp>
      <p:sp>
        <p:nvSpPr>
          <p:cNvPr id="44" name="Shape 44"/>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algn="ctr">
              <a:lnSpc>
                <a:spcPct val="100000"/>
              </a:lnSpc>
              <a:spcBef>
                <a:spcPts val="0"/>
              </a:spcBef>
              <a:spcAft>
                <a:spcPts val="0"/>
              </a:spcAft>
              <a:buClr>
                <a:schemeClr val="lt1"/>
              </a:buClr>
              <a:buSzPct val="100000"/>
              <a:buNone/>
              <a:defRPr sz="1900">
                <a:solidFill>
                  <a:schemeClr val="lt1"/>
                </a:solidFill>
              </a:defRPr>
            </a:lvl1pPr>
            <a:lvl2pPr algn="ctr">
              <a:lnSpc>
                <a:spcPct val="100000"/>
              </a:lnSpc>
              <a:spcBef>
                <a:spcPts val="0"/>
              </a:spcBef>
              <a:spcAft>
                <a:spcPts val="0"/>
              </a:spcAft>
              <a:buClr>
                <a:schemeClr val="lt1"/>
              </a:buClr>
              <a:buSzPct val="100000"/>
              <a:buNone/>
              <a:defRPr sz="1900">
                <a:solidFill>
                  <a:schemeClr val="lt1"/>
                </a:solidFill>
              </a:defRPr>
            </a:lvl2pPr>
            <a:lvl3pPr algn="ctr">
              <a:lnSpc>
                <a:spcPct val="100000"/>
              </a:lnSpc>
              <a:spcBef>
                <a:spcPts val="0"/>
              </a:spcBef>
              <a:spcAft>
                <a:spcPts val="0"/>
              </a:spcAft>
              <a:buClr>
                <a:schemeClr val="lt1"/>
              </a:buClr>
              <a:buSzPct val="100000"/>
              <a:buNone/>
              <a:defRPr sz="1900">
                <a:solidFill>
                  <a:schemeClr val="lt1"/>
                </a:solidFill>
              </a:defRPr>
            </a:lvl3pPr>
            <a:lvl4pPr algn="ctr">
              <a:lnSpc>
                <a:spcPct val="100000"/>
              </a:lnSpc>
              <a:spcBef>
                <a:spcPts val="0"/>
              </a:spcBef>
              <a:spcAft>
                <a:spcPts val="0"/>
              </a:spcAft>
              <a:buClr>
                <a:schemeClr val="lt1"/>
              </a:buClr>
              <a:buSzPct val="100000"/>
              <a:buNone/>
              <a:defRPr sz="1900">
                <a:solidFill>
                  <a:schemeClr val="lt1"/>
                </a:solidFill>
              </a:defRPr>
            </a:lvl4pPr>
            <a:lvl5pPr algn="ctr">
              <a:lnSpc>
                <a:spcPct val="100000"/>
              </a:lnSpc>
              <a:spcBef>
                <a:spcPts val="0"/>
              </a:spcBef>
              <a:spcAft>
                <a:spcPts val="0"/>
              </a:spcAft>
              <a:buClr>
                <a:schemeClr val="lt1"/>
              </a:buClr>
              <a:buSzPct val="100000"/>
              <a:buNone/>
              <a:defRPr sz="1900">
                <a:solidFill>
                  <a:schemeClr val="lt1"/>
                </a:solidFill>
              </a:defRPr>
            </a:lvl5pPr>
            <a:lvl6pPr algn="ctr">
              <a:lnSpc>
                <a:spcPct val="100000"/>
              </a:lnSpc>
              <a:spcBef>
                <a:spcPts val="0"/>
              </a:spcBef>
              <a:spcAft>
                <a:spcPts val="0"/>
              </a:spcAft>
              <a:buClr>
                <a:schemeClr val="lt1"/>
              </a:buClr>
              <a:buSzPct val="100000"/>
              <a:buNone/>
              <a:defRPr sz="1900">
                <a:solidFill>
                  <a:schemeClr val="lt1"/>
                </a:solidFill>
              </a:defRPr>
            </a:lvl6pPr>
            <a:lvl7pPr algn="ctr">
              <a:lnSpc>
                <a:spcPct val="100000"/>
              </a:lnSpc>
              <a:spcBef>
                <a:spcPts val="0"/>
              </a:spcBef>
              <a:spcAft>
                <a:spcPts val="0"/>
              </a:spcAft>
              <a:buClr>
                <a:schemeClr val="lt1"/>
              </a:buClr>
              <a:buSzPct val="100000"/>
              <a:buNone/>
              <a:defRPr sz="1900">
                <a:solidFill>
                  <a:schemeClr val="lt1"/>
                </a:solidFill>
              </a:defRPr>
            </a:lvl7pPr>
            <a:lvl8pPr algn="ctr">
              <a:lnSpc>
                <a:spcPct val="100000"/>
              </a:lnSpc>
              <a:spcBef>
                <a:spcPts val="0"/>
              </a:spcBef>
              <a:spcAft>
                <a:spcPts val="0"/>
              </a:spcAft>
              <a:buClr>
                <a:schemeClr val="lt1"/>
              </a:buClr>
              <a:buSzPct val="100000"/>
              <a:buNone/>
              <a:defRPr sz="1900">
                <a:solidFill>
                  <a:schemeClr val="lt1"/>
                </a:solidFill>
              </a:defRPr>
            </a:lvl8pPr>
            <a:lvl9pPr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5" name="Shape 45"/>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372500"/>
            <a:ext cx="8520599" cy="733499"/>
          </a:xfrm>
          <a:prstGeom prst="rect">
            <a:avLst/>
          </a:prstGeom>
          <a:noFill/>
          <a:ln>
            <a:noFill/>
          </a:ln>
        </p:spPr>
        <p:txBody>
          <a:bodyPr lIns="91425" tIns="91425" rIns="91425" bIns="91425" anchor="b"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00" y="1468825"/>
            <a:ext cx="8520599" cy="30999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endParaRPr lang="en"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60" r:id="rId11"/>
    <p:sldLayoutId id="2147483661"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5.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9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pbistier2.weebly.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tm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pbiscompendium.ssd.k12.mo.us/ResourcesSchools/SSD/SocialSkills/socialskills.html"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hyperlink" Target="https://www.smore.com/k96tt"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430800" y="387675"/>
            <a:ext cx="8282399" cy="1601400"/>
          </a:xfrm>
          <a:prstGeom prst="rect">
            <a:avLst/>
          </a:prstGeom>
        </p:spPr>
        <p:txBody>
          <a:bodyPr lIns="91425" tIns="91425" rIns="91425" bIns="91425" anchor="b" anchorCtr="0">
            <a:noAutofit/>
          </a:bodyPr>
          <a:lstStyle/>
          <a:p>
            <a:pPr>
              <a:spcBef>
                <a:spcPts val="0"/>
              </a:spcBef>
              <a:buNone/>
            </a:pPr>
            <a:r>
              <a:rPr lang="en" sz="9600" dirty="0">
                <a:latin typeface="Francois One"/>
                <a:ea typeface="Francois One"/>
                <a:cs typeface="Francois One"/>
                <a:sym typeface="Francois One"/>
              </a:rPr>
              <a:t>Social Skills</a:t>
            </a:r>
          </a:p>
        </p:txBody>
      </p:sp>
      <p:sp>
        <p:nvSpPr>
          <p:cNvPr id="59" name="Shape 59"/>
          <p:cNvSpPr txBox="1">
            <a:spLocks noGrp="1"/>
          </p:cNvSpPr>
          <p:nvPr>
            <p:ph type="subTitle" idx="1"/>
          </p:nvPr>
        </p:nvSpPr>
        <p:spPr>
          <a:xfrm>
            <a:off x="689200" y="1826300"/>
            <a:ext cx="8282399" cy="1260599"/>
          </a:xfrm>
          <a:prstGeom prst="rect">
            <a:avLst/>
          </a:prstGeom>
        </p:spPr>
        <p:txBody>
          <a:bodyPr lIns="91425" tIns="91425" rIns="91425" bIns="91425" anchor="ctr" anchorCtr="0">
            <a:noAutofit/>
          </a:bodyPr>
          <a:lstStyle/>
          <a:p>
            <a:pPr>
              <a:spcBef>
                <a:spcPts val="0"/>
              </a:spcBef>
              <a:buNone/>
            </a:pPr>
            <a:r>
              <a:rPr lang="en" dirty="0">
                <a:solidFill>
                  <a:srgbClr val="F3F3F3"/>
                </a:solidFill>
                <a:latin typeface="Francois One" panose="020B0604020202020204" charset="0"/>
              </a:rPr>
              <a:t>PBIS </a:t>
            </a:r>
            <a:r>
              <a:rPr lang="en" dirty="0" smtClean="0">
                <a:solidFill>
                  <a:srgbClr val="F3F3F3"/>
                </a:solidFill>
                <a:latin typeface="Francois One" panose="020B0604020202020204" charset="0"/>
              </a:rPr>
              <a:t>Tier 2/3 </a:t>
            </a:r>
            <a:r>
              <a:rPr lang="en" dirty="0">
                <a:solidFill>
                  <a:srgbClr val="F3F3F3"/>
                </a:solidFill>
                <a:latin typeface="Francois One" panose="020B0604020202020204" charset="0"/>
              </a:rPr>
              <a:t>Extending</a:t>
            </a:r>
          </a:p>
        </p:txBody>
      </p:sp>
      <p:sp>
        <p:nvSpPr>
          <p:cNvPr id="60" name="Shape 60"/>
          <p:cNvSpPr txBox="1">
            <a:spLocks noGrp="1"/>
          </p:cNvSpPr>
          <p:nvPr>
            <p:ph type="subTitle" idx="2"/>
          </p:nvPr>
        </p:nvSpPr>
        <p:spPr>
          <a:xfrm>
            <a:off x="689200" y="3497150"/>
            <a:ext cx="8282399" cy="1260599"/>
          </a:xfrm>
          <a:prstGeom prst="rect">
            <a:avLst/>
          </a:prstGeom>
        </p:spPr>
        <p:txBody>
          <a:bodyPr lIns="91425" tIns="91425" rIns="91425" bIns="91425" anchor="ctr" anchorCtr="0">
            <a:noAutofit/>
          </a:bodyPr>
          <a:lstStyle/>
          <a:p>
            <a:pPr lvl="0" algn="ctr" rtl="0">
              <a:spcBef>
                <a:spcPts val="0"/>
              </a:spcBef>
              <a:buNone/>
            </a:pPr>
            <a:r>
              <a:rPr lang="en" sz="4000" dirty="0">
                <a:latin typeface="Francois One" panose="020B0604020202020204" charset="0"/>
              </a:rPr>
              <a:t>Matt Berry &amp; Tara Schilihan</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smtClean="0">
                <a:effectLst>
                  <a:outerShdw blurRad="38100" dist="38100" dir="2700000" algn="tl">
                    <a:srgbClr val="000000">
                      <a:alpha val="43137"/>
                    </a:srgbClr>
                  </a:outerShdw>
                </a:effectLst>
                <a:latin typeface="Francois One" panose="020B0604020202020204" charset="0"/>
              </a:rPr>
              <a:t>ROLL A THOUGHT ENTERING ACTIVITY</a:t>
            </a:r>
            <a:endParaRPr lang="en-US" sz="5000" b="1" dirty="0">
              <a:effectLst>
                <a:outerShdw blurRad="38100" dist="38100" dir="2700000" algn="tl">
                  <a:srgbClr val="000000">
                    <a:alpha val="43137"/>
                  </a:srgbClr>
                </a:outerShdw>
              </a:effectLst>
              <a:latin typeface="Francois One" panose="020B0604020202020204" charset="0"/>
            </a:endParaRPr>
          </a:p>
        </p:txBody>
      </p:sp>
    </p:spTree>
    <p:extLst>
      <p:ext uri="{BB962C8B-B14F-4D97-AF65-F5344CB8AC3E}">
        <p14:creationId xmlns:p14="http://schemas.microsoft.com/office/powerpoint/2010/main" val="171678768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Francois One" panose="020B0604020202020204" charset="0"/>
              </a:rPr>
              <a:t>ACTION PLANNING</a:t>
            </a:r>
            <a:endParaRPr lang="en-US" sz="4800" dirty="0">
              <a:latin typeface="Francois One" panose="020B0604020202020204" charset="0"/>
            </a:endParaRPr>
          </a:p>
        </p:txBody>
      </p:sp>
      <p:sp>
        <p:nvSpPr>
          <p:cNvPr id="3" name="Subtitle 2"/>
          <p:cNvSpPr>
            <a:spLocks noGrp="1"/>
          </p:cNvSpPr>
          <p:nvPr>
            <p:ph type="subTitle" idx="1"/>
          </p:nvPr>
        </p:nvSpPr>
        <p:spPr/>
        <p:txBody>
          <a:bodyPr/>
          <a:lstStyle/>
          <a:p>
            <a:r>
              <a:rPr lang="en-US" sz="2000" dirty="0">
                <a:latin typeface="Calibri" panose="020F0502020204030204" pitchFamily="34" charset="0"/>
              </a:rPr>
              <a:t>GOAL:  Plan &amp; Implement Small Group Social Skills</a:t>
            </a:r>
          </a:p>
          <a:p>
            <a:endParaRPr lang="en-US" dirty="0"/>
          </a:p>
        </p:txBody>
      </p:sp>
      <p:sp>
        <p:nvSpPr>
          <p:cNvPr id="4" name="Text Placeholder 3"/>
          <p:cNvSpPr>
            <a:spLocks noGrp="1"/>
          </p:cNvSpPr>
          <p:nvPr>
            <p:ph type="body" idx="2"/>
          </p:nvPr>
        </p:nvSpPr>
        <p:spPr>
          <a:xfrm>
            <a:off x="4939500" y="285750"/>
            <a:ext cx="3837000" cy="4267200"/>
          </a:xfrm>
        </p:spPr>
        <p:txBody>
          <a:bodyPr/>
          <a:lstStyle/>
          <a:p>
            <a:pPr marL="342900" indent="-342900">
              <a:buFont typeface="Wingdings" panose="05000000000000000000" pitchFamily="2" charset="2"/>
              <a:buChar char="ü"/>
            </a:pPr>
            <a:r>
              <a:rPr lang="en-US" sz="2000" dirty="0" smtClean="0">
                <a:latin typeface="Calibri" panose="020F0502020204030204" pitchFamily="34" charset="0"/>
              </a:rPr>
              <a:t>Assess &amp; Identify most common social skill deficits</a:t>
            </a:r>
          </a:p>
          <a:p>
            <a:pPr marL="342900" indent="-342900">
              <a:buFont typeface="Wingdings" panose="05000000000000000000" pitchFamily="2" charset="2"/>
              <a:buChar char="ü"/>
            </a:pPr>
            <a:r>
              <a:rPr lang="en-US" sz="2000" dirty="0" smtClean="0">
                <a:latin typeface="Calibri" panose="020F0502020204030204" pitchFamily="34" charset="0"/>
              </a:rPr>
              <a:t>Select curriculum options</a:t>
            </a:r>
          </a:p>
          <a:p>
            <a:pPr marL="342900" indent="-342900">
              <a:buFont typeface="Wingdings" panose="05000000000000000000" pitchFamily="2" charset="2"/>
              <a:buChar char="ü"/>
            </a:pPr>
            <a:r>
              <a:rPr lang="en-US" sz="2000" dirty="0" smtClean="0">
                <a:latin typeface="Calibri" panose="020F0502020204030204" pitchFamily="34" charset="0"/>
              </a:rPr>
              <a:t>Establish small group procedures</a:t>
            </a:r>
          </a:p>
          <a:p>
            <a:pPr marL="342900" indent="-342900">
              <a:buFont typeface="Wingdings" panose="05000000000000000000" pitchFamily="2" charset="2"/>
              <a:buChar char="ü"/>
            </a:pPr>
            <a:r>
              <a:rPr lang="en-US" sz="2000" dirty="0" smtClean="0">
                <a:latin typeface="Calibri" panose="020F0502020204030204" pitchFamily="34" charset="0"/>
              </a:rPr>
              <a:t>Plan to Progress Monitor</a:t>
            </a:r>
          </a:p>
          <a:p>
            <a:pPr marL="342900" indent="-342900">
              <a:buFont typeface="Wingdings" panose="05000000000000000000" pitchFamily="2" charset="2"/>
              <a:buChar char="ü"/>
            </a:pPr>
            <a:r>
              <a:rPr lang="en-US" sz="2000" dirty="0" smtClean="0">
                <a:latin typeface="Calibri" panose="020F0502020204030204" pitchFamily="34" charset="0"/>
              </a:rPr>
              <a:t>Plan for Reinforcement</a:t>
            </a:r>
          </a:p>
          <a:p>
            <a:pPr marL="342900" indent="-342900">
              <a:buFont typeface="Wingdings" panose="05000000000000000000" pitchFamily="2" charset="2"/>
              <a:buChar char="ü"/>
            </a:pPr>
            <a:r>
              <a:rPr lang="en-US" sz="2000" dirty="0" smtClean="0">
                <a:latin typeface="Calibri" panose="020F0502020204030204" pitchFamily="34" charset="0"/>
              </a:rPr>
              <a:t>Plan to Review Implementation</a:t>
            </a:r>
            <a:endParaRPr lang="en-US" sz="2000" dirty="0">
              <a:latin typeface="Calibri" panose="020F0502020204030204" pitchFamily="34" charset="0"/>
            </a:endParaRPr>
          </a:p>
        </p:txBody>
      </p:sp>
    </p:spTree>
    <p:extLst>
      <p:ext uri="{BB962C8B-B14F-4D97-AF65-F5344CB8AC3E}">
        <p14:creationId xmlns:p14="http://schemas.microsoft.com/office/powerpoint/2010/main" val="273121836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857250"/>
          <a:ext cx="8839200" cy="4057650"/>
        </p:xfrm>
        <a:graphic>
          <a:graphicData uri="http://schemas.openxmlformats.org/drawingml/2006/table">
            <a:tbl>
              <a:tblPr firstRow="1" bandRow="1">
                <a:tableStyleId>{00A15C55-8517-42AA-B614-E9B94910E393}</a:tableStyleId>
              </a:tblPr>
              <a:tblGrid>
                <a:gridCol w="1524000"/>
                <a:gridCol w="1752600"/>
                <a:gridCol w="1752600"/>
                <a:gridCol w="1600200"/>
                <a:gridCol w="2209800"/>
              </a:tblGrid>
              <a:tr h="811530">
                <a:tc>
                  <a:txBody>
                    <a:bodyPr/>
                    <a:lstStyle/>
                    <a:p>
                      <a:pPr marL="0" marR="0" algn="ctr">
                        <a:spcBef>
                          <a:spcPts val="0"/>
                        </a:spcBef>
                        <a:spcAft>
                          <a:spcPts val="0"/>
                        </a:spcAft>
                      </a:pPr>
                      <a:r>
                        <a:rPr lang="en-US" sz="1500" dirty="0"/>
                        <a:t>Support</a:t>
                      </a:r>
                      <a:endParaRPr lang="en-US" sz="1500" dirty="0">
                        <a:solidFill>
                          <a:schemeClr val="bg1"/>
                        </a:solidFill>
                        <a:latin typeface="Times New Roman"/>
                        <a:ea typeface="Times New Roman"/>
                      </a:endParaRPr>
                    </a:p>
                  </a:txBody>
                  <a:tcPr marL="68580" marR="68580" marT="0" marB="0"/>
                </a:tc>
                <a:tc>
                  <a:txBody>
                    <a:bodyPr/>
                    <a:lstStyle/>
                    <a:p>
                      <a:pPr marL="0" marR="0" algn="ctr">
                        <a:spcBef>
                          <a:spcPts val="0"/>
                        </a:spcBef>
                        <a:spcAft>
                          <a:spcPts val="0"/>
                        </a:spcAft>
                      </a:pPr>
                      <a:r>
                        <a:rPr lang="en-US" sz="1500" dirty="0">
                          <a:solidFill>
                            <a:schemeClr val="bg1"/>
                          </a:solidFill>
                        </a:rPr>
                        <a:t>Description</a:t>
                      </a:r>
                      <a:endParaRPr lang="en-US" sz="1500" dirty="0">
                        <a:solidFill>
                          <a:schemeClr val="bg1"/>
                        </a:solidFill>
                        <a:latin typeface="Times New Roman"/>
                        <a:ea typeface="Times New Roman"/>
                      </a:endParaRPr>
                    </a:p>
                  </a:txBody>
                  <a:tcPr marL="68580" marR="68580" marT="0" marB="0"/>
                </a:tc>
                <a:tc>
                  <a:txBody>
                    <a:bodyPr/>
                    <a:lstStyle/>
                    <a:p>
                      <a:pPr marL="0" marR="0" algn="ctr">
                        <a:spcBef>
                          <a:spcPts val="0"/>
                        </a:spcBef>
                        <a:spcAft>
                          <a:spcPts val="0"/>
                        </a:spcAft>
                      </a:pPr>
                      <a:r>
                        <a:rPr lang="en-US" sz="1500" dirty="0">
                          <a:solidFill>
                            <a:schemeClr val="bg1"/>
                          </a:solidFill>
                        </a:rPr>
                        <a:t>School-wide Data: Entry Criteria</a:t>
                      </a:r>
                      <a:endParaRPr lang="en-US" sz="1500" dirty="0">
                        <a:solidFill>
                          <a:schemeClr val="bg1"/>
                        </a:solidFill>
                        <a:latin typeface="Times New Roman"/>
                        <a:ea typeface="Times New Roman"/>
                      </a:endParaRPr>
                    </a:p>
                  </a:txBody>
                  <a:tcPr marL="68580" marR="68580" marT="0" marB="0"/>
                </a:tc>
                <a:tc>
                  <a:txBody>
                    <a:bodyPr/>
                    <a:lstStyle/>
                    <a:p>
                      <a:pPr marL="64135" marR="0" algn="ctr">
                        <a:spcBef>
                          <a:spcPts val="0"/>
                        </a:spcBef>
                        <a:spcAft>
                          <a:spcPts val="0"/>
                        </a:spcAft>
                      </a:pPr>
                      <a:r>
                        <a:rPr lang="en-US" sz="1500" dirty="0">
                          <a:solidFill>
                            <a:srgbClr val="FFFF00"/>
                          </a:solidFill>
                        </a:rPr>
                        <a:t>Data to Monitor Progress</a:t>
                      </a:r>
                      <a:endParaRPr lang="en-US" sz="1500" dirty="0">
                        <a:solidFill>
                          <a:srgbClr val="FFFF00"/>
                        </a:solidFill>
                        <a:latin typeface="Times New Roman"/>
                        <a:ea typeface="Times New Roman"/>
                      </a:endParaRPr>
                    </a:p>
                  </a:txBody>
                  <a:tcPr marL="68580" marR="68580" marT="0" marB="0"/>
                </a:tc>
                <a:tc>
                  <a:txBody>
                    <a:bodyPr/>
                    <a:lstStyle/>
                    <a:p>
                      <a:pPr marL="0" marR="0" algn="ctr">
                        <a:spcBef>
                          <a:spcPts val="0"/>
                        </a:spcBef>
                        <a:spcAft>
                          <a:spcPts val="0"/>
                        </a:spcAft>
                      </a:pPr>
                      <a:r>
                        <a:rPr lang="en-US" sz="1500" dirty="0"/>
                        <a:t>Exit Criteria</a:t>
                      </a:r>
                      <a:endParaRPr lang="en-US" sz="1500" dirty="0">
                        <a:solidFill>
                          <a:schemeClr val="bg1"/>
                        </a:solidFill>
                        <a:latin typeface="Times New Roman"/>
                        <a:ea typeface="Times New Roman"/>
                      </a:endParaRPr>
                    </a:p>
                  </a:txBody>
                  <a:tcPr marL="68580" marR="68580" marT="0" marB="0"/>
                </a:tc>
              </a:tr>
              <a:tr h="3246120">
                <a:tc>
                  <a:txBody>
                    <a:bodyPr/>
                    <a:lstStyle/>
                    <a:p>
                      <a:r>
                        <a:rPr lang="en-US" sz="1500" baseline="0" dirty="0" smtClean="0"/>
                        <a:t>The Name of the Intervention</a:t>
                      </a:r>
                    </a:p>
                    <a:p>
                      <a:endParaRPr lang="en-US" sz="1500" baseline="0" dirty="0" smtClean="0"/>
                    </a:p>
                    <a:p>
                      <a:r>
                        <a:rPr lang="en-US" sz="1500" baseline="0" dirty="0" smtClean="0"/>
                        <a:t>Academic, </a:t>
                      </a:r>
                    </a:p>
                    <a:p>
                      <a:r>
                        <a:rPr lang="en-US" sz="1500" baseline="0" dirty="0" smtClean="0"/>
                        <a:t>Behavioral, </a:t>
                      </a:r>
                    </a:p>
                    <a:p>
                      <a:r>
                        <a:rPr lang="en-US" sz="1500" baseline="0" dirty="0" smtClean="0"/>
                        <a:t>Or Social Skills</a:t>
                      </a:r>
                    </a:p>
                    <a:p>
                      <a:endParaRPr lang="en-US" sz="1500" baseline="0" dirty="0" smtClean="0"/>
                    </a:p>
                    <a:p>
                      <a:r>
                        <a:rPr lang="en-US" sz="1500" baseline="0" dirty="0" smtClean="0"/>
                        <a:t>Grade Level </a:t>
                      </a:r>
                    </a:p>
                  </a:txBody>
                  <a:tcPr marT="34290" marB="34290"/>
                </a:tc>
                <a:tc>
                  <a:txBody>
                    <a:bodyPr/>
                    <a:lstStyle/>
                    <a:p>
                      <a:r>
                        <a:rPr lang="en-US" sz="1500" dirty="0" smtClean="0"/>
                        <a:t>A Brief</a:t>
                      </a:r>
                      <a:r>
                        <a:rPr lang="en-US" sz="1500" baseline="0" dirty="0" smtClean="0"/>
                        <a:t> description of what the intervention is, length of time,  and what the outcome would be.</a:t>
                      </a:r>
                      <a:endParaRPr lang="en-US" sz="1500" dirty="0"/>
                    </a:p>
                  </a:txBody>
                  <a:tcPr marT="34290" marB="34290"/>
                </a:tc>
                <a:tc>
                  <a:txBody>
                    <a:bodyPr/>
                    <a:lstStyle/>
                    <a:p>
                      <a:r>
                        <a:rPr lang="en-US" sz="1500" dirty="0" smtClean="0"/>
                        <a:t>Data</a:t>
                      </a:r>
                      <a:r>
                        <a:rPr lang="en-US" sz="1500" baseline="0" dirty="0" smtClean="0"/>
                        <a:t> sources that determine which students are best for this intervention</a:t>
                      </a:r>
                    </a:p>
                    <a:p>
                      <a:endParaRPr lang="en-US" sz="1500" baseline="0" dirty="0" smtClean="0"/>
                    </a:p>
                    <a:p>
                      <a:r>
                        <a:rPr lang="en-US" sz="1500" baseline="0" dirty="0" smtClean="0"/>
                        <a:t>Function Based</a:t>
                      </a:r>
                    </a:p>
                    <a:p>
                      <a:r>
                        <a:rPr lang="en-US" sz="1500" baseline="0" dirty="0" smtClean="0"/>
                        <a:t>Attention or Avoidance</a:t>
                      </a:r>
                      <a:endParaRPr lang="en-US" sz="1500" dirty="0"/>
                    </a:p>
                  </a:txBody>
                  <a:tcPr marT="34290" marB="34290"/>
                </a:tc>
                <a:tc>
                  <a:txBody>
                    <a:bodyPr/>
                    <a:lstStyle/>
                    <a:p>
                      <a:r>
                        <a:rPr lang="en-US" sz="1500" dirty="0" smtClean="0"/>
                        <a:t>Process on how data will be monitored</a:t>
                      </a:r>
                    </a:p>
                    <a:p>
                      <a:endParaRPr lang="en-US" sz="1500" dirty="0" smtClean="0"/>
                    </a:p>
                    <a:p>
                      <a:r>
                        <a:rPr lang="en-US" sz="1500" dirty="0" smtClean="0"/>
                        <a:t>Process on how often data will be monitored</a:t>
                      </a:r>
                    </a:p>
                    <a:p>
                      <a:endParaRPr lang="en-US" sz="1500" dirty="0" smtClean="0"/>
                    </a:p>
                    <a:p>
                      <a:r>
                        <a:rPr lang="en-US" sz="1500" dirty="0" smtClean="0"/>
                        <a:t>What data will be monitored</a:t>
                      </a:r>
                      <a:endParaRPr lang="en-US" sz="1500" dirty="0"/>
                    </a:p>
                  </a:txBody>
                  <a:tcPr marT="34290" marB="34290"/>
                </a:tc>
                <a:tc>
                  <a:txBody>
                    <a:bodyPr/>
                    <a:lstStyle/>
                    <a:p>
                      <a:r>
                        <a:rPr lang="en-US" sz="1500" dirty="0" smtClean="0"/>
                        <a:t>Data sources that will determine when</a:t>
                      </a:r>
                      <a:r>
                        <a:rPr lang="en-US" sz="1500" baseline="0" dirty="0" smtClean="0"/>
                        <a:t>: </a:t>
                      </a:r>
                    </a:p>
                    <a:p>
                      <a:r>
                        <a:rPr lang="en-US" sz="1500" baseline="0" dirty="0" smtClean="0"/>
                        <a:t>Adjustments need to be made</a:t>
                      </a:r>
                    </a:p>
                    <a:p>
                      <a:r>
                        <a:rPr lang="en-US" sz="1500" baseline="0" dirty="0" smtClean="0"/>
                        <a:t>Fading in order to graduate</a:t>
                      </a:r>
                    </a:p>
                    <a:p>
                      <a:endParaRPr lang="en-US" sz="1500" baseline="0" dirty="0" smtClean="0"/>
                    </a:p>
                    <a:p>
                      <a:r>
                        <a:rPr lang="en-US" sz="1500" baseline="0" dirty="0" smtClean="0"/>
                        <a:t>Discontinuation of interventions</a:t>
                      </a:r>
                    </a:p>
                    <a:p>
                      <a:endParaRPr lang="en-US" sz="1500" dirty="0"/>
                    </a:p>
                  </a:txBody>
                  <a:tcPr marT="34290" marB="34290"/>
                </a:tc>
              </a:tr>
            </a:tbl>
          </a:graphicData>
        </a:graphic>
      </p:graphicFrame>
      <p:sp>
        <p:nvSpPr>
          <p:cNvPr id="3279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mtClean="0">
              <a:solidFill>
                <a:srgbClr val="B5A788"/>
              </a:solidFill>
            </a:endParaRPr>
          </a:p>
        </p:txBody>
      </p:sp>
      <p:sp>
        <p:nvSpPr>
          <p:cNvPr id="90114" name="Title 1"/>
          <p:cNvSpPr>
            <a:spLocks noGrp="1"/>
          </p:cNvSpPr>
          <p:nvPr>
            <p:ph type="title"/>
          </p:nvPr>
        </p:nvSpPr>
        <p:spPr>
          <a:xfrm>
            <a:off x="457200" y="57150"/>
            <a:ext cx="8229600" cy="651272"/>
          </a:xfrm>
          <a:solidFill>
            <a:schemeClr val="tx1"/>
          </a:solidFill>
        </p:spPr>
        <p:txBody>
          <a:bodyPr>
            <a:noAutofit/>
          </a:bodyPr>
          <a:lstStyle/>
          <a:p>
            <a:pPr>
              <a:defRPr/>
            </a:pPr>
            <a:r>
              <a:rPr lang="en-US" sz="4000" b="1" dirty="0" smtClean="0">
                <a:solidFill>
                  <a:schemeClr val="bg1"/>
                </a:solidFill>
                <a:latin typeface="Francois One" panose="020B0604020202020204" charset="0"/>
              </a:rPr>
              <a:t>Intervention Guidelines</a:t>
            </a:r>
          </a:p>
        </p:txBody>
      </p:sp>
    </p:spTree>
    <p:extLst>
      <p:ext uri="{BB962C8B-B14F-4D97-AF65-F5344CB8AC3E}">
        <p14:creationId xmlns:p14="http://schemas.microsoft.com/office/powerpoint/2010/main" val="4936875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979"/>
            <a:ext cx="8553450" cy="857250"/>
          </a:xfrm>
          <a:solidFill>
            <a:schemeClr val="tx1"/>
          </a:solidFill>
        </p:spPr>
        <p:txBody>
          <a:bodyPr/>
          <a:lstStyle/>
          <a:p>
            <a:pPr eaLnBrk="1" hangingPunct="1">
              <a:defRPr/>
            </a:pPr>
            <a:r>
              <a:rPr lang="en-US" sz="4000" dirty="0" smtClean="0">
                <a:solidFill>
                  <a:schemeClr val="bg1"/>
                </a:solidFill>
                <a:effectLst>
                  <a:outerShdw blurRad="38100" dist="38100" dir="2700000" algn="tl">
                    <a:srgbClr val="C0C0C0"/>
                  </a:outerShdw>
                </a:effectLst>
                <a:latin typeface="Francois One" panose="020B0604020202020204" charset="0"/>
              </a:rPr>
              <a:t>Progress Monitoring:</a:t>
            </a:r>
          </a:p>
        </p:txBody>
      </p:sp>
      <p:sp>
        <p:nvSpPr>
          <p:cNvPr id="4" name="TextBox 3"/>
          <p:cNvSpPr txBox="1"/>
          <p:nvPr/>
        </p:nvSpPr>
        <p:spPr>
          <a:xfrm>
            <a:off x="457200" y="1123950"/>
            <a:ext cx="8458200" cy="3477875"/>
          </a:xfrm>
          <a:prstGeom prst="rect">
            <a:avLst/>
          </a:prstGeom>
          <a:noFill/>
        </p:spPr>
        <p:txBody>
          <a:bodyPr wrap="square" rtlCol="0">
            <a:spAutoFit/>
          </a:bodyPr>
          <a:lstStyle/>
          <a:p>
            <a:r>
              <a:rPr lang="en-US" sz="2200" b="1" dirty="0" smtClean="0">
                <a:latin typeface="Calibri" panose="020F0502020204030204" pitchFamily="34" charset="0"/>
              </a:rPr>
              <a:t>Provides systematic, formative feedback that informs instructional practices and planning</a:t>
            </a:r>
            <a:endParaRPr lang="en-US" sz="2200" b="1" dirty="0">
              <a:latin typeface="Calibri" panose="020F0502020204030204" pitchFamily="34" charset="0"/>
            </a:endParaRPr>
          </a:p>
          <a:p>
            <a:pPr marL="457200" lvl="1" indent="-457200">
              <a:buFont typeface="+mj-lt"/>
              <a:buAutoNum type="arabicPeriod"/>
            </a:pPr>
            <a:r>
              <a:rPr lang="en-US" sz="2200" dirty="0" smtClean="0">
                <a:latin typeface="Calibri" panose="020F0502020204030204" pitchFamily="34" charset="0"/>
              </a:rPr>
              <a:t>Short term:</a:t>
            </a:r>
          </a:p>
          <a:p>
            <a:pPr lvl="3"/>
            <a:r>
              <a:rPr lang="en-US" sz="2200" dirty="0">
                <a:latin typeface="Calibri" panose="020F0502020204030204" pitchFamily="34" charset="0"/>
              </a:rPr>
              <a:t>	</a:t>
            </a:r>
            <a:r>
              <a:rPr lang="en-US" sz="2200" dirty="0" smtClean="0">
                <a:latin typeface="Calibri" panose="020F0502020204030204" pitchFamily="34" charset="0"/>
              </a:rPr>
              <a:t>Which students are responsive/non-responsive?</a:t>
            </a:r>
          </a:p>
          <a:p>
            <a:pPr lvl="3"/>
            <a:r>
              <a:rPr lang="en-US" sz="2200" dirty="0">
                <a:latin typeface="Calibri" panose="020F0502020204030204" pitchFamily="34" charset="0"/>
              </a:rPr>
              <a:t>	</a:t>
            </a:r>
            <a:r>
              <a:rPr lang="en-US" sz="2200" dirty="0" smtClean="0">
                <a:latin typeface="Calibri" panose="020F0502020204030204" pitchFamily="34" charset="0"/>
              </a:rPr>
              <a:t>What are next steps for these group of students?</a:t>
            </a:r>
          </a:p>
          <a:p>
            <a:pPr lvl="3"/>
            <a:endParaRPr lang="en-US" sz="2200" dirty="0">
              <a:latin typeface="Calibri" panose="020F0502020204030204" pitchFamily="34" charset="0"/>
            </a:endParaRPr>
          </a:p>
          <a:p>
            <a:pPr marL="457200" lvl="3" indent="-457200">
              <a:buAutoNum type="arabicPeriod" startAt="2"/>
            </a:pPr>
            <a:r>
              <a:rPr lang="en-US" sz="2200" dirty="0" smtClean="0">
                <a:latin typeface="Calibri" panose="020F0502020204030204" pitchFamily="34" charset="0"/>
              </a:rPr>
              <a:t>Long term:</a:t>
            </a:r>
          </a:p>
          <a:p>
            <a:pPr lvl="3"/>
            <a:r>
              <a:rPr lang="en-US" sz="2200" dirty="0">
                <a:latin typeface="Calibri" panose="020F0502020204030204" pitchFamily="34" charset="0"/>
              </a:rPr>
              <a:t>	</a:t>
            </a:r>
            <a:r>
              <a:rPr lang="en-US" sz="2200" dirty="0" smtClean="0">
                <a:latin typeface="Calibri" panose="020F0502020204030204" pitchFamily="34" charset="0"/>
              </a:rPr>
              <a:t>Evaluate existing programs to determine which ones provide the 	intended outcome and which ones need to be modified</a:t>
            </a:r>
          </a:p>
          <a:p>
            <a:pPr lvl="3"/>
            <a:endParaRPr lang="en-US" sz="2200" dirty="0">
              <a:latin typeface="Calibri" panose="020F0502020204030204" pitchFamily="34" charset="0"/>
            </a:endParaRPr>
          </a:p>
        </p:txBody>
      </p:sp>
    </p:spTree>
    <p:extLst>
      <p:ext uri="{BB962C8B-B14F-4D97-AF65-F5344CB8AC3E}">
        <p14:creationId xmlns:p14="http://schemas.microsoft.com/office/powerpoint/2010/main" val="7088538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979"/>
            <a:ext cx="8553450" cy="857250"/>
          </a:xfrm>
          <a:solidFill>
            <a:schemeClr val="tx1"/>
          </a:solidFill>
        </p:spPr>
        <p:txBody>
          <a:bodyPr/>
          <a:lstStyle/>
          <a:p>
            <a:pPr eaLnBrk="1" hangingPunct="1">
              <a:defRPr/>
            </a:pPr>
            <a:r>
              <a:rPr lang="en-US" sz="4000" dirty="0" smtClean="0">
                <a:solidFill>
                  <a:schemeClr val="bg1"/>
                </a:solidFill>
                <a:effectLst>
                  <a:outerShdw blurRad="38100" dist="38100" dir="2700000" algn="tl">
                    <a:srgbClr val="C0C0C0"/>
                  </a:outerShdw>
                </a:effectLst>
                <a:latin typeface="Francois One" panose="020B0604020202020204" charset="0"/>
              </a:rPr>
              <a:t>Progress Monitoring</a:t>
            </a:r>
          </a:p>
        </p:txBody>
      </p:sp>
      <p:sp>
        <p:nvSpPr>
          <p:cNvPr id="4" name="TextBox 3"/>
          <p:cNvSpPr txBox="1"/>
          <p:nvPr/>
        </p:nvSpPr>
        <p:spPr>
          <a:xfrm>
            <a:off x="457200" y="1352550"/>
            <a:ext cx="8458200" cy="2554545"/>
          </a:xfrm>
          <a:prstGeom prst="rect">
            <a:avLst/>
          </a:prstGeom>
          <a:noFill/>
        </p:spPr>
        <p:txBody>
          <a:bodyPr wrap="square" rtlCol="0">
            <a:spAutoFit/>
          </a:bodyPr>
          <a:lstStyle/>
          <a:p>
            <a:pPr marL="457200" lvl="3" indent="-457200">
              <a:buFont typeface="Wingdings" panose="05000000000000000000" pitchFamily="2" charset="2"/>
              <a:buChar char="ü"/>
            </a:pPr>
            <a:r>
              <a:rPr lang="en-US" sz="3200" dirty="0">
                <a:latin typeface="Calibri" panose="020F0502020204030204" pitchFamily="34" charset="0"/>
              </a:rPr>
              <a:t>Daily Progress Report (DPR or Weekly Progress Report (WPR) </a:t>
            </a:r>
          </a:p>
          <a:p>
            <a:pPr marL="457200" lvl="3" indent="-457200">
              <a:buFont typeface="Wingdings" panose="05000000000000000000" pitchFamily="2" charset="2"/>
              <a:buChar char="ü"/>
            </a:pPr>
            <a:r>
              <a:rPr lang="en-US" sz="3200" dirty="0" smtClean="0">
                <a:latin typeface="Calibri" panose="020F0502020204030204" pitchFamily="34" charset="0"/>
              </a:rPr>
              <a:t>Group </a:t>
            </a:r>
            <a:r>
              <a:rPr lang="en-US" sz="3200" dirty="0">
                <a:latin typeface="Calibri" panose="020F0502020204030204" pitchFamily="34" charset="0"/>
              </a:rPr>
              <a:t>Progress Chart </a:t>
            </a:r>
            <a:endParaRPr lang="en-US" sz="3200" dirty="0" smtClean="0">
              <a:latin typeface="Calibri" panose="020F0502020204030204" pitchFamily="34" charset="0"/>
            </a:endParaRPr>
          </a:p>
          <a:p>
            <a:pPr marL="457200" lvl="3" indent="-457200">
              <a:buFont typeface="Wingdings" panose="05000000000000000000" pitchFamily="2" charset="2"/>
              <a:buChar char="ü"/>
            </a:pPr>
            <a:r>
              <a:rPr lang="en-US" sz="3200" dirty="0" smtClean="0">
                <a:latin typeface="Calibri" panose="020F0502020204030204" pitchFamily="34" charset="0"/>
              </a:rPr>
              <a:t>Student </a:t>
            </a:r>
            <a:r>
              <a:rPr lang="en-US" sz="3200" dirty="0">
                <a:latin typeface="Calibri" panose="020F0502020204030204" pitchFamily="34" charset="0"/>
              </a:rPr>
              <a:t>Progress Report </a:t>
            </a:r>
          </a:p>
          <a:p>
            <a:pPr marL="457200" lvl="3" indent="-457200">
              <a:buFont typeface="Wingdings" panose="05000000000000000000" pitchFamily="2" charset="2"/>
              <a:buChar char="ü"/>
            </a:pPr>
            <a:r>
              <a:rPr lang="en-US" sz="3200" dirty="0" smtClean="0">
                <a:latin typeface="Calibri" panose="020F0502020204030204" pitchFamily="34" charset="0"/>
              </a:rPr>
              <a:t>Parent </a:t>
            </a:r>
            <a:r>
              <a:rPr lang="en-US" sz="3200" dirty="0">
                <a:latin typeface="Calibri" panose="020F0502020204030204" pitchFamily="34" charset="0"/>
              </a:rPr>
              <a:t>Report</a:t>
            </a:r>
          </a:p>
        </p:txBody>
      </p:sp>
    </p:spTree>
    <p:extLst>
      <p:ext uri="{BB962C8B-B14F-4D97-AF65-F5344CB8AC3E}">
        <p14:creationId xmlns:p14="http://schemas.microsoft.com/office/powerpoint/2010/main" val="496860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979"/>
            <a:ext cx="8553450" cy="857250"/>
          </a:xfrm>
          <a:solidFill>
            <a:schemeClr val="tx1"/>
          </a:solidFill>
        </p:spPr>
        <p:txBody>
          <a:bodyPr/>
          <a:lstStyle/>
          <a:p>
            <a:pPr eaLnBrk="1" hangingPunct="1">
              <a:defRPr/>
            </a:pPr>
            <a:r>
              <a:rPr lang="en-US" sz="4000" dirty="0" smtClean="0">
                <a:solidFill>
                  <a:schemeClr val="bg1"/>
                </a:solidFill>
                <a:effectLst>
                  <a:outerShdw blurRad="38100" dist="38100" dir="2700000" algn="tl">
                    <a:srgbClr val="C0C0C0"/>
                  </a:outerShdw>
                </a:effectLst>
                <a:latin typeface="Francois One" panose="020B0604020202020204" charset="0"/>
              </a:rPr>
              <a:t>Progress Monitoring</a:t>
            </a:r>
          </a:p>
        </p:txBody>
      </p:sp>
      <p:sp>
        <p:nvSpPr>
          <p:cNvPr id="4" name="TextBox 3"/>
          <p:cNvSpPr txBox="1"/>
          <p:nvPr/>
        </p:nvSpPr>
        <p:spPr>
          <a:xfrm>
            <a:off x="457200" y="1352550"/>
            <a:ext cx="8458200" cy="2585323"/>
          </a:xfrm>
          <a:prstGeom prst="rect">
            <a:avLst/>
          </a:prstGeom>
          <a:noFill/>
        </p:spPr>
        <p:txBody>
          <a:bodyPr wrap="square" rtlCol="0">
            <a:spAutoFit/>
          </a:bodyPr>
          <a:lstStyle/>
          <a:p>
            <a:pPr lvl="3" algn="ctr"/>
            <a:r>
              <a:rPr lang="en-US" sz="5400" dirty="0" smtClean="0">
                <a:latin typeface="Calibri" panose="020F0502020204030204" pitchFamily="34" charset="0"/>
              </a:rPr>
              <a:t>How do we progress monitor students in a Small Group Social Skills Intervention?</a:t>
            </a:r>
            <a:endParaRPr lang="en-US" sz="5400" dirty="0">
              <a:latin typeface="Calibri" panose="020F0502020204030204" pitchFamily="34" charset="0"/>
            </a:endParaRPr>
          </a:p>
        </p:txBody>
      </p:sp>
    </p:spTree>
    <p:extLst>
      <p:ext uri="{BB962C8B-B14F-4D97-AF65-F5344CB8AC3E}">
        <p14:creationId xmlns:p14="http://schemas.microsoft.com/office/powerpoint/2010/main" val="39262716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3" cstate="print"/>
          <a:stretch>
            <a:fillRect/>
          </a:stretch>
        </p:blipFill>
        <p:spPr bwMode="auto">
          <a:xfrm>
            <a:off x="609600" y="1257301"/>
            <a:ext cx="7729220" cy="3623072"/>
          </a:xfrm>
          <a:prstGeom prst="rect">
            <a:avLst/>
          </a:prstGeom>
          <a:noFill/>
          <a:ln w="9525">
            <a:noFill/>
            <a:miter lim="800000"/>
            <a:headEnd/>
            <a:tailEnd/>
          </a:ln>
        </p:spPr>
      </p:pic>
      <p:sp>
        <p:nvSpPr>
          <p:cNvPr id="2" name="Title 1"/>
          <p:cNvSpPr>
            <a:spLocks noGrp="1"/>
          </p:cNvSpPr>
          <p:nvPr>
            <p:ph type="title"/>
          </p:nvPr>
        </p:nvSpPr>
        <p:spPr>
          <a:solidFill>
            <a:schemeClr val="tx1"/>
          </a:solidFill>
        </p:spPr>
        <p:txBody>
          <a:bodyPr/>
          <a:lstStyle/>
          <a:p>
            <a:r>
              <a:rPr lang="en-US" sz="4000" dirty="0" smtClean="0">
                <a:solidFill>
                  <a:schemeClr val="bg1"/>
                </a:solidFill>
                <a:latin typeface="Francois One" panose="020B0604020202020204" charset="0"/>
              </a:rPr>
              <a:t> Monitoring Forms</a:t>
            </a:r>
            <a:endParaRPr lang="en-US" sz="4000" dirty="0">
              <a:solidFill>
                <a:schemeClr val="bg1"/>
              </a:solidFill>
              <a:latin typeface="Francois One" panose="020B0604020202020204" charset="0"/>
            </a:endParaRPr>
          </a:p>
        </p:txBody>
      </p:sp>
    </p:spTree>
    <p:extLst>
      <p:ext uri="{BB962C8B-B14F-4D97-AF65-F5344CB8AC3E}">
        <p14:creationId xmlns:p14="http://schemas.microsoft.com/office/powerpoint/2010/main" val="21755775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979"/>
            <a:ext cx="8553450" cy="857250"/>
          </a:xfrm>
          <a:solidFill>
            <a:schemeClr val="tx1"/>
          </a:solidFill>
        </p:spPr>
        <p:txBody>
          <a:bodyPr/>
          <a:lstStyle/>
          <a:p>
            <a:pPr eaLnBrk="1" hangingPunct="1">
              <a:defRPr/>
            </a:pPr>
            <a:r>
              <a:rPr lang="en-US" sz="4000" dirty="0" smtClean="0">
                <a:solidFill>
                  <a:schemeClr val="bg1"/>
                </a:solidFill>
                <a:effectLst>
                  <a:outerShdw blurRad="38100" dist="38100" dir="2700000" algn="tl">
                    <a:srgbClr val="C0C0C0"/>
                  </a:outerShdw>
                </a:effectLst>
                <a:latin typeface="Francois One" panose="020B0604020202020204" charset="0"/>
              </a:rPr>
              <a:t>Progress Monitoring</a:t>
            </a:r>
          </a:p>
        </p:txBody>
      </p:sp>
      <p:graphicFrame>
        <p:nvGraphicFramePr>
          <p:cNvPr id="3" name="Table 2"/>
          <p:cNvGraphicFramePr>
            <a:graphicFrameLocks noGrp="1"/>
          </p:cNvGraphicFramePr>
          <p:nvPr>
            <p:extLst>
              <p:ext uri="{D42A27DB-BD31-4B8C-83A1-F6EECF244321}">
                <p14:modId xmlns:p14="http://schemas.microsoft.com/office/powerpoint/2010/main" val="4088109671"/>
              </p:ext>
            </p:extLst>
          </p:nvPr>
        </p:nvGraphicFramePr>
        <p:xfrm>
          <a:off x="762000" y="1885950"/>
          <a:ext cx="7772400" cy="2910840"/>
        </p:xfrm>
        <a:graphic>
          <a:graphicData uri="http://schemas.openxmlformats.org/drawingml/2006/table">
            <a:tbl>
              <a:tblPr firstRow="1" bandRow="1"/>
              <a:tblGrid>
                <a:gridCol w="1905000"/>
                <a:gridCol w="1295400"/>
                <a:gridCol w="1371600"/>
                <a:gridCol w="1600200"/>
                <a:gridCol w="1600200"/>
              </a:tblGrid>
              <a:tr h="370840">
                <a:tc>
                  <a:txBody>
                    <a:bodyPr/>
                    <a:lstStyle/>
                    <a:p>
                      <a:pPr algn="ctr"/>
                      <a:r>
                        <a:rPr lang="en-US" b="1" dirty="0" smtClean="0">
                          <a:solidFill>
                            <a:schemeClr val="bg2"/>
                          </a:solidFill>
                          <a:latin typeface="Calibri" panose="020F0502020204030204" pitchFamily="34" charset="0"/>
                        </a:rPr>
                        <a:t>Social</a:t>
                      </a:r>
                      <a:r>
                        <a:rPr lang="en-US" b="1" baseline="0" dirty="0" smtClean="0">
                          <a:solidFill>
                            <a:schemeClr val="bg2"/>
                          </a:solidFill>
                          <a:latin typeface="Calibri" panose="020F0502020204030204" pitchFamily="34" charset="0"/>
                        </a:rPr>
                        <a:t> Skill with steps listed:</a:t>
                      </a:r>
                      <a:endParaRPr lang="en-US" b="1" dirty="0">
                        <a:solidFill>
                          <a:schemeClr val="bg2"/>
                        </a:solidFill>
                        <a:latin typeface="Calibri" panose="020F0502020204030204" pitchFamily="34" charset="0"/>
                      </a:endParaRPr>
                    </a:p>
                  </a:txBody>
                  <a:tcPr/>
                </a:tc>
                <a:tc>
                  <a:txBody>
                    <a:bodyPr/>
                    <a:lstStyle/>
                    <a:p>
                      <a:pPr algn="ctr"/>
                      <a:r>
                        <a:rPr lang="en-US" b="1" dirty="0" smtClean="0">
                          <a:solidFill>
                            <a:schemeClr val="bg2"/>
                          </a:solidFill>
                          <a:latin typeface="Calibri" panose="020F0502020204030204" pitchFamily="34" charset="0"/>
                        </a:rPr>
                        <a:t>No Improvement</a:t>
                      </a:r>
                    </a:p>
                    <a:p>
                      <a:pPr algn="ctr"/>
                      <a:r>
                        <a:rPr lang="en-US" b="0" i="1" dirty="0" smtClean="0">
                          <a:solidFill>
                            <a:schemeClr val="bg2"/>
                          </a:solidFill>
                          <a:latin typeface="Calibri" panose="020F0502020204030204" pitchFamily="34" charset="0"/>
                        </a:rPr>
                        <a:t>(No Change)</a:t>
                      </a:r>
                      <a:endParaRPr lang="en-US" b="0" i="1" dirty="0">
                        <a:solidFill>
                          <a:schemeClr val="bg2"/>
                        </a:solidFill>
                        <a:latin typeface="Calibri" panose="020F0502020204030204" pitchFamily="34" charset="0"/>
                      </a:endParaRPr>
                    </a:p>
                  </a:txBody>
                  <a:tcPr/>
                </a:tc>
                <a:tc>
                  <a:txBody>
                    <a:bodyPr/>
                    <a:lstStyle/>
                    <a:p>
                      <a:pPr algn="ctr"/>
                      <a:r>
                        <a:rPr lang="en-US" b="1" dirty="0" smtClean="0">
                          <a:solidFill>
                            <a:schemeClr val="bg2"/>
                          </a:solidFill>
                          <a:latin typeface="Calibri" panose="020F0502020204030204" pitchFamily="34" charset="0"/>
                        </a:rPr>
                        <a:t>Some Improvement</a:t>
                      </a:r>
                    </a:p>
                    <a:p>
                      <a:pPr algn="ctr"/>
                      <a:r>
                        <a:rPr lang="en-US" b="0" i="1" dirty="0" smtClean="0">
                          <a:solidFill>
                            <a:schemeClr val="bg2"/>
                          </a:solidFill>
                          <a:latin typeface="Calibri" panose="020F0502020204030204" pitchFamily="34" charset="0"/>
                        </a:rPr>
                        <a:t>(appropriate</a:t>
                      </a:r>
                      <a:r>
                        <a:rPr lang="en-US" b="0" i="1" baseline="0" dirty="0" smtClean="0">
                          <a:solidFill>
                            <a:schemeClr val="bg2"/>
                          </a:solidFill>
                          <a:latin typeface="Calibri" panose="020F0502020204030204" pitchFamily="34" charset="0"/>
                        </a:rPr>
                        <a:t> use of the skill 1-3 times but still uses competing behavior)</a:t>
                      </a:r>
                      <a:endParaRPr lang="en-US" b="0" i="1" dirty="0">
                        <a:solidFill>
                          <a:schemeClr val="bg2"/>
                        </a:solidFill>
                        <a:latin typeface="Calibri" panose="020F0502020204030204" pitchFamily="34" charset="0"/>
                      </a:endParaRPr>
                    </a:p>
                  </a:txBody>
                  <a:tcPr/>
                </a:tc>
                <a:tc>
                  <a:txBody>
                    <a:bodyPr/>
                    <a:lstStyle/>
                    <a:p>
                      <a:pPr algn="ctr"/>
                      <a:r>
                        <a:rPr lang="en-US" b="1" dirty="0" smtClean="0">
                          <a:solidFill>
                            <a:schemeClr val="bg2"/>
                          </a:solidFill>
                          <a:latin typeface="Calibri" panose="020F0502020204030204" pitchFamily="34" charset="0"/>
                        </a:rPr>
                        <a:t>Great Improvement</a:t>
                      </a:r>
                    </a:p>
                    <a:p>
                      <a:pPr algn="ctr"/>
                      <a:r>
                        <a:rPr lang="en-US" b="0" i="1" dirty="0" smtClean="0">
                          <a:solidFill>
                            <a:schemeClr val="bg2"/>
                          </a:solidFill>
                          <a:latin typeface="Calibri" panose="020F0502020204030204" pitchFamily="34" charset="0"/>
                        </a:rPr>
                        <a:t>(appropriate use of the skill 4-6 times with rare use of competing behavior)</a:t>
                      </a:r>
                      <a:endParaRPr lang="en-US" b="0" i="1" dirty="0">
                        <a:solidFill>
                          <a:schemeClr val="bg2"/>
                        </a:solidFill>
                        <a:latin typeface="Calibri" panose="020F0502020204030204" pitchFamily="34" charset="0"/>
                      </a:endParaRPr>
                    </a:p>
                  </a:txBody>
                  <a:tcPr/>
                </a:tc>
                <a:tc>
                  <a:txBody>
                    <a:bodyPr/>
                    <a:lstStyle/>
                    <a:p>
                      <a:pPr algn="ctr"/>
                      <a:r>
                        <a:rPr lang="en-US" b="1" dirty="0" smtClean="0">
                          <a:solidFill>
                            <a:schemeClr val="bg2"/>
                          </a:solidFill>
                          <a:latin typeface="Calibri" panose="020F0502020204030204" pitchFamily="34" charset="0"/>
                        </a:rPr>
                        <a:t>Competent</a:t>
                      </a:r>
                    </a:p>
                    <a:p>
                      <a:pPr algn="ctr"/>
                      <a:r>
                        <a:rPr lang="en-US" b="0" i="1" dirty="0" smtClean="0">
                          <a:solidFill>
                            <a:schemeClr val="bg2"/>
                          </a:solidFill>
                          <a:latin typeface="Calibri" panose="020F0502020204030204" pitchFamily="34" charset="0"/>
                        </a:rPr>
                        <a:t>(appropriate use of skill with 0 use of competing behavior)</a:t>
                      </a:r>
                      <a:endParaRPr lang="en-US" b="0" i="1" dirty="0">
                        <a:solidFill>
                          <a:schemeClr val="bg2"/>
                        </a:solidFill>
                        <a:latin typeface="Calibri" panose="020F0502020204030204" pitchFamily="34" charset="0"/>
                      </a:endParaRPr>
                    </a:p>
                  </a:txBody>
                  <a:tcPr/>
                </a:tc>
              </a:tr>
              <a:tr h="370840">
                <a:tc>
                  <a:txBody>
                    <a:bodyPr/>
                    <a:lstStyle/>
                    <a:p>
                      <a:r>
                        <a:rPr lang="en-US" b="1" dirty="0" smtClean="0"/>
                        <a:t>Asking for Help</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1371600" y="1276350"/>
            <a:ext cx="6477000" cy="707886"/>
          </a:xfrm>
          <a:prstGeom prst="rect">
            <a:avLst/>
          </a:prstGeom>
          <a:noFill/>
        </p:spPr>
        <p:txBody>
          <a:bodyPr wrap="square" rtlCol="0">
            <a:spAutoFit/>
          </a:bodyPr>
          <a:lstStyle/>
          <a:p>
            <a:pPr algn="ctr"/>
            <a:r>
              <a:rPr lang="en-US" sz="4000" b="1" dirty="0" smtClean="0">
                <a:latin typeface="Francois One" panose="020B0604020202020204" charset="0"/>
              </a:rPr>
              <a:t>Teacher Progress Report</a:t>
            </a:r>
            <a:endParaRPr lang="en-US" sz="4000" b="1" dirty="0">
              <a:latin typeface="Francois One" panose="020B0604020202020204" charset="0"/>
            </a:endParaRPr>
          </a:p>
        </p:txBody>
      </p:sp>
      <p:sp>
        <p:nvSpPr>
          <p:cNvPr id="6" name="TextBox 5"/>
          <p:cNvSpPr txBox="1"/>
          <p:nvPr/>
        </p:nvSpPr>
        <p:spPr>
          <a:xfrm>
            <a:off x="1547327" y="4400550"/>
            <a:ext cx="6477000" cy="707886"/>
          </a:xfrm>
          <a:prstGeom prst="rect">
            <a:avLst/>
          </a:prstGeom>
          <a:solidFill>
            <a:schemeClr val="tx1"/>
          </a:solidFill>
        </p:spPr>
        <p:txBody>
          <a:bodyPr wrap="square" rtlCol="0">
            <a:spAutoFit/>
          </a:bodyPr>
          <a:lstStyle/>
          <a:p>
            <a:pPr algn="ctr"/>
            <a:r>
              <a:rPr lang="en-US" sz="4000" b="1" dirty="0" smtClean="0">
                <a:latin typeface="Calibri" panose="020F0502020204030204" pitchFamily="34" charset="0"/>
              </a:rPr>
              <a:t>Complete every two weeks</a:t>
            </a:r>
            <a:endParaRPr lang="en-US" sz="4000" b="1" dirty="0">
              <a:latin typeface="Calibri" panose="020F0502020204030204" pitchFamily="34" charset="0"/>
            </a:endParaRPr>
          </a:p>
        </p:txBody>
      </p:sp>
    </p:spTree>
    <p:extLst>
      <p:ext uri="{BB962C8B-B14F-4D97-AF65-F5344CB8AC3E}">
        <p14:creationId xmlns:p14="http://schemas.microsoft.com/office/powerpoint/2010/main" val="253408098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979"/>
            <a:ext cx="8553450" cy="857250"/>
          </a:xfrm>
          <a:solidFill>
            <a:schemeClr val="tx1"/>
          </a:solidFill>
        </p:spPr>
        <p:txBody>
          <a:bodyPr/>
          <a:lstStyle/>
          <a:p>
            <a:pPr eaLnBrk="1" hangingPunct="1">
              <a:defRPr/>
            </a:pPr>
            <a:r>
              <a:rPr lang="en-US" sz="4000" dirty="0" smtClean="0">
                <a:solidFill>
                  <a:schemeClr val="bg1"/>
                </a:solidFill>
                <a:effectLst>
                  <a:outerShdw blurRad="38100" dist="38100" dir="2700000" algn="tl">
                    <a:srgbClr val="C0C0C0"/>
                  </a:outerShdw>
                </a:effectLst>
                <a:latin typeface="Francois One" panose="020B0604020202020204" charset="0"/>
              </a:rPr>
              <a:t>Progress Monitoring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89" y="1270129"/>
            <a:ext cx="8544511" cy="3616518"/>
          </a:xfrm>
          <a:prstGeom prst="rect">
            <a:avLst/>
          </a:prstGeom>
        </p:spPr>
      </p:pic>
    </p:spTree>
    <p:extLst>
      <p:ext uri="{BB962C8B-B14F-4D97-AF65-F5344CB8AC3E}">
        <p14:creationId xmlns:p14="http://schemas.microsoft.com/office/powerpoint/2010/main" val="42886815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09572159"/>
              </p:ext>
            </p:extLst>
          </p:nvPr>
        </p:nvGraphicFramePr>
        <p:xfrm>
          <a:off x="152400" y="2038350"/>
          <a:ext cx="8762999" cy="2209799"/>
        </p:xfrm>
        <a:graphic>
          <a:graphicData uri="http://schemas.openxmlformats.org/drawingml/2006/table">
            <a:tbl>
              <a:tblPr firstRow="1" firstCol="1" bandRow="1">
                <a:tableStyleId>{5C22544A-7EE6-4342-B048-85BDC9FD1C3A}</a:tableStyleId>
              </a:tblPr>
              <a:tblGrid>
                <a:gridCol w="744760"/>
                <a:gridCol w="1322117"/>
                <a:gridCol w="943323"/>
                <a:gridCol w="943323"/>
                <a:gridCol w="958596"/>
                <a:gridCol w="946988"/>
                <a:gridCol w="934157"/>
                <a:gridCol w="1969735"/>
              </a:tblGrid>
              <a:tr h="685619">
                <a:tc>
                  <a:txBody>
                    <a:bodyPr/>
                    <a:lstStyle/>
                    <a:p>
                      <a:pPr marL="0" marR="0">
                        <a:lnSpc>
                          <a:spcPct val="150000"/>
                        </a:lnSpc>
                        <a:spcBef>
                          <a:spcPts val="0"/>
                        </a:spcBef>
                        <a:spcAft>
                          <a:spcPts val="0"/>
                        </a:spcAft>
                      </a:pPr>
                      <a:r>
                        <a:rPr lang="en-US" sz="800" dirty="0" smtClean="0">
                          <a:effectLst/>
                        </a:rPr>
                        <a:t> </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50000"/>
                        </a:lnSpc>
                        <a:spcBef>
                          <a:spcPts val="0"/>
                        </a:spcBef>
                        <a:spcAft>
                          <a:spcPts val="0"/>
                        </a:spcAft>
                      </a:pPr>
                      <a:r>
                        <a:rPr lang="en-US" sz="800" dirty="0">
                          <a:effectLst/>
                        </a:rPr>
                        <a:t>Targeted Social Skills</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Monday</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Tuesday</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a:effectLst/>
                        </a:rPr>
                        <a:t>Wednesday</a:t>
                      </a:r>
                      <a:endParaRPr lang="en-US" sz="80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a:effectLst/>
                        </a:rPr>
                        <a:t>Thursday</a:t>
                      </a:r>
                      <a:endParaRPr lang="en-US" sz="80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a:effectLst/>
                        </a:rPr>
                        <a:t>Friday</a:t>
                      </a:r>
                      <a:endParaRPr lang="en-US" sz="80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Comments</a:t>
                      </a:r>
                      <a:endParaRPr lang="en-US" sz="800" dirty="0">
                        <a:effectLst/>
                        <a:latin typeface="Calibri"/>
                        <a:ea typeface="Calibri"/>
                        <a:cs typeface="Times New Roman"/>
                      </a:endParaRPr>
                    </a:p>
                  </a:txBody>
                  <a:tcPr marL="63306" marR="63306" marT="0" marB="0">
                    <a:solidFill>
                      <a:schemeClr val="tx1"/>
                    </a:solidFill>
                  </a:tcPr>
                </a:tc>
              </a:tr>
              <a:tr h="727827">
                <a:tc>
                  <a:txBody>
                    <a:bodyPr/>
                    <a:lstStyle/>
                    <a:p>
                      <a:pPr marL="0" marR="0">
                        <a:lnSpc>
                          <a:spcPct val="115000"/>
                        </a:lnSpc>
                        <a:spcBef>
                          <a:spcPts val="0"/>
                        </a:spcBef>
                        <a:spcAft>
                          <a:spcPts val="0"/>
                        </a:spcAft>
                      </a:pPr>
                      <a:r>
                        <a:rPr lang="en-US" sz="700" dirty="0" smtClean="0">
                          <a:effectLst/>
                        </a:rPr>
                        <a:t> </a:t>
                      </a:r>
                      <a:endParaRPr lang="en-US" sz="800" dirty="0" smtClean="0">
                        <a:effectLst/>
                      </a:endParaRPr>
                    </a:p>
                    <a:p>
                      <a:pPr marL="0" marR="0">
                        <a:lnSpc>
                          <a:spcPct val="115000"/>
                        </a:lnSpc>
                        <a:spcBef>
                          <a:spcPts val="0"/>
                        </a:spcBef>
                        <a:spcAft>
                          <a:spcPts val="0"/>
                        </a:spcAft>
                      </a:pPr>
                      <a:r>
                        <a:rPr lang="en-US" sz="700" dirty="0" smtClean="0">
                          <a:effectLst/>
                        </a:rPr>
                        <a:t>Be Respectful</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nSpc>
                          <a:spcPct val="115000"/>
                        </a:lnSpc>
                        <a:spcBef>
                          <a:spcPts val="0"/>
                        </a:spcBef>
                        <a:spcAft>
                          <a:spcPts val="0"/>
                        </a:spcAft>
                      </a:pPr>
                      <a:r>
                        <a:rPr lang="en-US" sz="800" dirty="0">
                          <a:solidFill>
                            <a:schemeClr val="bg2"/>
                          </a:solidFill>
                          <a:effectLst/>
                        </a:rPr>
                        <a:t>Taking turns in conversation</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r>
              <a:tr h="456701">
                <a:tc>
                  <a:txBody>
                    <a:bodyPr/>
                    <a:lstStyle/>
                    <a:p>
                      <a:pPr marL="0" marR="0">
                        <a:lnSpc>
                          <a:spcPct val="115000"/>
                        </a:lnSpc>
                        <a:spcBef>
                          <a:spcPts val="600"/>
                        </a:spcBef>
                        <a:spcAft>
                          <a:spcPts val="600"/>
                        </a:spcAft>
                      </a:pPr>
                      <a:r>
                        <a:rPr lang="en-US" sz="800" dirty="0" smtClean="0">
                          <a:effectLst/>
                        </a:rPr>
                        <a:t> </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nSpc>
                          <a:spcPct val="115000"/>
                        </a:lnSpc>
                        <a:spcBef>
                          <a:spcPts val="600"/>
                        </a:spcBef>
                        <a:spcAft>
                          <a:spcPts val="600"/>
                        </a:spcAft>
                      </a:pPr>
                      <a:r>
                        <a:rPr lang="en-US" sz="800">
                          <a:solidFill>
                            <a:schemeClr val="bg2"/>
                          </a:solidFill>
                          <a:effectLst/>
                        </a:rPr>
                        <a:t>Total Daily Points</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 </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 </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nSpc>
                          <a:spcPct val="115000"/>
                        </a:lnSpc>
                        <a:spcBef>
                          <a:spcPts val="600"/>
                        </a:spcBef>
                        <a:spcAft>
                          <a:spcPts val="600"/>
                        </a:spcAft>
                      </a:pPr>
                      <a:r>
                        <a:rPr lang="en-US" sz="800">
                          <a:solidFill>
                            <a:schemeClr val="bg2"/>
                          </a:solidFill>
                          <a:effectLst/>
                        </a:rPr>
                        <a:t>Total Points  for Week  _____</a:t>
                      </a:r>
                      <a:endParaRPr lang="en-US" sz="800">
                        <a:solidFill>
                          <a:schemeClr val="bg2"/>
                        </a:solidFill>
                        <a:effectLst/>
                        <a:latin typeface="Calibri"/>
                        <a:ea typeface="Calibri"/>
                        <a:cs typeface="Times New Roman"/>
                      </a:endParaRPr>
                    </a:p>
                  </a:txBody>
                  <a:tcPr marL="63306" marR="63306" marT="0" marB="0"/>
                </a:tc>
              </a:tr>
              <a:tr h="339652">
                <a:tc>
                  <a:txBody>
                    <a:bodyPr/>
                    <a:lstStyle/>
                    <a:p>
                      <a:pPr marL="0" marR="0">
                        <a:lnSpc>
                          <a:spcPct val="115000"/>
                        </a:lnSpc>
                        <a:spcBef>
                          <a:spcPts val="600"/>
                        </a:spcBef>
                        <a:spcAft>
                          <a:spcPts val="600"/>
                        </a:spcAft>
                      </a:pPr>
                      <a:r>
                        <a:rPr lang="en-US" sz="800" dirty="0" smtClean="0">
                          <a:effectLst/>
                        </a:rPr>
                        <a:t> </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nSpc>
                          <a:spcPct val="115000"/>
                        </a:lnSpc>
                        <a:spcBef>
                          <a:spcPts val="600"/>
                        </a:spcBef>
                        <a:spcAft>
                          <a:spcPts val="600"/>
                        </a:spcAft>
                      </a:pPr>
                      <a:r>
                        <a:rPr lang="en-US" sz="800">
                          <a:solidFill>
                            <a:schemeClr val="bg2"/>
                          </a:solidFill>
                          <a:effectLst/>
                        </a:rPr>
                        <a:t>Total Possible Daily</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 </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 </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 </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 </a:t>
                      </a:r>
                      <a:endParaRPr lang="en-US" sz="800" dirty="0">
                        <a:solidFill>
                          <a:schemeClr val="bg2"/>
                        </a:solidFill>
                        <a:effectLst/>
                        <a:latin typeface="Calibri"/>
                        <a:ea typeface="Calibri"/>
                        <a:cs typeface="Times New Roman"/>
                      </a:endParaRPr>
                    </a:p>
                  </a:txBody>
                  <a:tcPr marL="63306" marR="63306" marT="0" marB="0"/>
                </a:tc>
                <a:tc>
                  <a:txBody>
                    <a:bodyPr/>
                    <a:lstStyle/>
                    <a:p>
                      <a:pPr marL="0" marR="0">
                        <a:lnSpc>
                          <a:spcPct val="115000"/>
                        </a:lnSpc>
                        <a:spcBef>
                          <a:spcPts val="600"/>
                        </a:spcBef>
                        <a:spcAft>
                          <a:spcPts val="600"/>
                        </a:spcAft>
                      </a:pPr>
                      <a:r>
                        <a:rPr lang="en-US" sz="800" dirty="0" smtClean="0">
                          <a:solidFill>
                            <a:schemeClr val="bg2"/>
                          </a:solidFill>
                          <a:effectLst/>
                        </a:rPr>
                        <a:t>Pts.</a:t>
                      </a:r>
                      <a:r>
                        <a:rPr lang="en-US" sz="800" baseline="0" dirty="0" smtClean="0">
                          <a:solidFill>
                            <a:schemeClr val="bg2"/>
                          </a:solidFill>
                          <a:effectLst/>
                        </a:rPr>
                        <a:t> Poss. For Week </a:t>
                      </a:r>
                      <a:r>
                        <a:rPr lang="en-US" sz="800" dirty="0" smtClean="0">
                          <a:solidFill>
                            <a:schemeClr val="bg2"/>
                          </a:solidFill>
                          <a:effectLst/>
                        </a:rPr>
                        <a:t>_____</a:t>
                      </a:r>
                      <a:endParaRPr lang="en-US" sz="800" dirty="0">
                        <a:solidFill>
                          <a:schemeClr val="bg2"/>
                        </a:solidFill>
                        <a:effectLst/>
                        <a:latin typeface="Calibri"/>
                        <a:ea typeface="Calibri"/>
                        <a:cs typeface="Times New Roman"/>
                      </a:endParaRPr>
                    </a:p>
                  </a:txBody>
                  <a:tcPr marL="63306" marR="63306" marT="0" marB="0"/>
                </a:tc>
              </a:tr>
            </a:tbl>
          </a:graphicData>
        </a:graphic>
      </p:graphicFrame>
      <p:sp>
        <p:nvSpPr>
          <p:cNvPr id="3" name="Title 2"/>
          <p:cNvSpPr>
            <a:spLocks noGrp="1"/>
          </p:cNvSpPr>
          <p:nvPr>
            <p:ph type="title"/>
          </p:nvPr>
        </p:nvSpPr>
        <p:spPr>
          <a:solidFill>
            <a:schemeClr val="tx1"/>
          </a:solidFill>
        </p:spPr>
        <p:txBody>
          <a:bodyPr/>
          <a:lstStyle/>
          <a:p>
            <a:r>
              <a:rPr lang="en-US" sz="4000" dirty="0" smtClean="0">
                <a:solidFill>
                  <a:schemeClr val="bg1"/>
                </a:solidFill>
                <a:latin typeface="Francois One" panose="020B0604020202020204" charset="0"/>
              </a:rPr>
              <a:t>Monitoring Social Skills</a:t>
            </a:r>
            <a:endParaRPr lang="en-US" sz="4000" dirty="0">
              <a:solidFill>
                <a:schemeClr val="bg1"/>
              </a:solidFill>
              <a:latin typeface="Francois One" panose="020B0604020202020204" charset="0"/>
            </a:endParaRPr>
          </a:p>
        </p:txBody>
      </p:sp>
      <p:sp>
        <p:nvSpPr>
          <p:cNvPr id="5" name="Rectangle 1"/>
          <p:cNvSpPr>
            <a:spLocks noChangeArrowheads="1"/>
          </p:cNvSpPr>
          <p:nvPr/>
        </p:nvSpPr>
        <p:spPr bwMode="auto">
          <a:xfrm>
            <a:off x="645458" y="1770225"/>
            <a:ext cx="8001000" cy="27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 Displayed Consistently	2 = Displayed periodically/inconsistently</a:t>
            </a:r>
            <a:r>
              <a:rPr lang="en-US" altLang="en-US" sz="1100" b="1" dirty="0">
                <a:latin typeface="Calibri" pitchFamily="34" charset="0"/>
                <a:ea typeface="Calibri" pitchFamily="34" charset="0"/>
                <a:cs typeface="Times New Roman" pitchFamily="18" charset="0"/>
              </a:rPr>
              <a:t> </a:t>
            </a:r>
            <a:r>
              <a:rPr lang="en-US" altLang="en-US" sz="1100" b="1" dirty="0" smtClean="0">
                <a:latin typeface="Calibri" pitchFamily="34" charset="0"/>
                <a:ea typeface="Calibri" pitchFamily="34" charset="0"/>
                <a:cs typeface="Times New Roman" pitchFamily="18" charset="0"/>
              </a:rPr>
              <a:t>       </a:t>
            </a: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 Did not display</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dirty="0" smtClean="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Week’s Percentage  _______</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609600" y="1257300"/>
            <a:ext cx="4343400" cy="400110"/>
          </a:xfrm>
          <a:prstGeom prst="rect">
            <a:avLst/>
          </a:prstGeom>
          <a:noFill/>
        </p:spPr>
        <p:txBody>
          <a:bodyPr wrap="square" rtlCol="0">
            <a:spAutoFit/>
          </a:bodyPr>
          <a:lstStyle/>
          <a:p>
            <a:r>
              <a:rPr lang="en-US" sz="2000" dirty="0" smtClean="0">
                <a:latin typeface="Calibri" panose="020F0502020204030204" pitchFamily="34" charset="0"/>
              </a:rPr>
              <a:t>Week 1</a:t>
            </a:r>
            <a:endParaRPr lang="en-US" sz="2000" dirty="0">
              <a:latin typeface="Calibri" panose="020F0502020204030204" pitchFamily="34" charset="0"/>
            </a:endParaRPr>
          </a:p>
        </p:txBody>
      </p:sp>
    </p:spTree>
    <p:extLst>
      <p:ext uri="{BB962C8B-B14F-4D97-AF65-F5344CB8AC3E}">
        <p14:creationId xmlns:p14="http://schemas.microsoft.com/office/powerpoint/2010/main" val="31487165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77557778"/>
              </p:ext>
            </p:extLst>
          </p:nvPr>
        </p:nvGraphicFramePr>
        <p:xfrm>
          <a:off x="381000" y="2014649"/>
          <a:ext cx="8407400" cy="2087385"/>
        </p:xfrm>
        <a:graphic>
          <a:graphicData uri="http://schemas.openxmlformats.org/drawingml/2006/table">
            <a:tbl>
              <a:tblPr firstRow="1" firstCol="1" bandRow="1">
                <a:tableStyleId>{5C22544A-7EE6-4342-B048-85BDC9FD1C3A}</a:tableStyleId>
              </a:tblPr>
              <a:tblGrid>
                <a:gridCol w="1188115"/>
                <a:gridCol w="1188115"/>
                <a:gridCol w="847713"/>
                <a:gridCol w="861439"/>
                <a:gridCol w="861439"/>
                <a:gridCol w="851007"/>
                <a:gridCol w="839478"/>
                <a:gridCol w="1770094"/>
              </a:tblGrid>
              <a:tr h="348184">
                <a:tc>
                  <a:txBody>
                    <a:bodyPr/>
                    <a:lstStyle/>
                    <a:p>
                      <a:pPr marL="0" marR="0">
                        <a:lnSpc>
                          <a:spcPct val="150000"/>
                        </a:lnSpc>
                        <a:spcBef>
                          <a:spcPts val="0"/>
                        </a:spcBef>
                        <a:spcAft>
                          <a:spcPts val="0"/>
                        </a:spcAft>
                      </a:pPr>
                      <a:r>
                        <a:rPr lang="en-US" sz="800" dirty="0">
                          <a:effectLst/>
                        </a:rPr>
                        <a:t> </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nSpc>
                          <a:spcPct val="150000"/>
                        </a:lnSpc>
                        <a:spcBef>
                          <a:spcPts val="0"/>
                        </a:spcBef>
                        <a:spcAft>
                          <a:spcPts val="0"/>
                        </a:spcAft>
                      </a:pPr>
                      <a:r>
                        <a:rPr lang="en-US" sz="800" dirty="0">
                          <a:effectLst/>
                        </a:rPr>
                        <a:t>Targeted Social Skills</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Monday</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Tuesday</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Wednesday</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Thursday</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Friday</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Comments</a:t>
                      </a:r>
                      <a:endParaRPr lang="en-US" sz="800" dirty="0">
                        <a:effectLst/>
                        <a:latin typeface="Calibri"/>
                        <a:ea typeface="Calibri"/>
                        <a:cs typeface="Times New Roman"/>
                      </a:endParaRPr>
                    </a:p>
                  </a:txBody>
                  <a:tcPr marL="63306" marR="63306" marT="0" marB="0">
                    <a:solidFill>
                      <a:schemeClr val="tx1"/>
                    </a:solidFill>
                  </a:tcPr>
                </a:tc>
              </a:tr>
              <a:tr h="291208">
                <a:tc rowSpan="2">
                  <a:txBody>
                    <a:bodyPr/>
                    <a:lstStyle/>
                    <a:p>
                      <a:pPr marL="0" marR="0">
                        <a:lnSpc>
                          <a:spcPct val="115000"/>
                        </a:lnSpc>
                        <a:spcBef>
                          <a:spcPts val="0"/>
                        </a:spcBef>
                        <a:spcAft>
                          <a:spcPts val="0"/>
                        </a:spcAft>
                      </a:pPr>
                      <a:r>
                        <a:rPr lang="en-US" sz="700" dirty="0">
                          <a:effectLst/>
                        </a:rPr>
                        <a:t> </a:t>
                      </a:r>
                      <a:endParaRPr lang="en-US" sz="800" dirty="0">
                        <a:effectLst/>
                      </a:endParaRPr>
                    </a:p>
                    <a:p>
                      <a:pPr marL="0" marR="0">
                        <a:lnSpc>
                          <a:spcPct val="115000"/>
                        </a:lnSpc>
                        <a:spcBef>
                          <a:spcPts val="0"/>
                        </a:spcBef>
                        <a:spcAft>
                          <a:spcPts val="0"/>
                        </a:spcAft>
                      </a:pPr>
                      <a:r>
                        <a:rPr lang="en-US" sz="700" dirty="0">
                          <a:effectLst/>
                        </a:rPr>
                        <a:t>Be Respectful</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nSpc>
                          <a:spcPct val="115000"/>
                        </a:lnSpc>
                        <a:spcBef>
                          <a:spcPts val="0"/>
                        </a:spcBef>
                        <a:spcAft>
                          <a:spcPts val="0"/>
                        </a:spcAft>
                      </a:pPr>
                      <a:r>
                        <a:rPr lang="en-US" sz="800" dirty="0">
                          <a:solidFill>
                            <a:schemeClr val="bg2"/>
                          </a:solidFill>
                          <a:effectLst/>
                        </a:rPr>
                        <a:t>Taking turns in conversation</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rowSpan="4">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r>
              <a:tr h="291208">
                <a:tc vMerge="1">
                  <a:txBody>
                    <a:bodyPr/>
                    <a:lstStyle/>
                    <a:p>
                      <a:endParaRPr lang="en-US"/>
                    </a:p>
                  </a:txBody>
                  <a:tcPr/>
                </a:tc>
                <a:tc>
                  <a:txBody>
                    <a:bodyPr/>
                    <a:lstStyle/>
                    <a:p>
                      <a:pPr marL="0" marR="0">
                        <a:lnSpc>
                          <a:spcPct val="115000"/>
                        </a:lnSpc>
                        <a:spcBef>
                          <a:spcPts val="0"/>
                        </a:spcBef>
                        <a:spcAft>
                          <a:spcPts val="0"/>
                        </a:spcAft>
                      </a:pPr>
                      <a:r>
                        <a:rPr lang="en-US" sz="800" dirty="0">
                          <a:solidFill>
                            <a:schemeClr val="bg2"/>
                          </a:solidFill>
                          <a:effectLst/>
                        </a:rPr>
                        <a:t>Disagreeing respectfully</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vMerge="1">
                  <a:txBody>
                    <a:bodyPr/>
                    <a:lstStyle/>
                    <a:p>
                      <a:endParaRPr lang="en-US"/>
                    </a:p>
                  </a:txBody>
                  <a:tcPr/>
                </a:tc>
              </a:tr>
              <a:tr h="291208">
                <a:tc rowSpan="2">
                  <a:txBody>
                    <a:bodyPr/>
                    <a:lstStyle/>
                    <a:p>
                      <a:pPr marL="0" marR="0">
                        <a:lnSpc>
                          <a:spcPct val="115000"/>
                        </a:lnSpc>
                        <a:spcBef>
                          <a:spcPts val="0"/>
                        </a:spcBef>
                        <a:spcAft>
                          <a:spcPts val="0"/>
                        </a:spcAft>
                      </a:pPr>
                      <a:r>
                        <a:rPr lang="en-US" sz="700" dirty="0">
                          <a:effectLst/>
                        </a:rPr>
                        <a:t> </a:t>
                      </a:r>
                      <a:endParaRPr lang="en-US" sz="800" dirty="0">
                        <a:effectLst/>
                      </a:endParaRPr>
                    </a:p>
                    <a:p>
                      <a:pPr marL="0" marR="0">
                        <a:lnSpc>
                          <a:spcPct val="115000"/>
                        </a:lnSpc>
                        <a:spcBef>
                          <a:spcPts val="0"/>
                        </a:spcBef>
                        <a:spcAft>
                          <a:spcPts val="0"/>
                        </a:spcAft>
                      </a:pPr>
                      <a:r>
                        <a:rPr lang="en-US" sz="700" dirty="0">
                          <a:effectLst/>
                        </a:rPr>
                        <a:t>Be Responsible</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nSpc>
                          <a:spcPct val="115000"/>
                        </a:lnSpc>
                        <a:spcBef>
                          <a:spcPts val="0"/>
                        </a:spcBef>
                        <a:spcAft>
                          <a:spcPts val="0"/>
                        </a:spcAft>
                      </a:pPr>
                      <a:r>
                        <a:rPr lang="en-US" sz="800" dirty="0">
                          <a:solidFill>
                            <a:schemeClr val="bg2"/>
                          </a:solidFill>
                          <a:effectLst/>
                        </a:rPr>
                        <a:t>Paying attention to your work</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vMerge="1">
                  <a:txBody>
                    <a:bodyPr/>
                    <a:lstStyle/>
                    <a:p>
                      <a:endParaRPr lang="en-US"/>
                    </a:p>
                  </a:txBody>
                  <a:tcPr/>
                </a:tc>
              </a:tr>
              <a:tr h="169871">
                <a:tc vMerge="1">
                  <a:txBody>
                    <a:bodyPr/>
                    <a:lstStyle/>
                    <a:p>
                      <a:endParaRPr lang="en-US"/>
                    </a:p>
                  </a:txBody>
                  <a:tcPr/>
                </a:tc>
                <a:tc>
                  <a:txBody>
                    <a:bodyPr/>
                    <a:lstStyle/>
                    <a:p>
                      <a:pPr marL="0" marR="0">
                        <a:lnSpc>
                          <a:spcPct val="115000"/>
                        </a:lnSpc>
                        <a:spcBef>
                          <a:spcPts val="0"/>
                        </a:spcBef>
                        <a:spcAft>
                          <a:spcPts val="0"/>
                        </a:spcAft>
                      </a:pPr>
                      <a:r>
                        <a:rPr lang="en-US" sz="800" dirty="0">
                          <a:solidFill>
                            <a:schemeClr val="bg2"/>
                          </a:solidFill>
                          <a:effectLst/>
                        </a:rPr>
                        <a:t>Asking for help</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vMerge="1">
                  <a:txBody>
                    <a:bodyPr/>
                    <a:lstStyle/>
                    <a:p>
                      <a:endParaRPr lang="en-US"/>
                    </a:p>
                  </a:txBody>
                  <a:tcPr/>
                </a:tc>
              </a:tr>
              <a:tr h="262890">
                <a:tc>
                  <a:txBody>
                    <a:bodyPr/>
                    <a:lstStyle/>
                    <a:p>
                      <a:pPr marL="0" marR="0">
                        <a:lnSpc>
                          <a:spcPct val="115000"/>
                        </a:lnSpc>
                        <a:spcBef>
                          <a:spcPts val="600"/>
                        </a:spcBef>
                        <a:spcAft>
                          <a:spcPts val="600"/>
                        </a:spcAft>
                      </a:pPr>
                      <a:r>
                        <a:rPr lang="en-US" sz="800" dirty="0">
                          <a:effectLst/>
                        </a:rPr>
                        <a:t> </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nSpc>
                          <a:spcPct val="115000"/>
                        </a:lnSpc>
                        <a:spcBef>
                          <a:spcPts val="600"/>
                        </a:spcBef>
                        <a:spcAft>
                          <a:spcPts val="600"/>
                        </a:spcAft>
                      </a:pPr>
                      <a:r>
                        <a:rPr lang="en-US" sz="800" dirty="0">
                          <a:solidFill>
                            <a:schemeClr val="bg2"/>
                          </a:solidFill>
                          <a:effectLst/>
                        </a:rPr>
                        <a:t>Total Daily Points</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nSpc>
                          <a:spcPct val="115000"/>
                        </a:lnSpc>
                        <a:spcBef>
                          <a:spcPts val="600"/>
                        </a:spcBef>
                        <a:spcAft>
                          <a:spcPts val="600"/>
                        </a:spcAft>
                      </a:pPr>
                      <a:r>
                        <a:rPr lang="en-US" sz="800">
                          <a:solidFill>
                            <a:schemeClr val="bg2"/>
                          </a:solidFill>
                          <a:effectLst/>
                        </a:rPr>
                        <a:t>Total Points  for Week  _____</a:t>
                      </a:r>
                      <a:endParaRPr lang="en-US" sz="800">
                        <a:solidFill>
                          <a:schemeClr val="bg2"/>
                        </a:solidFill>
                        <a:effectLst/>
                        <a:latin typeface="Calibri"/>
                        <a:ea typeface="Calibri"/>
                        <a:cs typeface="Times New Roman"/>
                      </a:endParaRPr>
                    </a:p>
                  </a:txBody>
                  <a:tcPr marL="63306" marR="63306" marT="0" marB="0"/>
                </a:tc>
              </a:tr>
              <a:tr h="377190">
                <a:tc>
                  <a:txBody>
                    <a:bodyPr/>
                    <a:lstStyle/>
                    <a:p>
                      <a:pPr marL="0" marR="0">
                        <a:lnSpc>
                          <a:spcPct val="115000"/>
                        </a:lnSpc>
                        <a:spcBef>
                          <a:spcPts val="600"/>
                        </a:spcBef>
                        <a:spcAft>
                          <a:spcPts val="600"/>
                        </a:spcAft>
                      </a:pPr>
                      <a:r>
                        <a:rPr lang="en-US" sz="800" dirty="0">
                          <a:effectLst/>
                        </a:rPr>
                        <a:t> </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nSpc>
                          <a:spcPct val="115000"/>
                        </a:lnSpc>
                        <a:spcBef>
                          <a:spcPts val="600"/>
                        </a:spcBef>
                        <a:spcAft>
                          <a:spcPts val="600"/>
                        </a:spcAft>
                      </a:pPr>
                      <a:r>
                        <a:rPr lang="en-US" sz="800" dirty="0">
                          <a:solidFill>
                            <a:schemeClr val="bg2"/>
                          </a:solidFill>
                          <a:effectLst/>
                        </a:rPr>
                        <a:t>Total Possible Daily</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dirty="0">
                          <a:solidFill>
                            <a:schemeClr val="bg2"/>
                          </a:solidFill>
                          <a:effectLst/>
                        </a:rPr>
                        <a:t> </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nSpc>
                          <a:spcPct val="115000"/>
                        </a:lnSpc>
                        <a:spcBef>
                          <a:spcPts val="600"/>
                        </a:spcBef>
                        <a:spcAft>
                          <a:spcPts val="600"/>
                        </a:spcAft>
                      </a:pPr>
                      <a:endParaRPr lang="en-US" sz="800" dirty="0" smtClean="0">
                        <a:solidFill>
                          <a:schemeClr val="bg2"/>
                        </a:solidFill>
                        <a:effectLst/>
                      </a:endParaRPr>
                    </a:p>
                    <a:p>
                      <a:pPr marL="0" marR="0">
                        <a:lnSpc>
                          <a:spcPct val="115000"/>
                        </a:lnSpc>
                        <a:spcBef>
                          <a:spcPts val="600"/>
                        </a:spcBef>
                        <a:spcAft>
                          <a:spcPts val="600"/>
                        </a:spcAft>
                      </a:pPr>
                      <a:r>
                        <a:rPr lang="en-US" sz="800" dirty="0" smtClean="0">
                          <a:solidFill>
                            <a:schemeClr val="bg2"/>
                          </a:solidFill>
                          <a:effectLst/>
                        </a:rPr>
                        <a:t>Pts.</a:t>
                      </a:r>
                      <a:r>
                        <a:rPr lang="en-US" sz="800" baseline="0" dirty="0" smtClean="0">
                          <a:solidFill>
                            <a:schemeClr val="bg2"/>
                          </a:solidFill>
                          <a:effectLst/>
                        </a:rPr>
                        <a:t> Poss. For Week    </a:t>
                      </a:r>
                      <a:r>
                        <a:rPr lang="en-US" sz="800" dirty="0" smtClean="0">
                          <a:solidFill>
                            <a:schemeClr val="bg2"/>
                          </a:solidFill>
                          <a:effectLst/>
                        </a:rPr>
                        <a:t>_____</a:t>
                      </a:r>
                      <a:endParaRPr lang="en-US" sz="800" dirty="0">
                        <a:solidFill>
                          <a:schemeClr val="bg2"/>
                        </a:solidFill>
                        <a:effectLst/>
                        <a:latin typeface="Calibri"/>
                        <a:ea typeface="Calibri"/>
                        <a:cs typeface="Times New Roman"/>
                      </a:endParaRPr>
                    </a:p>
                  </a:txBody>
                  <a:tcPr marL="63306" marR="63306" marT="0" marB="0"/>
                </a:tc>
              </a:tr>
            </a:tbl>
          </a:graphicData>
        </a:graphic>
      </p:graphicFrame>
      <p:sp>
        <p:nvSpPr>
          <p:cNvPr id="3" name="Title 2"/>
          <p:cNvSpPr>
            <a:spLocks noGrp="1"/>
          </p:cNvSpPr>
          <p:nvPr>
            <p:ph type="title"/>
          </p:nvPr>
        </p:nvSpPr>
        <p:spPr>
          <a:solidFill>
            <a:schemeClr val="tx1"/>
          </a:solidFill>
        </p:spPr>
        <p:txBody>
          <a:bodyPr/>
          <a:lstStyle/>
          <a:p>
            <a:r>
              <a:rPr lang="en-US" sz="4000" dirty="0" smtClean="0">
                <a:solidFill>
                  <a:schemeClr val="bg1"/>
                </a:solidFill>
                <a:latin typeface="Francois One" panose="020B0604020202020204" charset="0"/>
              </a:rPr>
              <a:t>Monitoring Social Skills </a:t>
            </a:r>
            <a:endParaRPr lang="en-US" sz="4000" dirty="0">
              <a:solidFill>
                <a:schemeClr val="bg1"/>
              </a:solidFill>
              <a:latin typeface="Francois One" panose="020B0604020202020204" charset="0"/>
            </a:endParaRPr>
          </a:p>
        </p:txBody>
      </p:sp>
      <p:sp>
        <p:nvSpPr>
          <p:cNvPr id="5" name="Rectangle 1"/>
          <p:cNvSpPr>
            <a:spLocks noChangeArrowheads="1"/>
          </p:cNvSpPr>
          <p:nvPr/>
        </p:nvSpPr>
        <p:spPr bwMode="auto">
          <a:xfrm>
            <a:off x="645458" y="1358076"/>
            <a:ext cx="8001000"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 Displayed Consistently	2 = Displayed periodically/inconsistently</a:t>
            </a:r>
            <a:r>
              <a:rPr lang="en-US" altLang="en-US" sz="1100" b="1" dirty="0">
                <a:latin typeface="Calibri" pitchFamily="34" charset="0"/>
                <a:ea typeface="Calibri" pitchFamily="34" charset="0"/>
                <a:cs typeface="Times New Roman" pitchFamily="18" charset="0"/>
              </a:rPr>
              <a:t> </a:t>
            </a:r>
            <a:r>
              <a:rPr lang="en-US" altLang="en-US" sz="1100" b="1" dirty="0" smtClean="0">
                <a:latin typeface="Calibri" pitchFamily="34" charset="0"/>
                <a:ea typeface="Calibri" pitchFamily="34" charset="0"/>
                <a:cs typeface="Times New Roman" pitchFamily="18" charset="0"/>
              </a:rPr>
              <a:t>       </a:t>
            </a:r>
            <a:r>
              <a:rPr kumimoji="0" lang="en-US" alt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 Did not display</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dirty="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b="1" dirty="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b="1" dirty="0">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Week’s Percentage  _______</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1184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30800" y="1889700"/>
            <a:ext cx="8282399" cy="1516500"/>
          </a:xfrm>
          <a:prstGeom prst="rect">
            <a:avLst/>
          </a:prstGeom>
        </p:spPr>
        <p:txBody>
          <a:bodyPr lIns="91425" tIns="91425" rIns="91425" bIns="91425" anchor="ctr" anchorCtr="0">
            <a:noAutofit/>
          </a:bodyPr>
          <a:lstStyle/>
          <a:p>
            <a:r>
              <a:rPr lang="en-US" sz="3800" b="1" dirty="0" smtClean="0">
                <a:latin typeface="Francois One" panose="020B0604020202020204" charset="0"/>
              </a:rPr>
              <a:t>Tier 2/3 System to Support Social Skills</a:t>
            </a:r>
            <a:endParaRPr sz="3800" b="1" dirty="0">
              <a:latin typeface="Francois One" panose="020B0604020202020204" charset="0"/>
            </a:endParaRPr>
          </a:p>
        </p:txBody>
      </p:sp>
    </p:spTree>
  </p:cSld>
  <p:clrMapOvr>
    <a:masterClrMapping/>
  </p:clrMapOvr>
  <p:transition spd="slow">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5655338"/>
              </p:ext>
            </p:extLst>
          </p:nvPr>
        </p:nvGraphicFramePr>
        <p:xfrm>
          <a:off x="381000" y="1577836"/>
          <a:ext cx="8407400" cy="2961009"/>
        </p:xfrm>
        <a:graphic>
          <a:graphicData uri="http://schemas.openxmlformats.org/drawingml/2006/table">
            <a:tbl>
              <a:tblPr firstRow="1" firstCol="1" bandRow="1">
                <a:tableStyleId>{5C22544A-7EE6-4342-B048-85BDC9FD1C3A}</a:tableStyleId>
              </a:tblPr>
              <a:tblGrid>
                <a:gridCol w="1188115"/>
                <a:gridCol w="1188115"/>
                <a:gridCol w="847713"/>
                <a:gridCol w="861439"/>
                <a:gridCol w="861439"/>
                <a:gridCol w="851007"/>
                <a:gridCol w="839478"/>
                <a:gridCol w="1770094"/>
              </a:tblGrid>
              <a:tr h="348184">
                <a:tc>
                  <a:txBody>
                    <a:bodyPr/>
                    <a:lstStyle/>
                    <a:p>
                      <a:pPr marL="0" marR="0">
                        <a:lnSpc>
                          <a:spcPct val="150000"/>
                        </a:lnSpc>
                        <a:spcBef>
                          <a:spcPts val="0"/>
                        </a:spcBef>
                        <a:spcAft>
                          <a:spcPts val="0"/>
                        </a:spcAft>
                      </a:pPr>
                      <a:r>
                        <a:rPr lang="en-US" sz="800" dirty="0">
                          <a:effectLst/>
                        </a:rPr>
                        <a:t> </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50000"/>
                        </a:lnSpc>
                        <a:spcBef>
                          <a:spcPts val="0"/>
                        </a:spcBef>
                        <a:spcAft>
                          <a:spcPts val="0"/>
                        </a:spcAft>
                      </a:pPr>
                      <a:r>
                        <a:rPr lang="en-US" sz="800" dirty="0">
                          <a:effectLst/>
                        </a:rPr>
                        <a:t>Targeted Social Skills</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Monday</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Tuesday</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Wednesday</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Thursday</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Friday</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gn="ctr">
                        <a:lnSpc>
                          <a:spcPct val="115000"/>
                        </a:lnSpc>
                        <a:spcBef>
                          <a:spcPts val="0"/>
                        </a:spcBef>
                        <a:spcAft>
                          <a:spcPts val="0"/>
                        </a:spcAft>
                      </a:pPr>
                      <a:r>
                        <a:rPr lang="en-US" sz="800" dirty="0">
                          <a:effectLst/>
                        </a:rPr>
                        <a:t>Comments</a:t>
                      </a:r>
                      <a:endParaRPr lang="en-US" sz="800" dirty="0">
                        <a:effectLst/>
                        <a:latin typeface="Calibri"/>
                        <a:ea typeface="Calibri"/>
                        <a:cs typeface="Times New Roman"/>
                      </a:endParaRPr>
                    </a:p>
                  </a:txBody>
                  <a:tcPr marL="63306" marR="63306" marT="0" marB="0">
                    <a:solidFill>
                      <a:schemeClr val="tx1"/>
                    </a:solidFill>
                  </a:tcPr>
                </a:tc>
              </a:tr>
              <a:tr h="291208">
                <a:tc rowSpan="2">
                  <a:txBody>
                    <a:bodyPr/>
                    <a:lstStyle/>
                    <a:p>
                      <a:pPr marL="0" marR="0">
                        <a:lnSpc>
                          <a:spcPct val="115000"/>
                        </a:lnSpc>
                        <a:spcBef>
                          <a:spcPts val="0"/>
                        </a:spcBef>
                        <a:spcAft>
                          <a:spcPts val="0"/>
                        </a:spcAft>
                      </a:pPr>
                      <a:r>
                        <a:rPr lang="en-US" sz="700">
                          <a:effectLst/>
                        </a:rPr>
                        <a:t> </a:t>
                      </a:r>
                      <a:endParaRPr lang="en-US" sz="800">
                        <a:effectLst/>
                      </a:endParaRPr>
                    </a:p>
                    <a:p>
                      <a:pPr marL="0" marR="0">
                        <a:lnSpc>
                          <a:spcPct val="115000"/>
                        </a:lnSpc>
                        <a:spcBef>
                          <a:spcPts val="0"/>
                        </a:spcBef>
                        <a:spcAft>
                          <a:spcPts val="0"/>
                        </a:spcAft>
                      </a:pPr>
                      <a:r>
                        <a:rPr lang="en-US" sz="700">
                          <a:effectLst/>
                        </a:rPr>
                        <a:t>Be Respectful</a:t>
                      </a:r>
                      <a:endParaRPr lang="en-US" sz="800">
                        <a:effectLst/>
                        <a:latin typeface="Calibri"/>
                        <a:ea typeface="Calibri"/>
                        <a:cs typeface="Times New Roman"/>
                      </a:endParaRPr>
                    </a:p>
                  </a:txBody>
                  <a:tcPr marL="63306" marR="63306" marT="0" marB="0">
                    <a:solidFill>
                      <a:schemeClr val="tx1"/>
                    </a:solidFill>
                  </a:tcPr>
                </a:tc>
                <a:tc>
                  <a:txBody>
                    <a:bodyPr/>
                    <a:lstStyle/>
                    <a:p>
                      <a:pPr marL="0" marR="0">
                        <a:lnSpc>
                          <a:spcPct val="115000"/>
                        </a:lnSpc>
                        <a:spcBef>
                          <a:spcPts val="0"/>
                        </a:spcBef>
                        <a:spcAft>
                          <a:spcPts val="0"/>
                        </a:spcAft>
                      </a:pPr>
                      <a:r>
                        <a:rPr lang="en-US" sz="800" dirty="0">
                          <a:solidFill>
                            <a:schemeClr val="bg2"/>
                          </a:solidFill>
                          <a:effectLst/>
                        </a:rPr>
                        <a:t>Taking turns in conversation</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rowSpan="6">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r>
              <a:tr h="291208">
                <a:tc vMerge="1">
                  <a:txBody>
                    <a:bodyPr/>
                    <a:lstStyle/>
                    <a:p>
                      <a:endParaRPr lang="en-US"/>
                    </a:p>
                  </a:txBody>
                  <a:tcPr/>
                </a:tc>
                <a:tc>
                  <a:txBody>
                    <a:bodyPr/>
                    <a:lstStyle/>
                    <a:p>
                      <a:pPr marL="0" marR="0">
                        <a:lnSpc>
                          <a:spcPct val="115000"/>
                        </a:lnSpc>
                        <a:spcBef>
                          <a:spcPts val="0"/>
                        </a:spcBef>
                        <a:spcAft>
                          <a:spcPts val="0"/>
                        </a:spcAft>
                      </a:pPr>
                      <a:r>
                        <a:rPr lang="en-US" sz="800">
                          <a:solidFill>
                            <a:schemeClr val="bg2"/>
                          </a:solidFill>
                          <a:effectLst/>
                        </a:rPr>
                        <a:t>Disagreeing respectfully</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vMerge="1">
                  <a:txBody>
                    <a:bodyPr/>
                    <a:lstStyle/>
                    <a:p>
                      <a:endParaRPr lang="en-US"/>
                    </a:p>
                  </a:txBody>
                  <a:tcPr/>
                </a:tc>
              </a:tr>
              <a:tr h="291208">
                <a:tc rowSpan="2">
                  <a:txBody>
                    <a:bodyPr/>
                    <a:lstStyle/>
                    <a:p>
                      <a:pPr marL="0" marR="0">
                        <a:lnSpc>
                          <a:spcPct val="115000"/>
                        </a:lnSpc>
                        <a:spcBef>
                          <a:spcPts val="0"/>
                        </a:spcBef>
                        <a:spcAft>
                          <a:spcPts val="0"/>
                        </a:spcAft>
                      </a:pPr>
                      <a:r>
                        <a:rPr lang="en-US" sz="700">
                          <a:effectLst/>
                        </a:rPr>
                        <a:t> </a:t>
                      </a:r>
                      <a:endParaRPr lang="en-US" sz="800">
                        <a:effectLst/>
                      </a:endParaRPr>
                    </a:p>
                    <a:p>
                      <a:pPr marL="0" marR="0">
                        <a:lnSpc>
                          <a:spcPct val="115000"/>
                        </a:lnSpc>
                        <a:spcBef>
                          <a:spcPts val="0"/>
                        </a:spcBef>
                        <a:spcAft>
                          <a:spcPts val="0"/>
                        </a:spcAft>
                      </a:pPr>
                      <a:r>
                        <a:rPr lang="en-US" sz="700">
                          <a:effectLst/>
                        </a:rPr>
                        <a:t>Be Responsible</a:t>
                      </a:r>
                      <a:endParaRPr lang="en-US" sz="800">
                        <a:effectLst/>
                        <a:latin typeface="Calibri"/>
                        <a:ea typeface="Calibri"/>
                        <a:cs typeface="Times New Roman"/>
                      </a:endParaRPr>
                    </a:p>
                  </a:txBody>
                  <a:tcPr marL="63306" marR="63306" marT="0" marB="0">
                    <a:solidFill>
                      <a:schemeClr val="tx1"/>
                    </a:solidFill>
                  </a:tcPr>
                </a:tc>
                <a:tc>
                  <a:txBody>
                    <a:bodyPr/>
                    <a:lstStyle/>
                    <a:p>
                      <a:pPr marL="0" marR="0">
                        <a:lnSpc>
                          <a:spcPct val="115000"/>
                        </a:lnSpc>
                        <a:spcBef>
                          <a:spcPts val="0"/>
                        </a:spcBef>
                        <a:spcAft>
                          <a:spcPts val="0"/>
                        </a:spcAft>
                      </a:pPr>
                      <a:r>
                        <a:rPr lang="en-US" sz="800">
                          <a:solidFill>
                            <a:schemeClr val="bg2"/>
                          </a:solidFill>
                          <a:effectLst/>
                        </a:rPr>
                        <a:t>Paying attention to your work</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vMerge="1">
                  <a:txBody>
                    <a:bodyPr/>
                    <a:lstStyle/>
                    <a:p>
                      <a:endParaRPr lang="en-US"/>
                    </a:p>
                  </a:txBody>
                  <a:tcPr/>
                </a:tc>
              </a:tr>
              <a:tr h="169871">
                <a:tc vMerge="1">
                  <a:txBody>
                    <a:bodyPr/>
                    <a:lstStyle/>
                    <a:p>
                      <a:endParaRPr lang="en-US"/>
                    </a:p>
                  </a:txBody>
                  <a:tcPr/>
                </a:tc>
                <a:tc>
                  <a:txBody>
                    <a:bodyPr/>
                    <a:lstStyle/>
                    <a:p>
                      <a:pPr marL="0" marR="0">
                        <a:lnSpc>
                          <a:spcPct val="115000"/>
                        </a:lnSpc>
                        <a:spcBef>
                          <a:spcPts val="0"/>
                        </a:spcBef>
                        <a:spcAft>
                          <a:spcPts val="0"/>
                        </a:spcAft>
                      </a:pPr>
                      <a:r>
                        <a:rPr lang="en-US" sz="800">
                          <a:solidFill>
                            <a:schemeClr val="bg2"/>
                          </a:solidFill>
                          <a:effectLst/>
                        </a:rPr>
                        <a:t>Asking for help</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vMerge="1">
                  <a:txBody>
                    <a:bodyPr/>
                    <a:lstStyle/>
                    <a:p>
                      <a:endParaRPr lang="en-US"/>
                    </a:p>
                  </a:txBody>
                  <a:tcPr/>
                </a:tc>
              </a:tr>
              <a:tr h="436812">
                <a:tc rowSpan="2">
                  <a:txBody>
                    <a:bodyPr/>
                    <a:lstStyle/>
                    <a:p>
                      <a:pPr marL="0" marR="0">
                        <a:lnSpc>
                          <a:spcPct val="115000"/>
                        </a:lnSpc>
                        <a:spcBef>
                          <a:spcPts val="0"/>
                        </a:spcBef>
                        <a:spcAft>
                          <a:spcPts val="0"/>
                        </a:spcAft>
                      </a:pPr>
                      <a:r>
                        <a:rPr lang="en-US" sz="700">
                          <a:effectLst/>
                        </a:rPr>
                        <a:t> </a:t>
                      </a:r>
                      <a:endParaRPr lang="en-US" sz="800">
                        <a:effectLst/>
                      </a:endParaRPr>
                    </a:p>
                    <a:p>
                      <a:pPr marL="0" marR="0">
                        <a:lnSpc>
                          <a:spcPct val="115000"/>
                        </a:lnSpc>
                        <a:spcBef>
                          <a:spcPts val="0"/>
                        </a:spcBef>
                        <a:spcAft>
                          <a:spcPts val="0"/>
                        </a:spcAft>
                      </a:pPr>
                      <a:r>
                        <a:rPr lang="en-US" sz="700">
                          <a:effectLst/>
                        </a:rPr>
                        <a:t> </a:t>
                      </a:r>
                      <a:endParaRPr lang="en-US" sz="800">
                        <a:effectLst/>
                      </a:endParaRPr>
                    </a:p>
                    <a:p>
                      <a:pPr marL="0" marR="0">
                        <a:lnSpc>
                          <a:spcPct val="115000"/>
                        </a:lnSpc>
                        <a:spcBef>
                          <a:spcPts val="0"/>
                        </a:spcBef>
                        <a:spcAft>
                          <a:spcPts val="0"/>
                        </a:spcAft>
                      </a:pPr>
                      <a:r>
                        <a:rPr lang="en-US" sz="700">
                          <a:effectLst/>
                        </a:rPr>
                        <a:t>Be Safe</a:t>
                      </a:r>
                      <a:endParaRPr lang="en-US" sz="800">
                        <a:effectLst/>
                        <a:latin typeface="Calibri"/>
                        <a:ea typeface="Calibri"/>
                        <a:cs typeface="Times New Roman"/>
                      </a:endParaRPr>
                    </a:p>
                  </a:txBody>
                  <a:tcPr marL="63306" marR="63306" marT="0" marB="0">
                    <a:solidFill>
                      <a:schemeClr val="tx1"/>
                    </a:solidFill>
                  </a:tcPr>
                </a:tc>
                <a:tc>
                  <a:txBody>
                    <a:bodyPr/>
                    <a:lstStyle/>
                    <a:p>
                      <a:pPr marL="0" marR="0">
                        <a:lnSpc>
                          <a:spcPct val="115000"/>
                        </a:lnSpc>
                        <a:spcBef>
                          <a:spcPts val="0"/>
                        </a:spcBef>
                        <a:spcAft>
                          <a:spcPts val="0"/>
                        </a:spcAft>
                      </a:pPr>
                      <a:r>
                        <a:rPr lang="en-US" sz="800">
                          <a:solidFill>
                            <a:schemeClr val="bg2"/>
                          </a:solidFill>
                          <a:effectLst/>
                        </a:rPr>
                        <a:t>Staying calm when receiving feedback</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vMerge="1">
                  <a:txBody>
                    <a:bodyPr/>
                    <a:lstStyle/>
                    <a:p>
                      <a:endParaRPr lang="en-US"/>
                    </a:p>
                  </a:txBody>
                  <a:tcPr/>
                </a:tc>
              </a:tr>
              <a:tr h="436812">
                <a:tc vMerge="1">
                  <a:txBody>
                    <a:bodyPr/>
                    <a:lstStyle/>
                    <a:p>
                      <a:endParaRPr lang="en-US"/>
                    </a:p>
                  </a:txBody>
                  <a:tcPr/>
                </a:tc>
                <a:tc>
                  <a:txBody>
                    <a:bodyPr/>
                    <a:lstStyle/>
                    <a:p>
                      <a:pPr marL="0" marR="0">
                        <a:lnSpc>
                          <a:spcPct val="115000"/>
                        </a:lnSpc>
                        <a:spcBef>
                          <a:spcPts val="0"/>
                        </a:spcBef>
                        <a:spcAft>
                          <a:spcPts val="0"/>
                        </a:spcAft>
                      </a:pPr>
                      <a:r>
                        <a:rPr lang="en-US" sz="800">
                          <a:solidFill>
                            <a:schemeClr val="bg2"/>
                          </a:solidFill>
                          <a:effectLst/>
                        </a:rPr>
                        <a:t>Staying calm when pushed or hit</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3     2     1</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3     2     1</a:t>
                      </a:r>
                      <a:endParaRPr lang="en-US" sz="800">
                        <a:solidFill>
                          <a:schemeClr val="bg2"/>
                        </a:solidFill>
                        <a:effectLst/>
                        <a:latin typeface="Calibri"/>
                        <a:ea typeface="Calibri"/>
                        <a:cs typeface="Times New Roman"/>
                      </a:endParaRPr>
                    </a:p>
                  </a:txBody>
                  <a:tcPr marL="63306" marR="63306" marT="0" marB="0"/>
                </a:tc>
                <a:tc vMerge="1">
                  <a:txBody>
                    <a:bodyPr/>
                    <a:lstStyle/>
                    <a:p>
                      <a:endParaRPr lang="en-US"/>
                    </a:p>
                  </a:txBody>
                  <a:tcPr/>
                </a:tc>
              </a:tr>
              <a:tr h="262890">
                <a:tc>
                  <a:txBody>
                    <a:bodyPr/>
                    <a:lstStyle/>
                    <a:p>
                      <a:pPr marL="0" marR="0">
                        <a:lnSpc>
                          <a:spcPct val="115000"/>
                        </a:lnSpc>
                        <a:spcBef>
                          <a:spcPts val="600"/>
                        </a:spcBef>
                        <a:spcAft>
                          <a:spcPts val="600"/>
                        </a:spcAft>
                      </a:pPr>
                      <a:r>
                        <a:rPr lang="en-US" sz="800">
                          <a:effectLst/>
                        </a:rPr>
                        <a:t> </a:t>
                      </a:r>
                      <a:endParaRPr lang="en-US" sz="800">
                        <a:effectLst/>
                        <a:latin typeface="Calibri"/>
                        <a:ea typeface="Calibri"/>
                        <a:cs typeface="Times New Roman"/>
                      </a:endParaRPr>
                    </a:p>
                  </a:txBody>
                  <a:tcPr marL="63306" marR="63306" marT="0" marB="0">
                    <a:solidFill>
                      <a:schemeClr val="tx1"/>
                    </a:solidFill>
                  </a:tcPr>
                </a:tc>
                <a:tc>
                  <a:txBody>
                    <a:bodyPr/>
                    <a:lstStyle/>
                    <a:p>
                      <a:pPr marL="0" marR="0">
                        <a:lnSpc>
                          <a:spcPct val="115000"/>
                        </a:lnSpc>
                        <a:spcBef>
                          <a:spcPts val="600"/>
                        </a:spcBef>
                        <a:spcAft>
                          <a:spcPts val="600"/>
                        </a:spcAft>
                      </a:pPr>
                      <a:r>
                        <a:rPr lang="en-US" sz="800">
                          <a:solidFill>
                            <a:schemeClr val="bg2"/>
                          </a:solidFill>
                          <a:effectLst/>
                        </a:rPr>
                        <a:t>Total Daily Points</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 </a:t>
                      </a:r>
                      <a:endParaRPr lang="en-US" sz="800" dirty="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800" dirty="0">
                          <a:solidFill>
                            <a:schemeClr val="bg2"/>
                          </a:solidFill>
                          <a:effectLst/>
                        </a:rPr>
                        <a:t> </a:t>
                      </a:r>
                      <a:endParaRPr lang="en-US" sz="800" dirty="0">
                        <a:solidFill>
                          <a:schemeClr val="bg2"/>
                        </a:solidFill>
                        <a:effectLst/>
                        <a:latin typeface="Calibri"/>
                        <a:ea typeface="Calibri"/>
                        <a:cs typeface="Times New Roman"/>
                      </a:endParaRPr>
                    </a:p>
                  </a:txBody>
                  <a:tcPr marL="63306" marR="63306" marT="0" marB="0"/>
                </a:tc>
                <a:tc>
                  <a:txBody>
                    <a:bodyPr/>
                    <a:lstStyle/>
                    <a:p>
                      <a:pPr marL="0" marR="0">
                        <a:lnSpc>
                          <a:spcPct val="115000"/>
                        </a:lnSpc>
                        <a:spcBef>
                          <a:spcPts val="600"/>
                        </a:spcBef>
                        <a:spcAft>
                          <a:spcPts val="600"/>
                        </a:spcAft>
                      </a:pPr>
                      <a:r>
                        <a:rPr lang="en-US" sz="800">
                          <a:solidFill>
                            <a:schemeClr val="bg2"/>
                          </a:solidFill>
                          <a:effectLst/>
                        </a:rPr>
                        <a:t>Total Points  for Week  _____</a:t>
                      </a:r>
                      <a:endParaRPr lang="en-US" sz="800">
                        <a:solidFill>
                          <a:schemeClr val="bg2"/>
                        </a:solidFill>
                        <a:effectLst/>
                        <a:latin typeface="Calibri"/>
                        <a:ea typeface="Calibri"/>
                        <a:cs typeface="Times New Roman"/>
                      </a:endParaRPr>
                    </a:p>
                  </a:txBody>
                  <a:tcPr marL="63306" marR="63306" marT="0" marB="0"/>
                </a:tc>
              </a:tr>
              <a:tr h="377190">
                <a:tc>
                  <a:txBody>
                    <a:bodyPr/>
                    <a:lstStyle/>
                    <a:p>
                      <a:pPr marL="0" marR="0">
                        <a:lnSpc>
                          <a:spcPct val="115000"/>
                        </a:lnSpc>
                        <a:spcBef>
                          <a:spcPts val="600"/>
                        </a:spcBef>
                        <a:spcAft>
                          <a:spcPts val="600"/>
                        </a:spcAft>
                      </a:pPr>
                      <a:r>
                        <a:rPr lang="en-US" sz="800" dirty="0">
                          <a:effectLst/>
                        </a:rPr>
                        <a:t> </a:t>
                      </a:r>
                      <a:endParaRPr lang="en-US" sz="800" dirty="0">
                        <a:effectLst/>
                        <a:latin typeface="Calibri"/>
                        <a:ea typeface="Calibri"/>
                        <a:cs typeface="Times New Roman"/>
                      </a:endParaRPr>
                    </a:p>
                  </a:txBody>
                  <a:tcPr marL="63306" marR="63306" marT="0" marB="0">
                    <a:solidFill>
                      <a:schemeClr val="tx1"/>
                    </a:solidFill>
                  </a:tcPr>
                </a:tc>
                <a:tc>
                  <a:txBody>
                    <a:bodyPr/>
                    <a:lstStyle/>
                    <a:p>
                      <a:pPr marL="0" marR="0">
                        <a:lnSpc>
                          <a:spcPct val="115000"/>
                        </a:lnSpc>
                        <a:spcBef>
                          <a:spcPts val="600"/>
                        </a:spcBef>
                        <a:spcAft>
                          <a:spcPts val="600"/>
                        </a:spcAft>
                      </a:pPr>
                      <a:r>
                        <a:rPr lang="en-US" sz="800">
                          <a:solidFill>
                            <a:schemeClr val="bg2"/>
                          </a:solidFill>
                          <a:effectLst/>
                        </a:rPr>
                        <a:t>Total Possible Daily</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gn="ctr">
                        <a:lnSpc>
                          <a:spcPct val="115000"/>
                        </a:lnSpc>
                        <a:spcBef>
                          <a:spcPts val="600"/>
                        </a:spcBef>
                        <a:spcAft>
                          <a:spcPts val="0"/>
                        </a:spcAft>
                      </a:pPr>
                      <a:r>
                        <a:rPr lang="en-US" sz="1000">
                          <a:solidFill>
                            <a:schemeClr val="bg2"/>
                          </a:solidFill>
                          <a:effectLst/>
                        </a:rPr>
                        <a:t> </a:t>
                      </a:r>
                      <a:endParaRPr lang="en-US" sz="800">
                        <a:solidFill>
                          <a:schemeClr val="bg2"/>
                        </a:solidFill>
                        <a:effectLst/>
                        <a:latin typeface="Calibri"/>
                        <a:ea typeface="Calibri"/>
                        <a:cs typeface="Times New Roman"/>
                      </a:endParaRPr>
                    </a:p>
                  </a:txBody>
                  <a:tcPr marL="63306" marR="63306" marT="0" marB="0"/>
                </a:tc>
                <a:tc>
                  <a:txBody>
                    <a:bodyPr/>
                    <a:lstStyle/>
                    <a:p>
                      <a:pPr marL="0" marR="0">
                        <a:lnSpc>
                          <a:spcPct val="115000"/>
                        </a:lnSpc>
                        <a:spcBef>
                          <a:spcPts val="600"/>
                        </a:spcBef>
                        <a:spcAft>
                          <a:spcPts val="600"/>
                        </a:spcAft>
                      </a:pPr>
                      <a:endParaRPr lang="en-US" sz="800" dirty="0" smtClean="0">
                        <a:solidFill>
                          <a:schemeClr val="bg2"/>
                        </a:solidFill>
                        <a:effectLst/>
                      </a:endParaRPr>
                    </a:p>
                    <a:p>
                      <a:pPr marL="0" marR="0">
                        <a:lnSpc>
                          <a:spcPct val="115000"/>
                        </a:lnSpc>
                        <a:spcBef>
                          <a:spcPts val="600"/>
                        </a:spcBef>
                        <a:spcAft>
                          <a:spcPts val="600"/>
                        </a:spcAft>
                      </a:pPr>
                      <a:r>
                        <a:rPr lang="en-US" sz="800" dirty="0" smtClean="0">
                          <a:solidFill>
                            <a:schemeClr val="bg2"/>
                          </a:solidFill>
                          <a:effectLst/>
                        </a:rPr>
                        <a:t>Pts. Poss. </a:t>
                      </a:r>
                      <a:r>
                        <a:rPr lang="en-US" sz="800" dirty="0">
                          <a:solidFill>
                            <a:schemeClr val="bg2"/>
                          </a:solidFill>
                          <a:effectLst/>
                        </a:rPr>
                        <a:t>for Week   _____</a:t>
                      </a:r>
                      <a:endParaRPr lang="en-US" sz="800" dirty="0">
                        <a:solidFill>
                          <a:schemeClr val="bg2"/>
                        </a:solidFill>
                        <a:effectLst/>
                        <a:latin typeface="Calibri"/>
                        <a:ea typeface="Calibri"/>
                        <a:cs typeface="Times New Roman"/>
                      </a:endParaRPr>
                    </a:p>
                  </a:txBody>
                  <a:tcPr marL="63306" marR="63306" marT="0" marB="0"/>
                </a:tc>
              </a:tr>
            </a:tbl>
          </a:graphicData>
        </a:graphic>
      </p:graphicFrame>
      <p:sp>
        <p:nvSpPr>
          <p:cNvPr id="3" name="Title 2"/>
          <p:cNvSpPr>
            <a:spLocks noGrp="1"/>
          </p:cNvSpPr>
          <p:nvPr>
            <p:ph type="title"/>
          </p:nvPr>
        </p:nvSpPr>
        <p:spPr>
          <a:solidFill>
            <a:schemeClr val="tx1"/>
          </a:solidFill>
        </p:spPr>
        <p:txBody>
          <a:bodyPr/>
          <a:lstStyle/>
          <a:p>
            <a:r>
              <a:rPr lang="en-US" sz="4000" dirty="0" smtClean="0">
                <a:solidFill>
                  <a:schemeClr val="bg1"/>
                </a:solidFill>
                <a:latin typeface="Francois One" panose="020B0604020202020204" charset="0"/>
              </a:rPr>
              <a:t>Monitoring Social Skills</a:t>
            </a:r>
            <a:endParaRPr lang="en-US" sz="4000" dirty="0">
              <a:solidFill>
                <a:schemeClr val="bg1"/>
              </a:solidFill>
              <a:latin typeface="Francois One" panose="020B0604020202020204" charset="0"/>
            </a:endParaRPr>
          </a:p>
        </p:txBody>
      </p:sp>
    </p:spTree>
    <p:extLst>
      <p:ext uri="{BB962C8B-B14F-4D97-AF65-F5344CB8AC3E}">
        <p14:creationId xmlns:p14="http://schemas.microsoft.com/office/powerpoint/2010/main" val="9966594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lstStyle/>
          <a:p>
            <a:pPr algn="ctr"/>
            <a:r>
              <a:rPr lang="en-US" sz="4000" dirty="0" smtClean="0">
                <a:solidFill>
                  <a:schemeClr val="bg1"/>
                </a:solidFill>
                <a:latin typeface="Francois One" panose="020B0604020202020204" charset="0"/>
              </a:rPr>
              <a:t>COLLECT &amp; ENTER IN DATA</a:t>
            </a:r>
            <a:endParaRPr lang="en-US" sz="4000" dirty="0">
              <a:solidFill>
                <a:schemeClr val="bg1"/>
              </a:solidFill>
              <a:latin typeface="Francois One" panose="020B060402020202020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23950"/>
            <a:ext cx="8686800" cy="4019550"/>
          </a:xfrm>
          <a:prstGeom prst="rect">
            <a:avLst/>
          </a:prstGeom>
        </p:spPr>
      </p:pic>
    </p:spTree>
    <p:extLst>
      <p:ext uri="{BB962C8B-B14F-4D97-AF65-F5344CB8AC3E}">
        <p14:creationId xmlns:p14="http://schemas.microsoft.com/office/powerpoint/2010/main" val="28476785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lstStyle/>
          <a:p>
            <a:pPr algn="ctr"/>
            <a:r>
              <a:rPr lang="en-US" sz="4000" dirty="0" smtClean="0">
                <a:solidFill>
                  <a:schemeClr val="bg1"/>
                </a:solidFill>
                <a:latin typeface="Francois One" panose="020B0604020202020204" charset="0"/>
              </a:rPr>
              <a:t>SOCIAL SKILLS PROGRESS REPORT</a:t>
            </a:r>
            <a:endParaRPr lang="en-US" sz="4000" dirty="0">
              <a:solidFill>
                <a:schemeClr val="bg1"/>
              </a:solidFill>
              <a:latin typeface="Francois One" panose="020B060402020202020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00151"/>
            <a:ext cx="8763000" cy="3772234"/>
          </a:xfrm>
          <a:prstGeom prst="rect">
            <a:avLst/>
          </a:prstGeom>
        </p:spPr>
      </p:pic>
    </p:spTree>
    <p:extLst>
      <p:ext uri="{BB962C8B-B14F-4D97-AF65-F5344CB8AC3E}">
        <p14:creationId xmlns:p14="http://schemas.microsoft.com/office/powerpoint/2010/main" val="33227703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700" y="209550"/>
            <a:ext cx="8520599" cy="896449"/>
          </a:xfrm>
          <a:solidFill>
            <a:schemeClr val="tx1"/>
          </a:solidFill>
        </p:spPr>
        <p:txBody>
          <a:bodyPr/>
          <a:lstStyle/>
          <a:p>
            <a:pPr algn="ctr"/>
            <a:r>
              <a:rPr lang="en-US" sz="4800" dirty="0" smtClean="0">
                <a:solidFill>
                  <a:schemeClr val="bg1"/>
                </a:solidFill>
                <a:latin typeface="Francois One" panose="020B0604020202020204" charset="0"/>
              </a:rPr>
              <a:t>TIER 2 TRACKING TOOL</a:t>
            </a:r>
            <a:endParaRPr lang="en-US" sz="4800" dirty="0">
              <a:solidFill>
                <a:schemeClr val="bg1"/>
              </a:solidFill>
              <a:latin typeface="Francois One" panose="020B060402020202020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93540832"/>
              </p:ext>
            </p:extLst>
          </p:nvPr>
        </p:nvGraphicFramePr>
        <p:xfrm>
          <a:off x="228601" y="1428750"/>
          <a:ext cx="8305799" cy="3124201"/>
        </p:xfrm>
        <a:graphic>
          <a:graphicData uri="http://schemas.openxmlformats.org/drawingml/2006/table">
            <a:tbl>
              <a:tblPr firstRow="1" firstCol="1" bandRow="1"/>
              <a:tblGrid>
                <a:gridCol w="2412548"/>
                <a:gridCol w="1473313"/>
                <a:gridCol w="1473313"/>
                <a:gridCol w="1381230"/>
                <a:gridCol w="1565395"/>
              </a:tblGrid>
              <a:tr h="531919">
                <a:tc rowSpan="2">
                  <a:txBody>
                    <a:bodyPr/>
                    <a:lstStyle/>
                    <a:p>
                      <a:pPr marL="0" marR="0" algn="ctr">
                        <a:lnSpc>
                          <a:spcPct val="115000"/>
                        </a:lnSpc>
                        <a:spcBef>
                          <a:spcPts val="0"/>
                        </a:spcBef>
                        <a:spcAft>
                          <a:spcPts val="1000"/>
                        </a:spcAft>
                      </a:pPr>
                      <a:r>
                        <a:rPr lang="en-US" sz="3200" b="1" dirty="0">
                          <a:solidFill>
                            <a:schemeClr val="bg2"/>
                          </a:solidFill>
                          <a:effectLst/>
                          <a:highlight>
                            <a:srgbClr val="FFFF00"/>
                          </a:highlight>
                          <a:latin typeface="Calibri"/>
                          <a:ea typeface="Calibri"/>
                          <a:cs typeface="Times New Roman"/>
                        </a:rPr>
                        <a:t>Tier 2 Interventions</a:t>
                      </a:r>
                      <a:endParaRPr lang="en-US" sz="32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1000"/>
                        </a:spcAft>
                      </a:pPr>
                      <a:r>
                        <a:rPr lang="en-US" sz="2800" b="1" dirty="0">
                          <a:solidFill>
                            <a:schemeClr val="bg2"/>
                          </a:solidFill>
                          <a:effectLst/>
                          <a:latin typeface="Calibri"/>
                          <a:ea typeface="Calibri"/>
                          <a:cs typeface="Times New Roman"/>
                        </a:rPr>
                        <a:t>CICO</a:t>
                      </a:r>
                      <a:endParaRPr lang="en-US" sz="28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1000"/>
                        </a:spcAft>
                      </a:pPr>
                      <a:r>
                        <a:rPr lang="en-US" sz="2800" b="1" dirty="0" smtClean="0">
                          <a:solidFill>
                            <a:schemeClr val="bg2"/>
                          </a:solidFill>
                          <a:effectLst/>
                          <a:latin typeface="Calibri"/>
                          <a:ea typeface="Calibri"/>
                          <a:cs typeface="Times New Roman"/>
                        </a:rPr>
                        <a:t>Social Skills</a:t>
                      </a:r>
                      <a:endParaRPr lang="en-US" sz="28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96525">
                <a:tc vMerge="1">
                  <a:txBody>
                    <a:bodyPr/>
                    <a:lstStyle/>
                    <a:p>
                      <a:endParaRPr lang="en-US"/>
                    </a:p>
                  </a:txBody>
                  <a:tcPr/>
                </a:tc>
                <a:tc>
                  <a:txBody>
                    <a:bodyPr/>
                    <a:lstStyle/>
                    <a:p>
                      <a:pPr marL="0" marR="0" algn="ctr">
                        <a:lnSpc>
                          <a:spcPct val="115000"/>
                        </a:lnSpc>
                        <a:spcBef>
                          <a:spcPts val="0"/>
                        </a:spcBef>
                        <a:spcAft>
                          <a:spcPts val="1000"/>
                        </a:spcAft>
                      </a:pPr>
                      <a:r>
                        <a:rPr lang="en-US" sz="1600" b="1" dirty="0">
                          <a:solidFill>
                            <a:schemeClr val="bg2"/>
                          </a:solidFill>
                          <a:effectLst/>
                          <a:latin typeface="Calibri"/>
                          <a:ea typeface="Calibri"/>
                          <a:cs typeface="Times New Roman"/>
                        </a:rPr>
                        <a:t># Students Participating</a:t>
                      </a:r>
                      <a:endParaRPr lang="en-US" sz="16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chemeClr val="bg2"/>
                          </a:solidFill>
                          <a:effectLst/>
                          <a:latin typeface="Calibri"/>
                          <a:ea typeface="Calibri"/>
                          <a:cs typeface="Times New Roman"/>
                        </a:rPr>
                        <a:t># Students Responding</a:t>
                      </a:r>
                      <a:endParaRPr lang="en-US" sz="16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chemeClr val="bg2"/>
                          </a:solidFill>
                          <a:effectLst/>
                          <a:latin typeface="Calibri"/>
                          <a:ea typeface="Calibri"/>
                          <a:cs typeface="Times New Roman"/>
                        </a:rPr>
                        <a:t># Students Participating</a:t>
                      </a:r>
                      <a:endParaRPr lang="en-US" sz="16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chemeClr val="bg2"/>
                          </a:solidFill>
                          <a:effectLst/>
                          <a:latin typeface="Calibri"/>
                          <a:ea typeface="Calibri"/>
                          <a:cs typeface="Times New Roman"/>
                        </a:rPr>
                        <a:t># Students Responding</a:t>
                      </a:r>
                      <a:endParaRPr lang="en-US" sz="160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919">
                <a:tc>
                  <a:txBody>
                    <a:bodyPr/>
                    <a:lstStyle/>
                    <a:p>
                      <a:pPr marL="0" marR="0" algn="ctr">
                        <a:lnSpc>
                          <a:spcPct val="115000"/>
                        </a:lnSpc>
                        <a:spcBef>
                          <a:spcPts val="0"/>
                        </a:spcBef>
                        <a:spcAft>
                          <a:spcPts val="1000"/>
                        </a:spcAft>
                      </a:pPr>
                      <a:r>
                        <a:rPr lang="en-US" sz="2800" b="1" dirty="0" smtClean="0">
                          <a:solidFill>
                            <a:schemeClr val="bg2"/>
                          </a:solidFill>
                          <a:effectLst/>
                          <a:latin typeface="Calibri"/>
                          <a:ea typeface="Calibri"/>
                          <a:cs typeface="Times New Roman"/>
                        </a:rPr>
                        <a:t>January</a:t>
                      </a:r>
                      <a:endParaRPr lang="en-US" sz="28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chemeClr val="bg2"/>
                          </a:solidFill>
                          <a:effectLst/>
                          <a:latin typeface="Calibri"/>
                          <a:ea typeface="Calibri"/>
                          <a:cs typeface="Times New Roman"/>
                        </a:rPr>
                        <a:t> </a:t>
                      </a:r>
                      <a:endParaRPr lang="en-US" sz="16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chemeClr val="bg2"/>
                          </a:solidFill>
                          <a:effectLst/>
                          <a:latin typeface="Calibri"/>
                          <a:ea typeface="Calibri"/>
                          <a:cs typeface="Times New Roman"/>
                        </a:rPr>
                        <a:t> </a:t>
                      </a:r>
                      <a:endParaRPr lang="en-US" sz="16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chemeClr val="bg2"/>
                          </a:solidFill>
                          <a:effectLst/>
                          <a:latin typeface="Calibri"/>
                          <a:ea typeface="Calibri"/>
                          <a:cs typeface="Times New Roman"/>
                        </a:rPr>
                        <a:t> </a:t>
                      </a:r>
                      <a:endParaRPr lang="en-US" sz="16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chemeClr val="bg2"/>
                          </a:solidFill>
                          <a:effectLst/>
                          <a:latin typeface="Calibri"/>
                          <a:ea typeface="Calibri"/>
                          <a:cs typeface="Times New Roman"/>
                        </a:rPr>
                        <a:t> </a:t>
                      </a:r>
                      <a:endParaRPr lang="en-US" sz="16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919">
                <a:tc>
                  <a:txBody>
                    <a:bodyPr/>
                    <a:lstStyle/>
                    <a:p>
                      <a:pPr marL="0" marR="0" algn="ctr">
                        <a:lnSpc>
                          <a:spcPct val="115000"/>
                        </a:lnSpc>
                        <a:spcBef>
                          <a:spcPts val="0"/>
                        </a:spcBef>
                        <a:spcAft>
                          <a:spcPts val="1000"/>
                        </a:spcAft>
                      </a:pPr>
                      <a:r>
                        <a:rPr lang="en-US" sz="2800" b="1" dirty="0" smtClean="0">
                          <a:solidFill>
                            <a:schemeClr val="bg2"/>
                          </a:solidFill>
                          <a:effectLst/>
                          <a:latin typeface="Calibri"/>
                          <a:ea typeface="Calibri"/>
                          <a:cs typeface="Times New Roman"/>
                        </a:rPr>
                        <a:t>February</a:t>
                      </a:r>
                      <a:endParaRPr lang="en-US" sz="28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chemeClr val="bg2"/>
                          </a:solidFill>
                          <a:effectLst/>
                          <a:latin typeface="Calibri"/>
                          <a:ea typeface="Calibri"/>
                          <a:cs typeface="Times New Roman"/>
                        </a:rPr>
                        <a:t> </a:t>
                      </a:r>
                      <a:endParaRPr lang="en-US" sz="160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chemeClr val="bg2"/>
                          </a:solidFill>
                          <a:effectLst/>
                          <a:latin typeface="Calibri"/>
                          <a:ea typeface="Calibri"/>
                          <a:cs typeface="Times New Roman"/>
                        </a:rPr>
                        <a:t> </a:t>
                      </a:r>
                      <a:endParaRPr lang="en-US" sz="160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chemeClr val="bg2"/>
                          </a:solidFill>
                          <a:effectLst/>
                          <a:latin typeface="Calibri"/>
                          <a:ea typeface="Calibri"/>
                          <a:cs typeface="Times New Roman"/>
                        </a:rPr>
                        <a:t> </a:t>
                      </a:r>
                      <a:endParaRPr lang="en-US" sz="16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chemeClr val="bg2"/>
                          </a:solidFill>
                          <a:effectLst/>
                          <a:latin typeface="Calibri"/>
                          <a:ea typeface="Calibri"/>
                          <a:cs typeface="Times New Roman"/>
                        </a:rPr>
                        <a:t> </a:t>
                      </a:r>
                      <a:endParaRPr lang="en-US" sz="16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919">
                <a:tc>
                  <a:txBody>
                    <a:bodyPr/>
                    <a:lstStyle/>
                    <a:p>
                      <a:pPr marL="0" marR="0" algn="ctr">
                        <a:lnSpc>
                          <a:spcPct val="115000"/>
                        </a:lnSpc>
                        <a:spcBef>
                          <a:spcPts val="0"/>
                        </a:spcBef>
                        <a:spcAft>
                          <a:spcPts val="1000"/>
                        </a:spcAft>
                      </a:pPr>
                      <a:r>
                        <a:rPr lang="en-US" sz="2800" b="1" dirty="0" smtClean="0">
                          <a:solidFill>
                            <a:schemeClr val="bg2"/>
                          </a:solidFill>
                          <a:effectLst/>
                          <a:latin typeface="Calibri"/>
                          <a:ea typeface="Calibri"/>
                          <a:cs typeface="Times New Roman"/>
                        </a:rPr>
                        <a:t>March</a:t>
                      </a:r>
                      <a:endParaRPr lang="en-US" sz="28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chemeClr val="bg2"/>
                          </a:solidFill>
                          <a:effectLst/>
                          <a:latin typeface="Calibri"/>
                          <a:ea typeface="Calibri"/>
                          <a:cs typeface="Times New Roman"/>
                        </a:rPr>
                        <a:t> </a:t>
                      </a:r>
                      <a:endParaRPr lang="en-US" sz="160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chemeClr val="bg2"/>
                          </a:solidFill>
                          <a:effectLst/>
                          <a:latin typeface="Calibri"/>
                          <a:ea typeface="Calibri"/>
                          <a:cs typeface="Times New Roman"/>
                        </a:rPr>
                        <a:t> </a:t>
                      </a:r>
                      <a:endParaRPr lang="en-US" sz="160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chemeClr val="bg2"/>
                          </a:solidFill>
                          <a:effectLst/>
                          <a:latin typeface="Calibri"/>
                          <a:ea typeface="Calibri"/>
                          <a:cs typeface="Times New Roman"/>
                        </a:rPr>
                        <a:t> </a:t>
                      </a:r>
                      <a:endParaRPr lang="en-US" sz="16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chemeClr val="bg2"/>
                          </a:solidFill>
                          <a:effectLst/>
                          <a:latin typeface="Calibri"/>
                          <a:ea typeface="Calibri"/>
                          <a:cs typeface="Times New Roman"/>
                        </a:rPr>
                        <a:t> </a:t>
                      </a:r>
                      <a:endParaRPr lang="en-US" sz="1600" dirty="0">
                        <a:solidFill>
                          <a:schemeClr val="bg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085142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Content Placeholder 2"/>
          <p:cNvSpPr>
            <a:spLocks noGrp="1"/>
          </p:cNvSpPr>
          <p:nvPr>
            <p:ph idx="1"/>
          </p:nvPr>
        </p:nvSpPr>
        <p:spPr/>
        <p:txBody>
          <a:bodyPr>
            <a:noAutofit/>
          </a:bodyPr>
          <a:lstStyle/>
          <a:p>
            <a:r>
              <a:rPr lang="en-US" sz="2200" dirty="0" smtClean="0">
                <a:latin typeface="Calibri" panose="020F0502020204030204" pitchFamily="34" charset="0"/>
                <a:ea typeface="ＭＳ Ｐゴシック" pitchFamily="34" charset="-128"/>
              </a:rPr>
              <a:t>Monitor the extent to which</a:t>
            </a:r>
            <a:r>
              <a:rPr lang="en-US" sz="2200" b="1" dirty="0" smtClean="0">
                <a:solidFill>
                  <a:srgbClr val="C00000"/>
                </a:solidFill>
                <a:latin typeface="Calibri" panose="020F0502020204030204" pitchFamily="34" charset="0"/>
                <a:ea typeface="ＭＳ Ｐゴシック" pitchFamily="34" charset="-128"/>
              </a:rPr>
              <a:t> interventions are implemented as planned</a:t>
            </a:r>
            <a:r>
              <a:rPr lang="en-US" sz="2200" dirty="0" smtClean="0">
                <a:latin typeface="Calibri" panose="020F0502020204030204" pitchFamily="34" charset="0"/>
                <a:ea typeface="ＭＳ Ｐゴシック" pitchFamily="34" charset="-128"/>
              </a:rPr>
              <a:t>, so that the school staff can be confident that the improvements they see are a result of the intervention (</a:t>
            </a:r>
            <a:r>
              <a:rPr lang="en-US" sz="2200" i="1" dirty="0" smtClean="0">
                <a:latin typeface="Calibri" panose="020F0502020204030204" pitchFamily="34" charset="0"/>
                <a:ea typeface="ＭＳ Ｐゴシック" pitchFamily="34" charset="-128"/>
              </a:rPr>
              <a:t>treatment integrity</a:t>
            </a:r>
            <a:r>
              <a:rPr lang="en-US" sz="2200" dirty="0" smtClean="0">
                <a:latin typeface="Calibri" panose="020F0502020204030204" pitchFamily="34" charset="0"/>
                <a:ea typeface="ＭＳ Ｐゴシック" pitchFamily="34" charset="-128"/>
              </a:rPr>
              <a:t>; Gresham, 1989).</a:t>
            </a:r>
          </a:p>
          <a:p>
            <a:endParaRPr lang="en-US" sz="2200" dirty="0" smtClean="0">
              <a:latin typeface="Calibri" panose="020F0502020204030204" pitchFamily="34" charset="0"/>
              <a:ea typeface="ＭＳ Ｐゴシック" pitchFamily="34" charset="-128"/>
            </a:endParaRPr>
          </a:p>
          <a:p>
            <a:r>
              <a:rPr lang="en-US" sz="2200" dirty="0" smtClean="0">
                <a:latin typeface="Calibri" panose="020F0502020204030204" pitchFamily="34" charset="0"/>
                <a:ea typeface="ＭＳ Ｐゴシック" pitchFamily="34" charset="-128"/>
              </a:rPr>
              <a:t>When intended results do not occur, is it due to </a:t>
            </a:r>
            <a:r>
              <a:rPr lang="en-US" sz="2200" b="1" dirty="0" smtClean="0">
                <a:solidFill>
                  <a:srgbClr val="C00000"/>
                </a:solidFill>
                <a:latin typeface="Calibri" panose="020F0502020204030204" pitchFamily="34" charset="0"/>
                <a:ea typeface="ＭＳ Ｐゴシック" pitchFamily="34" charset="-128"/>
              </a:rPr>
              <a:t>insufficient implementation or low treatment integrity</a:t>
            </a:r>
            <a:r>
              <a:rPr lang="en-US" sz="2200" dirty="0" smtClean="0">
                <a:latin typeface="Calibri" panose="020F0502020204030204" pitchFamily="34" charset="0"/>
                <a:ea typeface="ＭＳ Ｐゴシック" pitchFamily="34" charset="-128"/>
              </a:rPr>
              <a:t>?</a:t>
            </a:r>
          </a:p>
        </p:txBody>
      </p:sp>
      <p:sp>
        <p:nvSpPr>
          <p:cNvPr id="61442" name="Title 1"/>
          <p:cNvSpPr>
            <a:spLocks noGrp="1"/>
          </p:cNvSpPr>
          <p:nvPr>
            <p:ph type="title"/>
          </p:nvPr>
        </p:nvSpPr>
        <p:spPr>
          <a:solidFill>
            <a:schemeClr val="tx1"/>
          </a:solidFill>
        </p:spPr>
        <p:txBody>
          <a:bodyPr/>
          <a:lstStyle/>
          <a:p>
            <a:pPr>
              <a:defRPr/>
            </a:pPr>
            <a:r>
              <a:rPr lang="en-US" sz="4000" dirty="0" smtClean="0">
                <a:solidFill>
                  <a:schemeClr val="bg1"/>
                </a:solidFill>
                <a:latin typeface="Francois One" panose="020B0604020202020204" charset="0"/>
              </a:rPr>
              <a:t>Treatment Integrity</a:t>
            </a:r>
          </a:p>
        </p:txBody>
      </p:sp>
    </p:spTree>
    <p:extLst>
      <p:ext uri="{BB962C8B-B14F-4D97-AF65-F5344CB8AC3E}">
        <p14:creationId xmlns:p14="http://schemas.microsoft.com/office/powerpoint/2010/main" val="145989885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solidFill>
            <a:schemeClr val="tx1"/>
          </a:solidFill>
        </p:spPr>
        <p:txBody>
          <a:bodyPr/>
          <a:lstStyle/>
          <a:p>
            <a:pPr>
              <a:defRPr/>
            </a:pPr>
            <a:r>
              <a:rPr lang="en-US" sz="4000" dirty="0" smtClean="0">
                <a:solidFill>
                  <a:schemeClr val="bg1"/>
                </a:solidFill>
                <a:latin typeface="Francois One" panose="020B0604020202020204" charset="0"/>
              </a:rPr>
              <a:t>Treatment </a:t>
            </a:r>
            <a:r>
              <a:rPr lang="en-US" sz="4000" dirty="0" smtClean="0">
                <a:solidFill>
                  <a:schemeClr val="bg1"/>
                </a:solidFill>
                <a:latin typeface="Francois One" panose="020B0604020202020204" charset="0"/>
              </a:rPr>
              <a:t>Integrity within </a:t>
            </a:r>
            <a:r>
              <a:rPr lang="en-US" dirty="0" smtClean="0">
                <a:solidFill>
                  <a:schemeClr val="bg1"/>
                </a:solidFill>
                <a:latin typeface="Francois One" panose="020B0604020202020204" charset="0"/>
              </a:rPr>
              <a:t>Skill Streaming</a:t>
            </a:r>
            <a:endParaRPr lang="en-US" dirty="0" smtClean="0">
              <a:solidFill>
                <a:schemeClr val="bg1"/>
              </a:solidFill>
              <a:latin typeface="Francois One" panose="020B060402020202020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23950"/>
            <a:ext cx="4093568" cy="35813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159329"/>
            <a:ext cx="4438591" cy="3804095"/>
          </a:xfrm>
          <a:prstGeom prst="rect">
            <a:avLst/>
          </a:prstGeom>
        </p:spPr>
      </p:pic>
    </p:spTree>
    <p:extLst>
      <p:ext uri="{BB962C8B-B14F-4D97-AF65-F5344CB8AC3E}">
        <p14:creationId xmlns:p14="http://schemas.microsoft.com/office/powerpoint/2010/main" val="351994894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1" y="800101"/>
          <a:ext cx="8610601" cy="4171951"/>
        </p:xfrm>
        <a:graphic>
          <a:graphicData uri="http://schemas.openxmlformats.org/drawingml/2006/table">
            <a:tbl>
              <a:tblPr/>
              <a:tblGrid>
                <a:gridCol w="1084007"/>
                <a:gridCol w="471619"/>
                <a:gridCol w="2601044"/>
                <a:gridCol w="886070"/>
                <a:gridCol w="886070"/>
                <a:gridCol w="909651"/>
                <a:gridCol w="886070"/>
                <a:gridCol w="886070"/>
              </a:tblGrid>
              <a:tr h="348812">
                <a:tc>
                  <a:txBody>
                    <a:bodyPr/>
                    <a:lstStyle/>
                    <a:p>
                      <a:pPr marL="0" marR="0" algn="l">
                        <a:lnSpc>
                          <a:spcPct val="115000"/>
                        </a:lnSpc>
                        <a:spcBef>
                          <a:spcPts val="0"/>
                        </a:spcBef>
                        <a:spcAft>
                          <a:spcPts val="0"/>
                        </a:spcAft>
                      </a:pPr>
                      <a:r>
                        <a:rPr lang="en-US" sz="700" b="1" dirty="0">
                          <a:latin typeface="Times New Roman"/>
                          <a:ea typeface="Times New Roman"/>
                          <a:cs typeface="Times New Roman"/>
                        </a:rPr>
                        <a:t>Feature </a:t>
                      </a:r>
                      <a:endParaRPr lang="en-US" sz="700" dirty="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n-US" sz="700">
                        <a:latin typeface="Calibri"/>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Question/description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Monday</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Tuesday</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Wednesday</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Thursday</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Friday</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303">
                <a:tc>
                  <a:txBody>
                    <a:bodyPr/>
                    <a:lstStyle/>
                    <a:p>
                      <a:pPr algn="l"/>
                      <a:endParaRPr lang="en-US" sz="700">
                        <a:latin typeface="Calibri"/>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1</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dirty="0">
                        <a:latin typeface="Times New Roman"/>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407">
                <a:tc>
                  <a:txBody>
                    <a:bodyPr/>
                    <a:lstStyle/>
                    <a:p>
                      <a:pPr marL="0" marR="0" algn="l">
                        <a:lnSpc>
                          <a:spcPct val="115000"/>
                        </a:lnSpc>
                        <a:spcBef>
                          <a:spcPts val="0"/>
                        </a:spcBef>
                        <a:spcAft>
                          <a:spcPts val="0"/>
                        </a:spcAft>
                      </a:pPr>
                      <a:r>
                        <a:rPr lang="en-US" sz="700" b="1">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2</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Times New Roman"/>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75">
                <a:tc>
                  <a:txBody>
                    <a:bodyPr/>
                    <a:lstStyle/>
                    <a:p>
                      <a:pPr marL="0" marR="0" algn="l">
                        <a:lnSpc>
                          <a:spcPct val="115000"/>
                        </a:lnSpc>
                        <a:spcBef>
                          <a:spcPts val="0"/>
                        </a:spcBef>
                        <a:spcAft>
                          <a:spcPts val="0"/>
                        </a:spcAft>
                      </a:pPr>
                      <a:r>
                        <a:rPr lang="en-US" sz="700" b="1">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3</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Times New Roman"/>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75">
                <a:tc>
                  <a:txBody>
                    <a:bodyPr/>
                    <a:lstStyle/>
                    <a:p>
                      <a:pPr algn="l"/>
                      <a:endParaRPr lang="en-US" sz="700">
                        <a:latin typeface="Calibri"/>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4</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Times New Roman"/>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75">
                <a:tc>
                  <a:txBody>
                    <a:bodyPr/>
                    <a:lstStyle/>
                    <a:p>
                      <a:pPr marL="0" marR="0" algn="l">
                        <a:lnSpc>
                          <a:spcPct val="115000"/>
                        </a:lnSpc>
                        <a:spcBef>
                          <a:spcPts val="0"/>
                        </a:spcBef>
                        <a:spcAft>
                          <a:spcPts val="0"/>
                        </a:spcAft>
                      </a:pPr>
                      <a:r>
                        <a:rPr lang="en-US" sz="700" b="1">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5</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Times New Roman"/>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275">
                <a:tc>
                  <a:txBody>
                    <a:bodyPr/>
                    <a:lstStyle/>
                    <a:p>
                      <a:pPr marL="0" marR="0" algn="l">
                        <a:lnSpc>
                          <a:spcPct val="115000"/>
                        </a:lnSpc>
                        <a:spcBef>
                          <a:spcPts val="0"/>
                        </a:spcBef>
                        <a:spcAft>
                          <a:spcPts val="0"/>
                        </a:spcAft>
                      </a:pPr>
                      <a:r>
                        <a:rPr lang="en-US" sz="700" b="1">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6</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700">
                        <a:latin typeface="Times New Roman"/>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13">
                <a:tc>
                  <a:txBody>
                    <a:bodyPr/>
                    <a:lstStyle/>
                    <a:p>
                      <a:pPr algn="l"/>
                      <a:endParaRPr lang="en-US" sz="700">
                        <a:latin typeface="Calibri"/>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n-US" sz="700">
                        <a:latin typeface="Calibri"/>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n-US" sz="700">
                        <a:latin typeface="Calibri"/>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913">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n-US" sz="700">
                        <a:latin typeface="Calibri"/>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n-US" sz="700">
                        <a:latin typeface="Calibri"/>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89">
                <a:tc>
                  <a:txBody>
                    <a:bodyPr/>
                    <a:lstStyle/>
                    <a:p>
                      <a:pPr algn="l"/>
                      <a:endParaRPr lang="en-US" sz="700">
                        <a:latin typeface="Calibri"/>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n-US" sz="700">
                        <a:latin typeface="Calibri"/>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Teacher initials</a:t>
                      </a:r>
                      <a:endParaRPr lang="en-US" sz="700">
                        <a:latin typeface="Calibri"/>
                        <a:ea typeface="Calibri"/>
                        <a:cs typeface="Times New Roman"/>
                      </a:endParaRPr>
                    </a:p>
                  </a:txBody>
                  <a:tcPr marL="54636" marR="5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8514">
                <a:tc>
                  <a:txBody>
                    <a:bodyPr/>
                    <a:lstStyle/>
                    <a:p>
                      <a:pPr algn="l"/>
                      <a:endParaRPr lang="en-US" sz="700">
                        <a:latin typeface="Calibri"/>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n-US" sz="700">
                        <a:latin typeface="Calibri"/>
                        <a:ea typeface="Times New Roman"/>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a:latin typeface="Times New Roman"/>
                          <a:ea typeface="Times New Roman"/>
                          <a:cs typeface="Times New Roman"/>
                        </a:rPr>
                        <a:t>Comments</a:t>
                      </a:r>
                      <a:endParaRPr lang="en-US" sz="700">
                        <a:latin typeface="Calibri"/>
                        <a:ea typeface="Calibri"/>
                        <a:cs typeface="Times New Roman"/>
                      </a:endParaRPr>
                    </a:p>
                  </a:txBody>
                  <a:tcPr marL="54636" marR="5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latin typeface="Times New Roman"/>
                          <a:ea typeface="Times New Roman"/>
                          <a:cs typeface="Times New Roman"/>
                        </a:rPr>
                        <a:t> </a:t>
                      </a:r>
                      <a:endParaRPr lang="en-US" sz="700" dirty="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latin typeface="Times New Roman"/>
                          <a:ea typeface="Times New Roman"/>
                          <a:cs typeface="Times New Roman"/>
                        </a:rPr>
                        <a:t> </a:t>
                      </a:r>
                      <a:endParaRPr lang="en-US" sz="70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latin typeface="Times New Roman"/>
                          <a:ea typeface="Times New Roman"/>
                          <a:cs typeface="Times New Roman"/>
                        </a:rPr>
                        <a:t> </a:t>
                      </a:r>
                      <a:endParaRPr lang="en-US" sz="700" dirty="0">
                        <a:latin typeface="Calibri"/>
                        <a:ea typeface="Calibri"/>
                        <a:cs typeface="Times New Roman"/>
                      </a:endParaRPr>
                    </a:p>
                  </a:txBody>
                  <a:tcPr marL="54636" marR="5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0944" name="Rectangle 1"/>
          <p:cNvSpPr>
            <a:spLocks noChangeArrowheads="1"/>
          </p:cNvSpPr>
          <p:nvPr/>
        </p:nvSpPr>
        <p:spPr bwMode="auto">
          <a:xfrm>
            <a:off x="1351521" y="67598"/>
            <a:ext cx="6253635" cy="523220"/>
          </a:xfrm>
          <a:prstGeom prst="rect">
            <a:avLst/>
          </a:prstGeom>
          <a:noFill/>
          <a:ln w="9525">
            <a:noFill/>
            <a:miter lim="800000"/>
            <a:headEnd/>
            <a:tailEnd/>
          </a:ln>
        </p:spPr>
        <p:txBody>
          <a:bodyPr wrap="none" anchor="ctr">
            <a:spAutoFit/>
          </a:bodyPr>
          <a:lstStyle/>
          <a:p>
            <a:pPr algn="ctr" eaLnBrk="0" hangingPunct="0"/>
            <a:r>
              <a:rPr lang="en-US"/>
              <a:t>Treatment Integrity Checklist</a:t>
            </a:r>
          </a:p>
          <a:p>
            <a:pPr algn="ctr" eaLnBrk="0" hangingPunct="0"/>
            <a:r>
              <a:rPr lang="en-US">
                <a:latin typeface="Times New Roman" pitchFamily="18" charset="0"/>
                <a:ea typeface="Calibri" pitchFamily="34" charset="0"/>
                <a:cs typeface="Times New Roman" pitchFamily="18" charset="0"/>
              </a:rPr>
              <a:t>Directions: Write </a:t>
            </a:r>
            <a:r>
              <a:rPr lang="en-US">
                <a:ea typeface="Calibri" pitchFamily="34" charset="0"/>
                <a:cs typeface="Times New Roman" pitchFamily="18" charset="0"/>
              </a:rPr>
              <a:t>“</a:t>
            </a:r>
            <a:r>
              <a:rPr lang="en-US">
                <a:latin typeface="Times New Roman" pitchFamily="18" charset="0"/>
                <a:ea typeface="Calibri" pitchFamily="34" charset="0"/>
                <a:cs typeface="Times New Roman" pitchFamily="18" charset="0"/>
              </a:rPr>
              <a:t>yes</a:t>
            </a:r>
            <a:r>
              <a:rPr lang="en-US">
                <a:ea typeface="Calibri" pitchFamily="34" charset="0"/>
                <a:cs typeface="Times New Roman" pitchFamily="18" charset="0"/>
              </a:rPr>
              <a:t>”</a:t>
            </a:r>
            <a:r>
              <a:rPr lang="en-US">
                <a:latin typeface="Times New Roman" pitchFamily="18" charset="0"/>
                <a:ea typeface="Calibri" pitchFamily="34" charset="0"/>
                <a:cs typeface="Times New Roman" pitchFamily="18" charset="0"/>
              </a:rPr>
              <a:t> or </a:t>
            </a:r>
            <a:r>
              <a:rPr lang="en-US">
                <a:ea typeface="Calibri" pitchFamily="34" charset="0"/>
                <a:cs typeface="Times New Roman" pitchFamily="18" charset="0"/>
              </a:rPr>
              <a:t>“</a:t>
            </a:r>
            <a:r>
              <a:rPr lang="en-US">
                <a:latin typeface="Times New Roman" pitchFamily="18" charset="0"/>
                <a:ea typeface="Calibri" pitchFamily="34" charset="0"/>
                <a:cs typeface="Times New Roman" pitchFamily="18" charset="0"/>
              </a:rPr>
              <a:t>no</a:t>
            </a:r>
            <a:r>
              <a:rPr lang="en-US">
                <a:ea typeface="Calibri" pitchFamily="34" charset="0"/>
                <a:cs typeface="Times New Roman" pitchFamily="18" charset="0"/>
              </a:rPr>
              <a:t>”</a:t>
            </a:r>
            <a:r>
              <a:rPr lang="en-US">
                <a:latin typeface="Times New Roman" pitchFamily="18" charset="0"/>
                <a:ea typeface="Calibri" pitchFamily="34" charset="0"/>
                <a:cs typeface="Times New Roman" pitchFamily="18" charset="0"/>
              </a:rPr>
              <a:t> in response to each question. Fill out this form daily. </a:t>
            </a:r>
            <a:endParaRPr lang="en-US"/>
          </a:p>
        </p:txBody>
      </p:sp>
    </p:spTree>
    <p:extLst>
      <p:ext uri="{BB962C8B-B14F-4D97-AF65-F5344CB8AC3E}">
        <p14:creationId xmlns:p14="http://schemas.microsoft.com/office/powerpoint/2010/main" val="11556597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sz="half" idx="1"/>
          </p:nvPr>
        </p:nvSpPr>
        <p:spPr>
          <a:xfrm>
            <a:off x="228600" y="1200150"/>
            <a:ext cx="8686800" cy="3257550"/>
          </a:xfrm>
        </p:spPr>
        <p:txBody>
          <a:bodyPr anchor="ctr"/>
          <a:lstStyle/>
          <a:p>
            <a:pPr eaLnBrk="1" hangingPunct="1">
              <a:lnSpc>
                <a:spcPct val="90000"/>
              </a:lnSpc>
            </a:pPr>
            <a:r>
              <a:rPr lang="en-US" sz="2600" b="1" u="sng" dirty="0" smtClean="0">
                <a:latin typeface="Calibri" panose="020F0502020204030204" pitchFamily="34" charset="0"/>
                <a:ea typeface="ＭＳ Ｐゴシック" pitchFamily="1" charset="-128"/>
              </a:rPr>
              <a:t>Social Significance </a:t>
            </a:r>
            <a:r>
              <a:rPr lang="en-US" sz="2600" dirty="0" smtClean="0">
                <a:latin typeface="Calibri" panose="020F0502020204030204" pitchFamily="34" charset="0"/>
                <a:ea typeface="ＭＳ Ｐゴシック" pitchFamily="1" charset="-128"/>
              </a:rPr>
              <a:t>– will this intervention improve the student’s quality of life?  </a:t>
            </a:r>
            <a:r>
              <a:rPr lang="en-US" sz="2600" b="1" dirty="0" smtClean="0">
                <a:solidFill>
                  <a:srgbClr val="FF0000"/>
                </a:solidFill>
                <a:latin typeface="Calibri" panose="020F0502020204030204" pitchFamily="34" charset="0"/>
                <a:ea typeface="ＭＳ Ｐゴシック" pitchFamily="1" charset="-128"/>
              </a:rPr>
              <a:t>GOAL</a:t>
            </a:r>
          </a:p>
          <a:p>
            <a:pPr eaLnBrk="1" hangingPunct="1">
              <a:lnSpc>
                <a:spcPct val="90000"/>
              </a:lnSpc>
            </a:pPr>
            <a:r>
              <a:rPr lang="en-US" sz="2600" b="1" u="sng" dirty="0" smtClean="0">
                <a:latin typeface="Calibri" panose="020F0502020204030204" pitchFamily="34" charset="0"/>
                <a:ea typeface="ＭＳ Ｐゴシック" pitchFamily="1" charset="-128"/>
              </a:rPr>
              <a:t>Social acceptability </a:t>
            </a:r>
            <a:r>
              <a:rPr lang="en-US" sz="2600" dirty="0" smtClean="0">
                <a:latin typeface="Calibri" panose="020F0502020204030204" pitchFamily="34" charset="0"/>
                <a:ea typeface="ＭＳ Ｐゴシック" pitchFamily="1" charset="-128"/>
              </a:rPr>
              <a:t>–Do all agree that the intervention is necessary, appropriate, supports positive outcomes, minimally disruptive and worth the effort to attain the goal?  </a:t>
            </a:r>
            <a:r>
              <a:rPr lang="en-US" sz="2600" b="1" dirty="0" smtClean="0">
                <a:solidFill>
                  <a:srgbClr val="FF0000"/>
                </a:solidFill>
                <a:latin typeface="Calibri" panose="020F0502020204030204" pitchFamily="34" charset="0"/>
                <a:ea typeface="ＭＳ Ｐゴシック" pitchFamily="1" charset="-128"/>
              </a:rPr>
              <a:t>PROCEDURES</a:t>
            </a:r>
            <a:endParaRPr lang="en-US" sz="2600" dirty="0" smtClean="0">
              <a:latin typeface="Calibri" panose="020F0502020204030204" pitchFamily="34" charset="0"/>
              <a:ea typeface="ＭＳ Ｐゴシック" pitchFamily="1" charset="-128"/>
            </a:endParaRPr>
          </a:p>
          <a:p>
            <a:pPr eaLnBrk="1" hangingPunct="1">
              <a:lnSpc>
                <a:spcPct val="90000"/>
              </a:lnSpc>
            </a:pPr>
            <a:r>
              <a:rPr lang="en-US" sz="2600" b="1" u="sng" dirty="0" smtClean="0">
                <a:latin typeface="Calibri" panose="020F0502020204030204" pitchFamily="34" charset="0"/>
                <a:ea typeface="ＭＳ Ｐゴシック" pitchFamily="1" charset="-128"/>
              </a:rPr>
              <a:t>Social importance </a:t>
            </a:r>
            <a:r>
              <a:rPr lang="en-US" sz="2600" dirty="0" smtClean="0">
                <a:latin typeface="Calibri" panose="020F0502020204030204" pitchFamily="34" charset="0"/>
                <a:ea typeface="ＭＳ Ｐゴシック" pitchFamily="1" charset="-128"/>
              </a:rPr>
              <a:t>–Does this intervention have the potential to produce socially important </a:t>
            </a:r>
            <a:r>
              <a:rPr lang="en-US" sz="2600" b="1" dirty="0" smtClean="0">
                <a:solidFill>
                  <a:srgbClr val="FF0000"/>
                </a:solidFill>
                <a:latin typeface="Calibri" panose="020F0502020204030204" pitchFamily="34" charset="0"/>
                <a:ea typeface="ＭＳ Ｐゴシック" pitchFamily="1" charset="-128"/>
              </a:rPr>
              <a:t>OUTCOMES</a:t>
            </a:r>
            <a:r>
              <a:rPr lang="en-US" sz="2600" dirty="0" smtClean="0">
                <a:latin typeface="Calibri" panose="020F0502020204030204" pitchFamily="34" charset="0"/>
                <a:ea typeface="ＭＳ Ｐゴシック" pitchFamily="1" charset="-128"/>
              </a:rPr>
              <a:t>? </a:t>
            </a:r>
          </a:p>
        </p:txBody>
      </p:sp>
      <p:sp>
        <p:nvSpPr>
          <p:cNvPr id="134146" name="Title 1"/>
          <p:cNvSpPr>
            <a:spLocks noGrp="1"/>
          </p:cNvSpPr>
          <p:nvPr>
            <p:ph type="title"/>
          </p:nvPr>
        </p:nvSpPr>
        <p:spPr>
          <a:xfrm>
            <a:off x="228600" y="205979"/>
            <a:ext cx="8705850" cy="857250"/>
          </a:xfrm>
          <a:solidFill>
            <a:schemeClr val="tx1"/>
          </a:solidFill>
        </p:spPr>
        <p:txBody>
          <a:bodyPr/>
          <a:lstStyle/>
          <a:p>
            <a:pPr eaLnBrk="1" hangingPunct="1">
              <a:defRPr/>
            </a:pPr>
            <a:r>
              <a:rPr lang="en-US" sz="4000" dirty="0" smtClean="0">
                <a:solidFill>
                  <a:schemeClr val="bg1"/>
                </a:solidFill>
                <a:effectLst>
                  <a:outerShdw blurRad="38100" dist="38100" dir="2700000" algn="tl">
                    <a:srgbClr val="C0C0C0"/>
                  </a:outerShdw>
                </a:effectLst>
                <a:latin typeface="Francois One" panose="020B0604020202020204" charset="0"/>
              </a:rPr>
              <a:t>Social Validity</a:t>
            </a:r>
          </a:p>
        </p:txBody>
      </p:sp>
    </p:spTree>
    <p:extLst>
      <p:ext uri="{BB962C8B-B14F-4D97-AF65-F5344CB8AC3E}">
        <p14:creationId xmlns:p14="http://schemas.microsoft.com/office/powerpoint/2010/main" val="102024066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4"/>
          <p:cNvSpPr>
            <a:spLocks noGrp="1"/>
          </p:cNvSpPr>
          <p:nvPr>
            <p:ph type="ftr" sz="quarter" idx="4294967295"/>
          </p:nvPr>
        </p:nvSpPr>
        <p:spPr bwMode="auto">
          <a:xfrm>
            <a:off x="3048000" y="4767263"/>
            <a:ext cx="3352800" cy="205740"/>
          </a:xfrm>
          <a:prstGeom prst="rect">
            <a:avLst/>
          </a:prstGeom>
          <a:noFill/>
          <a:ln>
            <a:miter lim="800000"/>
            <a:headEnd/>
            <a:tailEnd/>
          </a:ln>
        </p:spPr>
        <p:txBody>
          <a:bodyPr/>
          <a:lstStyle/>
          <a:p>
            <a:endParaRPr lang="en-US" smtClean="0">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990114862"/>
              </p:ext>
            </p:extLst>
          </p:nvPr>
        </p:nvGraphicFramePr>
        <p:xfrm>
          <a:off x="228600" y="285751"/>
          <a:ext cx="8585200" cy="5262833"/>
        </p:xfrm>
        <a:graphic>
          <a:graphicData uri="http://schemas.openxmlformats.org/drawingml/2006/table">
            <a:tbl>
              <a:tblPr firstRow="1" firstCol="1" lastRow="1" lastCol="1" bandRow="1" bandCol="1"/>
              <a:tblGrid>
                <a:gridCol w="4547227"/>
                <a:gridCol w="676000"/>
                <a:gridCol w="676000"/>
                <a:gridCol w="676000"/>
                <a:gridCol w="676000"/>
                <a:gridCol w="676000"/>
                <a:gridCol w="657973"/>
              </a:tblGrid>
              <a:tr h="1072585">
                <a:tc rowSpan="2">
                  <a:txBody>
                    <a:bodyPr/>
                    <a:lstStyle/>
                    <a:p>
                      <a:pPr marL="0" marR="0" algn="ctr">
                        <a:spcBef>
                          <a:spcPts val="0"/>
                        </a:spcBef>
                        <a:spcAft>
                          <a:spcPts val="0"/>
                        </a:spcAft>
                      </a:pPr>
                      <a:r>
                        <a:rPr lang="en-US" sz="1400" b="1" baseline="0" dirty="0" smtClean="0">
                          <a:solidFill>
                            <a:srgbClr val="333399"/>
                          </a:solidFill>
                          <a:effectLst/>
                          <a:latin typeface="Tahoma"/>
                          <a:ea typeface="Times New Roman"/>
                          <a:cs typeface="Times New Roman"/>
                        </a:rPr>
                        <a:t>Social Skills Pre- Social Validity</a:t>
                      </a:r>
                      <a:endParaRPr lang="en-US" sz="1400" b="1" dirty="0">
                        <a:solidFill>
                          <a:srgbClr val="333399"/>
                        </a:solidFill>
                        <a:effectLst/>
                        <a:latin typeface="Tahoma"/>
                        <a:ea typeface="Times New Roman"/>
                        <a:cs typeface="Times New Roman"/>
                      </a:endParaRP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9050" cap="flat" cmpd="sng" algn="ctr">
                      <a:solidFill>
                        <a:srgbClr val="9A9ADE"/>
                      </a:solidFill>
                      <a:prstDash val="solid"/>
                      <a:round/>
                      <a:headEnd type="none" w="med" len="med"/>
                      <a:tailEnd type="none" w="med" len="med"/>
                    </a:lnB>
                    <a:solidFill>
                      <a:srgbClr val="C1D6EB"/>
                    </a:solidFill>
                  </a:tcPr>
                </a:tc>
                <a:tc>
                  <a:txBody>
                    <a:bodyPr/>
                    <a:lstStyle/>
                    <a:p>
                      <a:pPr marL="71755" marR="71755" algn="ctr">
                        <a:spcBef>
                          <a:spcPts val="0"/>
                        </a:spcBef>
                        <a:spcAft>
                          <a:spcPts val="0"/>
                        </a:spcAft>
                      </a:pPr>
                      <a:r>
                        <a:rPr lang="en-US" sz="1400" b="1" dirty="0">
                          <a:solidFill>
                            <a:srgbClr val="333399"/>
                          </a:solidFill>
                          <a:effectLst/>
                          <a:latin typeface="Tahoma"/>
                          <a:ea typeface="Times New Roman"/>
                          <a:cs typeface="Times New Roman"/>
                        </a:rPr>
                        <a:t>Strongly</a:t>
                      </a:r>
                    </a:p>
                    <a:p>
                      <a:pPr marL="71755" marR="71755" algn="ctr">
                        <a:spcBef>
                          <a:spcPts val="0"/>
                        </a:spcBef>
                        <a:spcAft>
                          <a:spcPts val="0"/>
                        </a:spcAft>
                      </a:pPr>
                      <a:r>
                        <a:rPr lang="en-US" sz="1400" b="1" dirty="0">
                          <a:solidFill>
                            <a:srgbClr val="333399"/>
                          </a:solidFill>
                          <a:effectLst/>
                          <a:latin typeface="Tahoma"/>
                          <a:ea typeface="Times New Roman"/>
                          <a:cs typeface="Times New Roman"/>
                        </a:rPr>
                        <a:t>Disagree</a:t>
                      </a:r>
                    </a:p>
                  </a:txBody>
                  <a:tcPr marL="73025" marR="73025" marT="13811" marB="13811" vert="vert270"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9050" cap="flat" cmpd="sng" algn="ctr">
                      <a:solidFill>
                        <a:srgbClr val="9A9ADE"/>
                      </a:solidFill>
                      <a:prstDash val="solid"/>
                      <a:round/>
                      <a:headEnd type="none" w="med" len="med"/>
                      <a:tailEnd type="none" w="med" len="med"/>
                    </a:lnB>
                    <a:solidFill>
                      <a:srgbClr val="C1D6EB"/>
                    </a:solidFill>
                  </a:tcPr>
                </a:tc>
                <a:tc>
                  <a:txBody>
                    <a:bodyPr/>
                    <a:lstStyle/>
                    <a:p>
                      <a:pPr marL="71755" marR="71755" algn="ctr">
                        <a:spcBef>
                          <a:spcPts val="0"/>
                        </a:spcBef>
                        <a:spcAft>
                          <a:spcPts val="0"/>
                        </a:spcAft>
                      </a:pPr>
                      <a:r>
                        <a:rPr lang="en-US" sz="1400" b="1" dirty="0">
                          <a:solidFill>
                            <a:srgbClr val="333399"/>
                          </a:solidFill>
                          <a:effectLst/>
                          <a:latin typeface="Tahoma"/>
                          <a:ea typeface="Times New Roman"/>
                          <a:cs typeface="Times New Roman"/>
                        </a:rPr>
                        <a:t>Disagree</a:t>
                      </a:r>
                    </a:p>
                  </a:txBody>
                  <a:tcPr marL="73025" marR="73025" marT="13811" marB="13811" vert="vert270"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9050" cap="flat" cmpd="sng" algn="ctr">
                      <a:solidFill>
                        <a:srgbClr val="9A9ADE"/>
                      </a:solidFill>
                      <a:prstDash val="solid"/>
                      <a:round/>
                      <a:headEnd type="none" w="med" len="med"/>
                      <a:tailEnd type="none" w="med" len="med"/>
                    </a:lnB>
                    <a:solidFill>
                      <a:srgbClr val="C1D6EB"/>
                    </a:solidFill>
                  </a:tcPr>
                </a:tc>
                <a:tc>
                  <a:txBody>
                    <a:bodyPr/>
                    <a:lstStyle/>
                    <a:p>
                      <a:pPr marL="71755" marR="71755" algn="ctr">
                        <a:spcBef>
                          <a:spcPts val="0"/>
                        </a:spcBef>
                        <a:spcAft>
                          <a:spcPts val="0"/>
                        </a:spcAft>
                      </a:pPr>
                      <a:r>
                        <a:rPr lang="en-US" sz="1400" b="1" dirty="0">
                          <a:solidFill>
                            <a:srgbClr val="333399"/>
                          </a:solidFill>
                          <a:effectLst/>
                          <a:latin typeface="Tahoma"/>
                          <a:ea typeface="Times New Roman"/>
                          <a:cs typeface="Times New Roman"/>
                        </a:rPr>
                        <a:t>Slightly </a:t>
                      </a:r>
                    </a:p>
                    <a:p>
                      <a:pPr marL="71755" marR="71755" algn="ctr">
                        <a:spcBef>
                          <a:spcPts val="0"/>
                        </a:spcBef>
                        <a:spcAft>
                          <a:spcPts val="0"/>
                        </a:spcAft>
                      </a:pPr>
                      <a:r>
                        <a:rPr lang="en-US" sz="1400" b="1" dirty="0">
                          <a:solidFill>
                            <a:srgbClr val="333399"/>
                          </a:solidFill>
                          <a:effectLst/>
                          <a:latin typeface="Tahoma"/>
                          <a:ea typeface="Times New Roman"/>
                          <a:cs typeface="Times New Roman"/>
                        </a:rPr>
                        <a:t>Disagree</a:t>
                      </a:r>
                    </a:p>
                  </a:txBody>
                  <a:tcPr marL="73025" marR="73025" marT="13811" marB="13811" vert="vert270"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9050" cap="flat" cmpd="sng" algn="ctr">
                      <a:solidFill>
                        <a:srgbClr val="9A9ADE"/>
                      </a:solidFill>
                      <a:prstDash val="solid"/>
                      <a:round/>
                      <a:headEnd type="none" w="med" len="med"/>
                      <a:tailEnd type="none" w="med" len="med"/>
                    </a:lnB>
                    <a:solidFill>
                      <a:srgbClr val="C1D6EB"/>
                    </a:solidFill>
                  </a:tcPr>
                </a:tc>
                <a:tc>
                  <a:txBody>
                    <a:bodyPr/>
                    <a:lstStyle/>
                    <a:p>
                      <a:pPr marL="71755" marR="71755" algn="ctr">
                        <a:spcBef>
                          <a:spcPts val="0"/>
                        </a:spcBef>
                        <a:spcAft>
                          <a:spcPts val="0"/>
                        </a:spcAft>
                      </a:pPr>
                      <a:r>
                        <a:rPr lang="en-US" sz="1400" b="1" dirty="0">
                          <a:solidFill>
                            <a:srgbClr val="333399"/>
                          </a:solidFill>
                          <a:effectLst/>
                          <a:latin typeface="Tahoma"/>
                          <a:ea typeface="Times New Roman"/>
                          <a:cs typeface="Times New Roman"/>
                        </a:rPr>
                        <a:t>Slightly Agree</a:t>
                      </a:r>
                    </a:p>
                  </a:txBody>
                  <a:tcPr marL="73025" marR="73025" marT="13811" marB="13811" vert="vert270"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9050" cap="flat" cmpd="sng" algn="ctr">
                      <a:solidFill>
                        <a:srgbClr val="9A9ADE"/>
                      </a:solidFill>
                      <a:prstDash val="solid"/>
                      <a:round/>
                      <a:headEnd type="none" w="med" len="med"/>
                      <a:tailEnd type="none" w="med" len="med"/>
                    </a:lnB>
                    <a:solidFill>
                      <a:srgbClr val="C1D6EB"/>
                    </a:solidFill>
                  </a:tcPr>
                </a:tc>
                <a:tc>
                  <a:txBody>
                    <a:bodyPr/>
                    <a:lstStyle/>
                    <a:p>
                      <a:pPr marL="71755" marR="71755" algn="ctr">
                        <a:spcBef>
                          <a:spcPts val="0"/>
                        </a:spcBef>
                        <a:spcAft>
                          <a:spcPts val="0"/>
                        </a:spcAft>
                      </a:pPr>
                      <a:r>
                        <a:rPr lang="en-US" sz="1400" b="1" dirty="0">
                          <a:solidFill>
                            <a:srgbClr val="333399"/>
                          </a:solidFill>
                          <a:effectLst/>
                          <a:latin typeface="Tahoma"/>
                          <a:ea typeface="Times New Roman"/>
                          <a:cs typeface="Times New Roman"/>
                        </a:rPr>
                        <a:t>Agree</a:t>
                      </a:r>
                    </a:p>
                  </a:txBody>
                  <a:tcPr marL="73025" marR="73025" marT="13811" marB="13811" vert="vert270"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9050" cap="flat" cmpd="sng" algn="ctr">
                      <a:solidFill>
                        <a:srgbClr val="9A9ADE"/>
                      </a:solidFill>
                      <a:prstDash val="solid"/>
                      <a:round/>
                      <a:headEnd type="none" w="med" len="med"/>
                      <a:tailEnd type="none" w="med" len="med"/>
                    </a:lnB>
                    <a:solidFill>
                      <a:srgbClr val="C1D6EB"/>
                    </a:solidFill>
                  </a:tcPr>
                </a:tc>
                <a:tc>
                  <a:txBody>
                    <a:bodyPr/>
                    <a:lstStyle/>
                    <a:p>
                      <a:pPr marL="71755" marR="71755" algn="ctr">
                        <a:spcBef>
                          <a:spcPts val="0"/>
                        </a:spcBef>
                        <a:spcAft>
                          <a:spcPts val="0"/>
                        </a:spcAft>
                      </a:pPr>
                      <a:r>
                        <a:rPr lang="en-US" sz="1400" b="1" dirty="0">
                          <a:solidFill>
                            <a:srgbClr val="333399"/>
                          </a:solidFill>
                          <a:effectLst/>
                          <a:latin typeface="Tahoma"/>
                          <a:ea typeface="Times New Roman"/>
                          <a:cs typeface="Times New Roman"/>
                        </a:rPr>
                        <a:t>Strongly </a:t>
                      </a:r>
                    </a:p>
                    <a:p>
                      <a:pPr marL="71755" marR="71755" algn="ctr">
                        <a:spcBef>
                          <a:spcPts val="0"/>
                        </a:spcBef>
                        <a:spcAft>
                          <a:spcPts val="0"/>
                        </a:spcAft>
                      </a:pPr>
                      <a:r>
                        <a:rPr lang="en-US" sz="1400" b="1" dirty="0">
                          <a:solidFill>
                            <a:srgbClr val="333399"/>
                          </a:solidFill>
                          <a:effectLst/>
                          <a:latin typeface="Tahoma"/>
                          <a:ea typeface="Times New Roman"/>
                          <a:cs typeface="Times New Roman"/>
                        </a:rPr>
                        <a:t>Agree</a:t>
                      </a:r>
                    </a:p>
                  </a:txBody>
                  <a:tcPr marL="73025" marR="73025" marT="13811" marB="13811" vert="vert270"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9050" cap="flat" cmpd="sng" algn="ctr">
                      <a:solidFill>
                        <a:srgbClr val="9A9ADE"/>
                      </a:solidFill>
                      <a:prstDash val="solid"/>
                      <a:round/>
                      <a:headEnd type="none" w="med" len="med"/>
                      <a:tailEnd type="none" w="med" len="med"/>
                    </a:lnB>
                    <a:solidFill>
                      <a:srgbClr val="C1D6EB"/>
                    </a:solidFill>
                  </a:tcPr>
                </a:tc>
              </a:tr>
              <a:tr h="233363">
                <a:tc vMerge="1">
                  <a:txBody>
                    <a:bodyPr/>
                    <a:lstStyle/>
                    <a:p>
                      <a:endParaRPr lang="en-US"/>
                    </a:p>
                  </a:txBody>
                  <a:tcPr/>
                </a:tc>
                <a:tc>
                  <a:txBody>
                    <a:bodyPr/>
                    <a:lstStyle/>
                    <a:p>
                      <a:pPr marL="0" marR="0" algn="ctr">
                        <a:spcBef>
                          <a:spcPts val="0"/>
                        </a:spcBef>
                        <a:spcAft>
                          <a:spcPts val="0"/>
                        </a:spcAft>
                      </a:pPr>
                      <a:r>
                        <a:rPr lang="en-US" sz="1400" b="1">
                          <a:solidFill>
                            <a:srgbClr val="333399"/>
                          </a:solidFill>
                          <a:effectLst/>
                          <a:latin typeface="Tahoma"/>
                          <a:ea typeface="Times New Roman"/>
                          <a:cs typeface="Times New Roman"/>
                        </a:rPr>
                        <a:t>1</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9050" cap="flat" cmpd="sng" algn="ctr">
                      <a:solidFill>
                        <a:srgbClr val="9A9ADE"/>
                      </a:solidFill>
                      <a:prstDash val="solid"/>
                      <a:round/>
                      <a:headEnd type="none" w="med" len="med"/>
                      <a:tailEnd type="none" w="med" len="med"/>
                    </a:lnT>
                    <a:lnB w="19050" cap="flat" cmpd="sng" algn="ctr">
                      <a:solidFill>
                        <a:srgbClr val="9A9ADE"/>
                      </a:solidFill>
                      <a:prstDash val="solid"/>
                      <a:round/>
                      <a:headEnd type="none" w="med" len="med"/>
                      <a:tailEnd type="none" w="med" len="med"/>
                    </a:lnB>
                    <a:solidFill>
                      <a:srgbClr val="C1D6EB"/>
                    </a:solidFill>
                  </a:tcPr>
                </a:tc>
                <a:tc>
                  <a:txBody>
                    <a:bodyPr/>
                    <a:lstStyle/>
                    <a:p>
                      <a:pPr marL="0" marR="0" algn="ctr">
                        <a:spcBef>
                          <a:spcPts val="0"/>
                        </a:spcBef>
                        <a:spcAft>
                          <a:spcPts val="0"/>
                        </a:spcAft>
                      </a:pPr>
                      <a:r>
                        <a:rPr lang="en-US" sz="1400" b="1">
                          <a:solidFill>
                            <a:srgbClr val="333399"/>
                          </a:solidFill>
                          <a:effectLst/>
                          <a:latin typeface="Tahoma"/>
                          <a:ea typeface="Times New Roman"/>
                          <a:cs typeface="Times New Roman"/>
                        </a:rPr>
                        <a:t>2</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9050" cap="flat" cmpd="sng" algn="ctr">
                      <a:solidFill>
                        <a:srgbClr val="9A9ADE"/>
                      </a:solidFill>
                      <a:prstDash val="solid"/>
                      <a:round/>
                      <a:headEnd type="none" w="med" len="med"/>
                      <a:tailEnd type="none" w="med" len="med"/>
                    </a:lnT>
                    <a:lnB w="19050" cap="flat" cmpd="sng" algn="ctr">
                      <a:solidFill>
                        <a:srgbClr val="9A9ADE"/>
                      </a:solidFill>
                      <a:prstDash val="solid"/>
                      <a:round/>
                      <a:headEnd type="none" w="med" len="med"/>
                      <a:tailEnd type="none" w="med" len="med"/>
                    </a:lnB>
                    <a:solidFill>
                      <a:srgbClr val="C1D6EB"/>
                    </a:solidFill>
                  </a:tcPr>
                </a:tc>
                <a:tc>
                  <a:txBody>
                    <a:bodyPr/>
                    <a:lstStyle/>
                    <a:p>
                      <a:pPr marL="0" marR="0" algn="ctr">
                        <a:spcBef>
                          <a:spcPts val="0"/>
                        </a:spcBef>
                        <a:spcAft>
                          <a:spcPts val="0"/>
                        </a:spcAft>
                      </a:pPr>
                      <a:r>
                        <a:rPr lang="en-US" sz="1400" b="1">
                          <a:solidFill>
                            <a:srgbClr val="333399"/>
                          </a:solidFill>
                          <a:effectLst/>
                          <a:latin typeface="Tahoma"/>
                          <a:ea typeface="Times New Roman"/>
                          <a:cs typeface="Times New Roman"/>
                        </a:rPr>
                        <a:t>3</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9050" cap="flat" cmpd="sng" algn="ctr">
                      <a:solidFill>
                        <a:srgbClr val="9A9ADE"/>
                      </a:solidFill>
                      <a:prstDash val="solid"/>
                      <a:round/>
                      <a:headEnd type="none" w="med" len="med"/>
                      <a:tailEnd type="none" w="med" len="med"/>
                    </a:lnT>
                    <a:lnB w="19050" cap="flat" cmpd="sng" algn="ctr">
                      <a:solidFill>
                        <a:srgbClr val="9A9ADE"/>
                      </a:solidFill>
                      <a:prstDash val="solid"/>
                      <a:round/>
                      <a:headEnd type="none" w="med" len="med"/>
                      <a:tailEnd type="none" w="med" len="med"/>
                    </a:lnB>
                    <a:solidFill>
                      <a:srgbClr val="C1D6EB"/>
                    </a:solidFill>
                  </a:tcPr>
                </a:tc>
                <a:tc>
                  <a:txBody>
                    <a:bodyPr/>
                    <a:lstStyle/>
                    <a:p>
                      <a:pPr marL="0" marR="0" algn="ctr">
                        <a:spcBef>
                          <a:spcPts val="0"/>
                        </a:spcBef>
                        <a:spcAft>
                          <a:spcPts val="0"/>
                        </a:spcAft>
                      </a:pPr>
                      <a:r>
                        <a:rPr lang="en-US" sz="1400" b="1">
                          <a:solidFill>
                            <a:srgbClr val="333399"/>
                          </a:solidFill>
                          <a:effectLst/>
                          <a:latin typeface="Tahoma"/>
                          <a:ea typeface="Times New Roman"/>
                          <a:cs typeface="Times New Roman"/>
                        </a:rPr>
                        <a:t>4</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9050" cap="flat" cmpd="sng" algn="ctr">
                      <a:solidFill>
                        <a:srgbClr val="9A9ADE"/>
                      </a:solidFill>
                      <a:prstDash val="solid"/>
                      <a:round/>
                      <a:headEnd type="none" w="med" len="med"/>
                      <a:tailEnd type="none" w="med" len="med"/>
                    </a:lnT>
                    <a:lnB w="19050" cap="flat" cmpd="sng" algn="ctr">
                      <a:solidFill>
                        <a:srgbClr val="9A9ADE"/>
                      </a:solidFill>
                      <a:prstDash val="solid"/>
                      <a:round/>
                      <a:headEnd type="none" w="med" len="med"/>
                      <a:tailEnd type="none" w="med" len="med"/>
                    </a:lnB>
                    <a:solidFill>
                      <a:srgbClr val="C1D6EB"/>
                    </a:solidFill>
                  </a:tcPr>
                </a:tc>
                <a:tc>
                  <a:txBody>
                    <a:bodyPr/>
                    <a:lstStyle/>
                    <a:p>
                      <a:pPr marL="0" marR="0" algn="ctr">
                        <a:spcBef>
                          <a:spcPts val="0"/>
                        </a:spcBef>
                        <a:spcAft>
                          <a:spcPts val="0"/>
                        </a:spcAft>
                      </a:pPr>
                      <a:r>
                        <a:rPr lang="en-US" sz="1400" b="1">
                          <a:solidFill>
                            <a:srgbClr val="333399"/>
                          </a:solidFill>
                          <a:effectLst/>
                          <a:latin typeface="Tahoma"/>
                          <a:ea typeface="Times New Roman"/>
                          <a:cs typeface="Times New Roman"/>
                        </a:rPr>
                        <a:t>5</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9050" cap="flat" cmpd="sng" algn="ctr">
                      <a:solidFill>
                        <a:srgbClr val="9A9ADE"/>
                      </a:solidFill>
                      <a:prstDash val="solid"/>
                      <a:round/>
                      <a:headEnd type="none" w="med" len="med"/>
                      <a:tailEnd type="none" w="med" len="med"/>
                    </a:lnT>
                    <a:lnB w="19050" cap="flat" cmpd="sng" algn="ctr">
                      <a:solidFill>
                        <a:srgbClr val="9A9ADE"/>
                      </a:solidFill>
                      <a:prstDash val="solid"/>
                      <a:round/>
                      <a:headEnd type="none" w="med" len="med"/>
                      <a:tailEnd type="none" w="med" len="med"/>
                    </a:lnB>
                    <a:solidFill>
                      <a:srgbClr val="C1D6EB"/>
                    </a:solidFill>
                  </a:tcPr>
                </a:tc>
                <a:tc>
                  <a:txBody>
                    <a:bodyPr/>
                    <a:lstStyle/>
                    <a:p>
                      <a:pPr marL="0" marR="0" algn="ctr">
                        <a:spcBef>
                          <a:spcPts val="0"/>
                        </a:spcBef>
                        <a:spcAft>
                          <a:spcPts val="0"/>
                        </a:spcAft>
                      </a:pPr>
                      <a:r>
                        <a:rPr lang="en-US" sz="1400" b="1" dirty="0">
                          <a:solidFill>
                            <a:srgbClr val="333399"/>
                          </a:solidFill>
                          <a:effectLst/>
                          <a:latin typeface="Tahoma"/>
                          <a:ea typeface="Times New Roman"/>
                          <a:cs typeface="Times New Roman"/>
                        </a:rPr>
                        <a:t>6</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9050" cap="flat" cmpd="sng" algn="ctr">
                      <a:solidFill>
                        <a:srgbClr val="9A9ADE"/>
                      </a:solidFill>
                      <a:prstDash val="solid"/>
                      <a:round/>
                      <a:headEnd type="none" w="med" len="med"/>
                      <a:tailEnd type="none" w="med" len="med"/>
                    </a:lnT>
                    <a:lnB w="19050" cap="flat" cmpd="sng" algn="ctr">
                      <a:solidFill>
                        <a:srgbClr val="9A9ADE"/>
                      </a:solidFill>
                      <a:prstDash val="solid"/>
                      <a:round/>
                      <a:headEnd type="none" w="med" len="med"/>
                      <a:tailEnd type="none" w="med" len="med"/>
                    </a:lnB>
                    <a:solidFill>
                      <a:srgbClr val="C1D6EB"/>
                    </a:solidFill>
                  </a:tcPr>
                </a:tc>
              </a:tr>
              <a:tr h="644843">
                <a:tc>
                  <a:txBody>
                    <a:bodyPr/>
                    <a:lstStyle/>
                    <a:p>
                      <a:pPr marL="0" marR="0">
                        <a:spcBef>
                          <a:spcPts val="0"/>
                        </a:spcBef>
                        <a:spcAft>
                          <a:spcPts val="0"/>
                        </a:spcAft>
                      </a:pPr>
                      <a:r>
                        <a:rPr lang="en-US" sz="1400" dirty="0">
                          <a:solidFill>
                            <a:schemeClr val="bg2"/>
                          </a:solidFill>
                          <a:effectLst/>
                          <a:latin typeface="Tahoma"/>
                          <a:ea typeface="Times New Roman"/>
                          <a:cs typeface="Times New Roman"/>
                        </a:rPr>
                        <a:t> </a:t>
                      </a:r>
                    </a:p>
                    <a:p>
                      <a:pPr marL="0" marR="0">
                        <a:spcBef>
                          <a:spcPts val="0"/>
                        </a:spcBef>
                        <a:spcAft>
                          <a:spcPts val="0"/>
                        </a:spcAft>
                      </a:pPr>
                      <a:r>
                        <a:rPr lang="en-US" sz="1400" dirty="0">
                          <a:solidFill>
                            <a:schemeClr val="bg2"/>
                          </a:solidFill>
                          <a:effectLst/>
                          <a:latin typeface="Tahoma"/>
                          <a:ea typeface="Times New Roman"/>
                          <a:cs typeface="Times New Roman"/>
                        </a:rPr>
                        <a:t>1.  </a:t>
                      </a:r>
                      <a:r>
                        <a:rPr lang="en-US" sz="1400" dirty="0" smtClean="0">
                          <a:solidFill>
                            <a:schemeClr val="bg2"/>
                          </a:solidFill>
                          <a:effectLst/>
                          <a:latin typeface="Tahoma"/>
                          <a:ea typeface="Times New Roman"/>
                          <a:cs typeface="Times New Roman"/>
                        </a:rPr>
                        <a:t>Social</a:t>
                      </a:r>
                      <a:r>
                        <a:rPr lang="en-US" sz="1400" baseline="0" dirty="0" smtClean="0">
                          <a:solidFill>
                            <a:schemeClr val="bg2"/>
                          </a:solidFill>
                          <a:effectLst/>
                          <a:latin typeface="Tahoma"/>
                          <a:ea typeface="Times New Roman"/>
                          <a:cs typeface="Times New Roman"/>
                        </a:rPr>
                        <a:t> Skills </a:t>
                      </a:r>
                      <a:r>
                        <a:rPr lang="en-US" sz="1400" dirty="0" smtClean="0">
                          <a:solidFill>
                            <a:schemeClr val="bg2"/>
                          </a:solidFill>
                          <a:effectLst/>
                          <a:latin typeface="Tahoma"/>
                          <a:ea typeface="Times New Roman"/>
                          <a:cs typeface="Times New Roman"/>
                        </a:rPr>
                        <a:t>is </a:t>
                      </a:r>
                      <a:r>
                        <a:rPr lang="en-US" sz="1400" dirty="0">
                          <a:solidFill>
                            <a:schemeClr val="bg2"/>
                          </a:solidFill>
                          <a:effectLst/>
                          <a:latin typeface="Tahoma"/>
                          <a:ea typeface="Times New Roman"/>
                          <a:cs typeface="Times New Roman"/>
                        </a:rPr>
                        <a:t>an acceptable intervention for our school.</a:t>
                      </a:r>
                    </a:p>
                  </a:txBody>
                  <a:tcPr marL="73025" marR="73025" marT="13811" marB="13811">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905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l">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905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l">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905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l">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905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l">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905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l">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905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l">
                        <a:spcBef>
                          <a:spcPts val="0"/>
                        </a:spcBef>
                        <a:spcAft>
                          <a:spcPts val="0"/>
                        </a:spcAft>
                      </a:pPr>
                      <a:r>
                        <a:rPr lang="en-US" sz="1400" dirty="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905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r>
              <a:tr h="644843">
                <a:tc>
                  <a:txBody>
                    <a:bodyPr/>
                    <a:lstStyle/>
                    <a:p>
                      <a:pPr marL="0" marR="0">
                        <a:spcBef>
                          <a:spcPts val="0"/>
                        </a:spcBef>
                        <a:spcAft>
                          <a:spcPts val="0"/>
                        </a:spcAft>
                      </a:pPr>
                      <a:r>
                        <a:rPr lang="en-US" sz="1400" dirty="0">
                          <a:solidFill>
                            <a:schemeClr val="bg2"/>
                          </a:solidFill>
                          <a:effectLst/>
                          <a:latin typeface="Tahoma"/>
                          <a:ea typeface="Times New Roman"/>
                          <a:cs typeface="Times New Roman"/>
                        </a:rPr>
                        <a:t> </a:t>
                      </a:r>
                    </a:p>
                    <a:p>
                      <a:pPr marL="0" marR="0">
                        <a:spcBef>
                          <a:spcPts val="0"/>
                        </a:spcBef>
                        <a:spcAft>
                          <a:spcPts val="0"/>
                        </a:spcAft>
                      </a:pPr>
                      <a:r>
                        <a:rPr lang="en-US" sz="1400" dirty="0">
                          <a:solidFill>
                            <a:schemeClr val="bg2"/>
                          </a:solidFill>
                          <a:effectLst/>
                          <a:latin typeface="Tahoma"/>
                          <a:ea typeface="Times New Roman"/>
                          <a:cs typeface="Times New Roman"/>
                        </a:rPr>
                        <a:t>2.  </a:t>
                      </a:r>
                      <a:r>
                        <a:rPr lang="en-US" sz="1400" dirty="0" smtClean="0">
                          <a:solidFill>
                            <a:schemeClr val="bg2"/>
                          </a:solidFill>
                          <a:effectLst/>
                          <a:latin typeface="Tahoma"/>
                          <a:ea typeface="Times New Roman"/>
                          <a:cs typeface="Times New Roman"/>
                        </a:rPr>
                        <a:t>Social</a:t>
                      </a:r>
                      <a:r>
                        <a:rPr lang="en-US" sz="1400" baseline="0" dirty="0" smtClean="0">
                          <a:solidFill>
                            <a:schemeClr val="bg2"/>
                          </a:solidFill>
                          <a:effectLst/>
                          <a:latin typeface="Tahoma"/>
                          <a:ea typeface="Times New Roman"/>
                          <a:cs typeface="Times New Roman"/>
                        </a:rPr>
                        <a:t> Skills</a:t>
                      </a:r>
                      <a:r>
                        <a:rPr lang="en-US" sz="1400" dirty="0" smtClean="0">
                          <a:solidFill>
                            <a:schemeClr val="bg2"/>
                          </a:solidFill>
                          <a:effectLst/>
                          <a:latin typeface="Tahoma"/>
                          <a:ea typeface="Times New Roman"/>
                          <a:cs typeface="Times New Roman"/>
                        </a:rPr>
                        <a:t> </a:t>
                      </a:r>
                      <a:r>
                        <a:rPr lang="en-US" sz="1400" dirty="0">
                          <a:solidFill>
                            <a:schemeClr val="bg2"/>
                          </a:solidFill>
                          <a:effectLst/>
                          <a:latin typeface="Tahoma"/>
                          <a:ea typeface="Times New Roman"/>
                          <a:cs typeface="Times New Roman"/>
                        </a:rPr>
                        <a:t>is appropriate to meet the </a:t>
                      </a:r>
                      <a:r>
                        <a:rPr lang="en-US" sz="1400" dirty="0" smtClean="0">
                          <a:solidFill>
                            <a:schemeClr val="bg2"/>
                          </a:solidFill>
                          <a:effectLst/>
                          <a:latin typeface="Tahoma"/>
                          <a:ea typeface="Times New Roman"/>
                          <a:cs typeface="Times New Roman"/>
                        </a:rPr>
                        <a:t>needs of our</a:t>
                      </a:r>
                      <a:r>
                        <a:rPr lang="en-US" sz="1400" baseline="0" dirty="0" smtClean="0">
                          <a:solidFill>
                            <a:schemeClr val="bg2"/>
                          </a:solidFill>
                          <a:effectLst/>
                          <a:latin typeface="Tahoma"/>
                          <a:ea typeface="Times New Roman"/>
                          <a:cs typeface="Times New Roman"/>
                        </a:rPr>
                        <a:t> students.</a:t>
                      </a:r>
                      <a:endParaRPr lang="en-US" sz="1400" dirty="0">
                        <a:solidFill>
                          <a:schemeClr val="bg2"/>
                        </a:solidFill>
                        <a:effectLst/>
                        <a:latin typeface="Tahoma"/>
                        <a:ea typeface="Times New Roman"/>
                        <a:cs typeface="Times New Roman"/>
                      </a:endParaRPr>
                    </a:p>
                  </a:txBody>
                  <a:tcPr marL="73025" marR="73025" marT="13811" marB="13811">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r>
              <a:tr h="850583">
                <a:tc>
                  <a:txBody>
                    <a:bodyPr/>
                    <a:lstStyle/>
                    <a:p>
                      <a:pPr marL="0" marR="0">
                        <a:spcBef>
                          <a:spcPts val="0"/>
                        </a:spcBef>
                        <a:spcAft>
                          <a:spcPts val="0"/>
                        </a:spcAft>
                      </a:pPr>
                      <a:r>
                        <a:rPr lang="en-US" sz="1400" dirty="0">
                          <a:solidFill>
                            <a:schemeClr val="bg2"/>
                          </a:solidFill>
                          <a:effectLst/>
                          <a:latin typeface="Tahoma"/>
                          <a:ea typeface="Times New Roman"/>
                          <a:cs typeface="Times New Roman"/>
                        </a:rPr>
                        <a:t> </a:t>
                      </a:r>
                    </a:p>
                    <a:p>
                      <a:pPr marL="0" marR="0">
                        <a:spcBef>
                          <a:spcPts val="0"/>
                        </a:spcBef>
                        <a:spcAft>
                          <a:spcPts val="0"/>
                        </a:spcAft>
                      </a:pPr>
                      <a:r>
                        <a:rPr lang="en-US" sz="1400" dirty="0">
                          <a:solidFill>
                            <a:schemeClr val="bg2"/>
                          </a:solidFill>
                          <a:effectLst/>
                          <a:latin typeface="Tahoma"/>
                          <a:ea typeface="Times New Roman"/>
                          <a:cs typeface="Times New Roman"/>
                        </a:rPr>
                        <a:t>3.  </a:t>
                      </a:r>
                      <a:r>
                        <a:rPr lang="en-US" sz="1400" dirty="0" smtClean="0">
                          <a:solidFill>
                            <a:schemeClr val="bg2"/>
                          </a:solidFill>
                          <a:effectLst/>
                          <a:latin typeface="Tahoma"/>
                          <a:ea typeface="Times New Roman"/>
                          <a:cs typeface="Times New Roman"/>
                        </a:rPr>
                        <a:t>Social</a:t>
                      </a:r>
                      <a:r>
                        <a:rPr lang="en-US" sz="1400" baseline="0" dirty="0" smtClean="0">
                          <a:solidFill>
                            <a:schemeClr val="bg2"/>
                          </a:solidFill>
                          <a:effectLst/>
                          <a:latin typeface="Tahoma"/>
                          <a:ea typeface="Times New Roman"/>
                          <a:cs typeface="Times New Roman"/>
                        </a:rPr>
                        <a:t> Skills </a:t>
                      </a:r>
                      <a:r>
                        <a:rPr lang="en-US" sz="1400" dirty="0" smtClean="0">
                          <a:solidFill>
                            <a:schemeClr val="bg2"/>
                          </a:solidFill>
                          <a:effectLst/>
                          <a:latin typeface="Tahoma"/>
                          <a:ea typeface="Times New Roman"/>
                          <a:cs typeface="Times New Roman"/>
                        </a:rPr>
                        <a:t>includes</a:t>
                      </a:r>
                      <a:r>
                        <a:rPr lang="en-US" sz="1400" baseline="0" dirty="0" smtClean="0">
                          <a:solidFill>
                            <a:schemeClr val="bg2"/>
                          </a:solidFill>
                          <a:effectLst/>
                          <a:latin typeface="Tahoma"/>
                          <a:ea typeface="Times New Roman"/>
                          <a:cs typeface="Times New Roman"/>
                        </a:rPr>
                        <a:t> parent engagement and reciprocal home-school communication as an important feature.</a:t>
                      </a:r>
                      <a:endParaRPr lang="en-US" sz="1400" dirty="0">
                        <a:solidFill>
                          <a:schemeClr val="bg2"/>
                        </a:solidFill>
                        <a:effectLst/>
                        <a:latin typeface="Tahoma"/>
                        <a:ea typeface="Times New Roman"/>
                        <a:cs typeface="Times New Roman"/>
                      </a:endParaRPr>
                    </a:p>
                  </a:txBody>
                  <a:tcPr marL="73025" marR="73025" marT="13811" marB="13811">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r>
              <a:tr h="660772">
                <a:tc>
                  <a:txBody>
                    <a:bodyPr/>
                    <a:lstStyle/>
                    <a:p>
                      <a:pPr marL="0" marR="0">
                        <a:spcBef>
                          <a:spcPts val="0"/>
                        </a:spcBef>
                        <a:spcAft>
                          <a:spcPts val="0"/>
                        </a:spcAft>
                      </a:pPr>
                      <a:r>
                        <a:rPr lang="en-US" sz="1400" dirty="0">
                          <a:solidFill>
                            <a:schemeClr val="bg2"/>
                          </a:solidFill>
                          <a:effectLst/>
                          <a:latin typeface="Tahoma"/>
                          <a:ea typeface="Times New Roman"/>
                          <a:cs typeface="Times New Roman"/>
                        </a:rPr>
                        <a:t> </a:t>
                      </a:r>
                    </a:p>
                    <a:p>
                      <a:pPr marL="0" marR="0">
                        <a:spcBef>
                          <a:spcPts val="0"/>
                        </a:spcBef>
                        <a:spcAft>
                          <a:spcPts val="0"/>
                        </a:spcAft>
                      </a:pPr>
                      <a:r>
                        <a:rPr lang="en-US" sz="1400" dirty="0">
                          <a:solidFill>
                            <a:schemeClr val="bg2"/>
                          </a:solidFill>
                          <a:effectLst/>
                          <a:latin typeface="Tahoma"/>
                          <a:ea typeface="Times New Roman"/>
                          <a:cs typeface="Times New Roman"/>
                        </a:rPr>
                        <a:t>4.  </a:t>
                      </a:r>
                      <a:r>
                        <a:rPr lang="en-US" sz="1400" dirty="0" smtClean="0">
                          <a:solidFill>
                            <a:schemeClr val="bg2"/>
                          </a:solidFill>
                          <a:effectLst/>
                          <a:latin typeface="Tahoma"/>
                          <a:ea typeface="Times New Roman"/>
                          <a:cs typeface="Times New Roman"/>
                        </a:rPr>
                        <a:t>Social</a:t>
                      </a:r>
                      <a:r>
                        <a:rPr lang="en-US" sz="1400" baseline="0" dirty="0" smtClean="0">
                          <a:solidFill>
                            <a:schemeClr val="bg2"/>
                          </a:solidFill>
                          <a:effectLst/>
                          <a:latin typeface="Tahoma"/>
                          <a:ea typeface="Times New Roman"/>
                          <a:cs typeface="Times New Roman"/>
                        </a:rPr>
                        <a:t> Skills </a:t>
                      </a:r>
                      <a:r>
                        <a:rPr lang="en-US" sz="1400" dirty="0" smtClean="0">
                          <a:solidFill>
                            <a:schemeClr val="bg2"/>
                          </a:solidFill>
                          <a:effectLst/>
                          <a:latin typeface="Tahoma"/>
                          <a:ea typeface="Times New Roman"/>
                          <a:cs typeface="Times New Roman"/>
                        </a:rPr>
                        <a:t>will </a:t>
                      </a:r>
                      <a:r>
                        <a:rPr lang="en-US" sz="1400" dirty="0">
                          <a:solidFill>
                            <a:schemeClr val="bg2"/>
                          </a:solidFill>
                          <a:effectLst/>
                          <a:latin typeface="Tahoma"/>
                          <a:ea typeface="Times New Roman"/>
                          <a:cs typeface="Times New Roman"/>
                        </a:rPr>
                        <a:t>be easy to implement.</a:t>
                      </a:r>
                    </a:p>
                    <a:p>
                      <a:pPr marL="0" marR="0">
                        <a:spcBef>
                          <a:spcPts val="0"/>
                        </a:spcBef>
                        <a:spcAft>
                          <a:spcPts val="0"/>
                        </a:spcAft>
                      </a:pPr>
                      <a:r>
                        <a:rPr lang="en-US" sz="1400" dirty="0">
                          <a:solidFill>
                            <a:schemeClr val="bg2"/>
                          </a:solidFill>
                          <a:effectLst/>
                          <a:latin typeface="Tahoma"/>
                          <a:ea typeface="Times New Roman"/>
                          <a:cs typeface="Times New Roman"/>
                        </a:rPr>
                        <a:t> </a:t>
                      </a:r>
                    </a:p>
                  </a:txBody>
                  <a:tcPr marL="73025" marR="73025" marT="13811" marB="13811">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r>
              <a:tr h="1065098">
                <a:tc>
                  <a:txBody>
                    <a:bodyPr/>
                    <a:lstStyle/>
                    <a:p>
                      <a:pPr marL="0" marR="0">
                        <a:spcBef>
                          <a:spcPts val="0"/>
                        </a:spcBef>
                        <a:spcAft>
                          <a:spcPts val="0"/>
                        </a:spcAft>
                      </a:pPr>
                      <a:r>
                        <a:rPr lang="en-US" sz="1400" dirty="0">
                          <a:solidFill>
                            <a:schemeClr val="bg2"/>
                          </a:solidFill>
                          <a:effectLst/>
                          <a:latin typeface="Tahoma"/>
                          <a:ea typeface="Times New Roman"/>
                          <a:cs typeface="Times New Roman"/>
                        </a:rPr>
                        <a:t> </a:t>
                      </a:r>
                      <a:r>
                        <a:rPr lang="en-US" sz="800" dirty="0">
                          <a:solidFill>
                            <a:schemeClr val="bg2"/>
                          </a:solidFill>
                          <a:effectLst/>
                          <a:latin typeface="Tahoma"/>
                          <a:ea typeface="Times New Roman"/>
                          <a:cs typeface="Times New Roman"/>
                        </a:rPr>
                        <a:t> </a:t>
                      </a:r>
                      <a:r>
                        <a:rPr lang="en-US" sz="800" dirty="0" smtClean="0">
                          <a:solidFill>
                            <a:schemeClr val="bg2"/>
                          </a:solidFill>
                          <a:effectLst/>
                          <a:latin typeface="Tahoma"/>
                          <a:ea typeface="Times New Roman"/>
                          <a:cs typeface="Times New Roman"/>
                        </a:rPr>
                        <a:t>Collins, 2010, Adapted from </a:t>
                      </a:r>
                      <a:r>
                        <a:rPr lang="en-US" sz="800" u="sng" dirty="0" smtClean="0">
                          <a:solidFill>
                            <a:schemeClr val="bg2"/>
                          </a:solidFill>
                          <a:effectLst/>
                          <a:latin typeface="Tahoma"/>
                          <a:ea typeface="Times New Roman"/>
                          <a:cs typeface="Times New Roman"/>
                        </a:rPr>
                        <a:t>SCHOOL-BASED INTERVENTIONS The tools You Need to Succeed</a:t>
                      </a:r>
                      <a:r>
                        <a:rPr lang="en-US" sz="800" dirty="0" smtClean="0">
                          <a:solidFill>
                            <a:schemeClr val="bg2"/>
                          </a:solidFill>
                          <a:effectLst/>
                          <a:latin typeface="Tahoma"/>
                          <a:ea typeface="Times New Roman"/>
                          <a:cs typeface="Times New Roman"/>
                        </a:rPr>
                        <a:t>. Kathleen Lynne Lane and Margaret Beebe-</a:t>
                      </a:r>
                      <a:r>
                        <a:rPr lang="en-US" sz="800" dirty="0" err="1" smtClean="0">
                          <a:solidFill>
                            <a:schemeClr val="bg2"/>
                          </a:solidFill>
                          <a:effectLst/>
                          <a:latin typeface="Tahoma"/>
                          <a:ea typeface="Times New Roman"/>
                          <a:cs typeface="Times New Roman"/>
                        </a:rPr>
                        <a:t>Frankenberger</a:t>
                      </a:r>
                      <a:r>
                        <a:rPr lang="en-US" sz="800" dirty="0" smtClean="0">
                          <a:solidFill>
                            <a:schemeClr val="bg2"/>
                          </a:solidFill>
                          <a:effectLst/>
                          <a:latin typeface="Tahoma"/>
                          <a:ea typeface="Times New Roman"/>
                          <a:cs typeface="Times New Roman"/>
                        </a:rPr>
                        <a:t>. Copyright 2--4 Pearson Education, Inc.</a:t>
                      </a:r>
                    </a:p>
                    <a:p>
                      <a:pPr marL="0" marR="0">
                        <a:spcBef>
                          <a:spcPts val="0"/>
                        </a:spcBef>
                        <a:spcAft>
                          <a:spcPts val="0"/>
                        </a:spcAft>
                      </a:pPr>
                      <a:endParaRPr lang="en-US" sz="800" dirty="0">
                        <a:solidFill>
                          <a:schemeClr val="bg2"/>
                        </a:solidFill>
                        <a:effectLst/>
                        <a:latin typeface="Tahoma"/>
                        <a:ea typeface="Times New Roman"/>
                        <a:cs typeface="Times New Roman"/>
                      </a:endParaRPr>
                    </a:p>
                  </a:txBody>
                  <a:tcPr marL="73025" marR="73025" marT="13811" marB="13811">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endParaRPr lang="en-US" sz="1400" dirty="0">
                        <a:effectLst/>
                        <a:latin typeface="Tahoma"/>
                        <a:ea typeface="Times New Roman"/>
                        <a:cs typeface="Times New Roman"/>
                      </a:endParaRP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ahoma"/>
                          <a:ea typeface="Times New Roman"/>
                          <a:cs typeface="Times New Roman"/>
                        </a:rPr>
                        <a:t> </a:t>
                      </a:r>
                    </a:p>
                  </a:txBody>
                  <a:tcPr marL="73025" marR="73025" marT="13811" marB="13811" anchor="ctr">
                    <a:lnL w="12700" cap="flat" cmpd="sng" algn="ctr">
                      <a:solidFill>
                        <a:srgbClr val="9A9ADE"/>
                      </a:solidFill>
                      <a:prstDash val="solid"/>
                      <a:round/>
                      <a:headEnd type="none" w="med" len="med"/>
                      <a:tailEnd type="none" w="med" len="med"/>
                    </a:lnL>
                    <a:lnR w="12700" cap="flat" cmpd="sng" algn="ctr">
                      <a:solidFill>
                        <a:srgbClr val="9A9ADE"/>
                      </a:solidFill>
                      <a:prstDash val="solid"/>
                      <a:round/>
                      <a:headEnd type="none" w="med" len="med"/>
                      <a:tailEnd type="none" w="med" len="med"/>
                    </a:lnR>
                    <a:lnT w="12700" cap="flat" cmpd="sng" algn="ctr">
                      <a:solidFill>
                        <a:srgbClr val="9A9ADE"/>
                      </a:solidFill>
                      <a:prstDash val="solid"/>
                      <a:round/>
                      <a:headEnd type="none" w="med" len="med"/>
                      <a:tailEnd type="none" w="med" len="med"/>
                    </a:lnT>
                    <a:lnB w="12700" cap="flat" cmpd="sng" algn="ctr">
                      <a:solidFill>
                        <a:srgbClr val="9A9AD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567267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5979"/>
            <a:ext cx="8229600" cy="857250"/>
          </a:xfrm>
        </p:spPr>
        <p:txBody>
          <a:bodyPr/>
          <a:lstStyle/>
          <a:p>
            <a:r>
              <a:rPr lang="en-US" b="1" dirty="0" smtClean="0">
                <a:solidFill>
                  <a:schemeClr val="tx1">
                    <a:lumMod val="75000"/>
                    <a:lumOff val="25000"/>
                  </a:schemeClr>
                </a:solidFill>
              </a:rPr>
              <a:t>Reinforcement System</a:t>
            </a:r>
            <a:endParaRPr lang="en-US" b="1" dirty="0">
              <a:solidFill>
                <a:schemeClr val="tx1">
                  <a:lumMod val="75000"/>
                  <a:lumOff val="25000"/>
                </a:schemeClr>
              </a:solidFill>
            </a:endParaRPr>
          </a:p>
        </p:txBody>
      </p:sp>
      <p:pic>
        <p:nvPicPr>
          <p:cNvPr id="5122" name="Picture 2" descr="C:\Documents and Settings\leona.l\Local Settings\Temporary Internet Files\Content.IE5\QBXCYLBC\MC900078737[1].wmf"/>
          <p:cNvPicPr>
            <a:picLocks noChangeAspect="1" noChangeArrowheads="1"/>
          </p:cNvPicPr>
          <p:nvPr/>
        </p:nvPicPr>
        <p:blipFill>
          <a:blip r:embed="rId3" cstate="print"/>
          <a:srcRect/>
          <a:stretch>
            <a:fillRect/>
          </a:stretch>
        </p:blipFill>
        <p:spPr bwMode="auto">
          <a:xfrm>
            <a:off x="1600201" y="1096386"/>
            <a:ext cx="4836381" cy="3647065"/>
          </a:xfrm>
          <a:prstGeom prst="rect">
            <a:avLst/>
          </a:prstGeom>
          <a:noFill/>
        </p:spPr>
      </p:pic>
    </p:spTree>
    <p:extLst>
      <p:ext uri="{BB962C8B-B14F-4D97-AF65-F5344CB8AC3E}">
        <p14:creationId xmlns:p14="http://schemas.microsoft.com/office/powerpoint/2010/main" val="3725063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endParaRPr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88"/>
            <a:ext cx="86868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829420"/>
      </p:ext>
    </p:extLst>
  </p:cSld>
  <p:clrMapOvr>
    <a:masterClrMapping/>
  </p:clrMapOvr>
  <p:transition spd="slow">
    <p:cu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a:xfrm>
            <a:off x="228600" y="1485900"/>
            <a:ext cx="8686800" cy="3427116"/>
          </a:xfrm>
        </p:spPr>
        <p:txBody>
          <a:bodyPr>
            <a:normAutofit fontScale="92500" lnSpcReduction="10000"/>
          </a:bodyPr>
          <a:lstStyle/>
          <a:p>
            <a:pPr>
              <a:lnSpc>
                <a:spcPct val="90000"/>
              </a:lnSpc>
            </a:pPr>
            <a:r>
              <a:rPr lang="en-US" sz="2800" b="1" dirty="0" smtClean="0">
                <a:latin typeface="Calibri" panose="020F0502020204030204" pitchFamily="34" charset="0"/>
              </a:rPr>
              <a:t>Reinforcement</a:t>
            </a:r>
            <a:r>
              <a:rPr lang="en-US" sz="2800" dirty="0" smtClean="0">
                <a:latin typeface="Calibri" panose="020F0502020204030204" pitchFamily="34" charset="0"/>
              </a:rPr>
              <a:t> - rewarding for particular actions for the purpose of changing a subject’s behavior</a:t>
            </a:r>
          </a:p>
          <a:p>
            <a:pPr>
              <a:lnSpc>
                <a:spcPct val="90000"/>
              </a:lnSpc>
            </a:pPr>
            <a:r>
              <a:rPr lang="en-US" sz="2800" b="1" dirty="0" smtClean="0">
                <a:latin typeface="Calibri" panose="020F0502020204030204" pitchFamily="34" charset="0"/>
              </a:rPr>
              <a:t>Rewards</a:t>
            </a:r>
            <a:r>
              <a:rPr lang="en-US" sz="2800" dirty="0" smtClean="0">
                <a:latin typeface="Calibri" panose="020F0502020204030204" pitchFamily="34" charset="0"/>
              </a:rPr>
              <a:t> - something desirable given in return for what somebody has done</a:t>
            </a:r>
          </a:p>
          <a:p>
            <a:pPr>
              <a:lnSpc>
                <a:spcPct val="90000"/>
              </a:lnSpc>
            </a:pPr>
            <a:r>
              <a:rPr lang="en-US" sz="2800" b="1" dirty="0" smtClean="0">
                <a:latin typeface="Calibri" panose="020F0502020204030204" pitchFamily="34" charset="0"/>
              </a:rPr>
              <a:t>Feedback</a:t>
            </a:r>
            <a:r>
              <a:rPr lang="en-US" sz="2800" dirty="0" smtClean="0">
                <a:latin typeface="Calibri" panose="020F0502020204030204" pitchFamily="34" charset="0"/>
              </a:rPr>
              <a:t> - provides information on what student did well and what was in error (When correct - tell students what was correct; when error - tell students what was wrong)</a:t>
            </a:r>
          </a:p>
          <a:p>
            <a:pPr>
              <a:lnSpc>
                <a:spcPct val="90000"/>
              </a:lnSpc>
            </a:pPr>
            <a:r>
              <a:rPr lang="en-US" sz="2800" b="1" dirty="0" smtClean="0">
                <a:latin typeface="Calibri" panose="020F0502020204030204" pitchFamily="34" charset="0"/>
              </a:rPr>
              <a:t>Evaluation</a:t>
            </a:r>
            <a:r>
              <a:rPr lang="en-US" sz="2800" dirty="0" smtClean="0">
                <a:latin typeface="Calibri" panose="020F0502020204030204" pitchFamily="34" charset="0"/>
              </a:rPr>
              <a:t> - examine something to judge (Good job; bad job)</a:t>
            </a:r>
            <a:endParaRPr lang="en-US" sz="2800" dirty="0" smtClean="0">
              <a:solidFill>
                <a:srgbClr val="000000"/>
              </a:solidFill>
              <a:latin typeface="Calibri" panose="020F0502020204030204" pitchFamily="34" charset="0"/>
            </a:endParaRPr>
          </a:p>
        </p:txBody>
      </p:sp>
      <p:sp>
        <p:nvSpPr>
          <p:cNvPr id="121858" name="Rectangle 2"/>
          <p:cNvSpPr>
            <a:spLocks noGrp="1" noChangeArrowheads="1"/>
          </p:cNvSpPr>
          <p:nvPr>
            <p:ph type="title"/>
          </p:nvPr>
        </p:nvSpPr>
        <p:spPr>
          <a:xfrm>
            <a:off x="304800" y="285750"/>
            <a:ext cx="8520599" cy="733499"/>
          </a:xfrm>
          <a:solidFill>
            <a:schemeClr val="tx1"/>
          </a:solidFill>
        </p:spPr>
        <p:txBody>
          <a:bodyPr>
            <a:normAutofit/>
          </a:bodyPr>
          <a:lstStyle/>
          <a:p>
            <a:r>
              <a:rPr lang="en-US" b="1" dirty="0" smtClean="0">
                <a:solidFill>
                  <a:schemeClr val="bg1"/>
                </a:solidFill>
                <a:latin typeface="Times New Roman" pitchFamily="18" charset="0"/>
              </a:rPr>
              <a:t>Reinforcement, Rewards, Feedback, Evaluation</a:t>
            </a:r>
          </a:p>
        </p:txBody>
      </p:sp>
    </p:spTree>
    <p:extLst>
      <p:ext uri="{BB962C8B-B14F-4D97-AF65-F5344CB8AC3E}">
        <p14:creationId xmlns:p14="http://schemas.microsoft.com/office/powerpoint/2010/main" val="147810364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a:xfrm>
            <a:off x="381000" y="1485901"/>
            <a:ext cx="8458200" cy="3394472"/>
          </a:xfrm>
        </p:spPr>
        <p:txBody>
          <a:bodyPr>
            <a:normAutofit fontScale="77500" lnSpcReduction="20000"/>
          </a:bodyPr>
          <a:lstStyle/>
          <a:p>
            <a:r>
              <a:rPr lang="en-US" dirty="0" smtClean="0">
                <a:latin typeface="Times New Roman" pitchFamily="18" charset="0"/>
              </a:rPr>
              <a:t>How do you determine what rewards/incentives will be given</a:t>
            </a:r>
          </a:p>
          <a:p>
            <a:pPr lvl="1"/>
            <a:r>
              <a:rPr lang="en-US" sz="3200" dirty="0" smtClean="0">
                <a:latin typeface="Times New Roman" pitchFamily="18" charset="0"/>
              </a:rPr>
              <a:t>Develop a </a:t>
            </a:r>
            <a:r>
              <a:rPr lang="en-US" sz="3200" b="1" dirty="0" smtClean="0">
                <a:latin typeface="Times New Roman" pitchFamily="18" charset="0"/>
              </a:rPr>
              <a:t>menu</a:t>
            </a:r>
            <a:endParaRPr lang="en-US" sz="3200" dirty="0" smtClean="0">
              <a:latin typeface="Times New Roman" pitchFamily="18" charset="0"/>
            </a:endParaRPr>
          </a:p>
          <a:p>
            <a:pPr lvl="1"/>
            <a:r>
              <a:rPr lang="en-US" sz="3200" dirty="0" smtClean="0">
                <a:latin typeface="Times New Roman" pitchFamily="18" charset="0"/>
              </a:rPr>
              <a:t>Use a </a:t>
            </a:r>
            <a:r>
              <a:rPr lang="en-US" sz="3200" b="1" dirty="0" smtClean="0">
                <a:latin typeface="Times New Roman" pitchFamily="18" charset="0"/>
              </a:rPr>
              <a:t>student</a:t>
            </a:r>
            <a:r>
              <a:rPr lang="en-US" sz="3200" dirty="0" smtClean="0">
                <a:latin typeface="Times New Roman" pitchFamily="18" charset="0"/>
              </a:rPr>
              <a:t> survey to determine their </a:t>
            </a:r>
            <a:r>
              <a:rPr lang="en-US" sz="3200" b="1" dirty="0" smtClean="0">
                <a:latin typeface="Times New Roman" pitchFamily="18" charset="0"/>
              </a:rPr>
              <a:t>preferences</a:t>
            </a:r>
          </a:p>
          <a:p>
            <a:pPr lvl="1"/>
            <a:r>
              <a:rPr lang="en-US" sz="3200" dirty="0" smtClean="0">
                <a:solidFill>
                  <a:srgbClr val="FF0000"/>
                </a:solidFill>
                <a:latin typeface="Times New Roman" pitchFamily="18" charset="0"/>
              </a:rPr>
              <a:t>Connect to </a:t>
            </a:r>
            <a:r>
              <a:rPr lang="en-US" sz="3200" b="1" dirty="0" smtClean="0">
                <a:solidFill>
                  <a:srgbClr val="FF0000"/>
                </a:solidFill>
                <a:latin typeface="Times New Roman" pitchFamily="18" charset="0"/>
              </a:rPr>
              <a:t>school-wide acknowledgment system</a:t>
            </a:r>
            <a:r>
              <a:rPr lang="en-US" sz="3200" dirty="0" smtClean="0">
                <a:solidFill>
                  <a:srgbClr val="FF0000"/>
                </a:solidFill>
                <a:latin typeface="Times New Roman" pitchFamily="18" charset="0"/>
              </a:rPr>
              <a:t>.</a:t>
            </a:r>
          </a:p>
          <a:p>
            <a:pPr lvl="1"/>
            <a:r>
              <a:rPr lang="en-US" sz="3200" dirty="0" smtClean="0">
                <a:latin typeface="Times New Roman" pitchFamily="18" charset="0"/>
              </a:rPr>
              <a:t>Determine how you will fade use of tangible/ extrinsic rewards and increase appropriate ways for getting adult attention</a:t>
            </a:r>
          </a:p>
        </p:txBody>
      </p:sp>
      <p:sp>
        <p:nvSpPr>
          <p:cNvPr id="122882" name="Rectangle 2"/>
          <p:cNvSpPr>
            <a:spLocks noGrp="1" noChangeArrowheads="1"/>
          </p:cNvSpPr>
          <p:nvPr>
            <p:ph type="title"/>
          </p:nvPr>
        </p:nvSpPr>
        <p:spPr>
          <a:solidFill>
            <a:schemeClr val="tx1"/>
          </a:solidFill>
        </p:spPr>
        <p:txBody>
          <a:bodyPr/>
          <a:lstStyle/>
          <a:p>
            <a:r>
              <a:rPr lang="en-US" sz="3600" b="1" dirty="0" smtClean="0">
                <a:solidFill>
                  <a:schemeClr val="bg1"/>
                </a:solidFill>
                <a:latin typeface="Times New Roman" pitchFamily="18" charset="0"/>
              </a:rPr>
              <a:t>REWARDS/Incentives</a:t>
            </a:r>
          </a:p>
        </p:txBody>
      </p:sp>
    </p:spTree>
    <p:extLst>
      <p:ext uri="{BB962C8B-B14F-4D97-AF65-F5344CB8AC3E}">
        <p14:creationId xmlns:p14="http://schemas.microsoft.com/office/powerpoint/2010/main" val="265349154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381000" y="171450"/>
            <a:ext cx="8229600" cy="857250"/>
          </a:xfrm>
          <a:solidFill>
            <a:schemeClr val="tx1"/>
          </a:solidFill>
        </p:spPr>
        <p:txBody>
          <a:bodyPr>
            <a:normAutofit/>
          </a:bodyPr>
          <a:lstStyle/>
          <a:p>
            <a:pPr eaLnBrk="1" hangingPunct="1"/>
            <a:r>
              <a:rPr lang="en-US" sz="4000" b="1" dirty="0" smtClean="0">
                <a:solidFill>
                  <a:schemeClr val="bg1"/>
                </a:solidFill>
                <a:latin typeface="Times New Roman" pitchFamily="18" charset="0"/>
              </a:rPr>
              <a:t>Developing a Reinforcement System</a:t>
            </a:r>
          </a:p>
        </p:txBody>
      </p:sp>
      <p:sp>
        <p:nvSpPr>
          <p:cNvPr id="123907" name="Rectangle 3"/>
          <p:cNvSpPr>
            <a:spLocks noGrp="1" noChangeArrowheads="1"/>
          </p:cNvSpPr>
          <p:nvPr>
            <p:ph type="body" idx="4294967295"/>
          </p:nvPr>
        </p:nvSpPr>
        <p:spPr>
          <a:xfrm>
            <a:off x="76200" y="1123950"/>
            <a:ext cx="9063135" cy="3943350"/>
          </a:xfrm>
        </p:spPr>
        <p:txBody>
          <a:bodyPr/>
          <a:lstStyle/>
          <a:p>
            <a:pPr marL="342900" indent="-342900" eaLnBrk="1" hangingPunct="1">
              <a:lnSpc>
                <a:spcPct val="90000"/>
              </a:lnSpc>
              <a:buFont typeface="Wingdings" panose="05000000000000000000" pitchFamily="2" charset="2"/>
              <a:buChar char="q"/>
            </a:pPr>
            <a:r>
              <a:rPr lang="en-US" sz="2200" dirty="0" smtClean="0">
                <a:latin typeface="Calibri" panose="020F0502020204030204" pitchFamily="34" charset="0"/>
              </a:rPr>
              <a:t>Most schools include an opportunity for small daily rewards                              (</a:t>
            </a:r>
            <a:r>
              <a:rPr lang="en-US" sz="2200" b="1" dirty="0" smtClean="0">
                <a:latin typeface="Calibri" panose="020F0502020204030204" pitchFamily="34" charset="0"/>
              </a:rPr>
              <a:t>Note:</a:t>
            </a:r>
            <a:r>
              <a:rPr lang="en-US" sz="2200" dirty="0" smtClean="0">
                <a:latin typeface="Calibri" panose="020F0502020204030204" pitchFamily="34" charset="0"/>
              </a:rPr>
              <a:t> should always be paired with social praise). </a:t>
            </a:r>
            <a:endParaRPr lang="en-US" sz="800" dirty="0" smtClean="0">
              <a:latin typeface="Calibri" panose="020F0502020204030204" pitchFamily="34" charset="0"/>
            </a:endParaRPr>
          </a:p>
          <a:p>
            <a:pPr eaLnBrk="1" hangingPunct="1">
              <a:lnSpc>
                <a:spcPct val="90000"/>
              </a:lnSpc>
            </a:pPr>
            <a:r>
              <a:rPr lang="en-US" sz="2200" dirty="0" smtClean="0">
                <a:latin typeface="Calibri" panose="020F0502020204030204" pitchFamily="34" charset="0"/>
              </a:rPr>
              <a:t>*Sticker or special pencil	*School token, high five, school-wide ticket	</a:t>
            </a:r>
          </a:p>
          <a:p>
            <a:pPr marL="342900" indent="-342900" eaLnBrk="1" hangingPunct="1">
              <a:lnSpc>
                <a:spcPct val="90000"/>
              </a:lnSpc>
              <a:buFont typeface="Wingdings" panose="05000000000000000000" pitchFamily="2" charset="2"/>
              <a:buChar char="q"/>
            </a:pPr>
            <a:r>
              <a:rPr lang="en-US" sz="2200" dirty="0" smtClean="0">
                <a:latin typeface="Calibri" panose="020F0502020204030204" pitchFamily="34" charset="0"/>
              </a:rPr>
              <a:t>Some students benefit from the opportunity to earn larger reward. These can be tracked by points on a credit card, stickers on a chart, tickets. </a:t>
            </a:r>
          </a:p>
          <a:p>
            <a:pPr lvl="1" eaLnBrk="1" hangingPunct="1">
              <a:lnSpc>
                <a:spcPct val="90000"/>
              </a:lnSpc>
            </a:pPr>
            <a:r>
              <a:rPr lang="en-US" sz="2200" dirty="0" smtClean="0">
                <a:latin typeface="Calibri" panose="020F0502020204030204" pitchFamily="34" charset="0"/>
              </a:rPr>
              <a:t>*Free time (gym, computer, time with friends)</a:t>
            </a:r>
          </a:p>
          <a:p>
            <a:pPr lvl="1" eaLnBrk="1" hangingPunct="1">
              <a:lnSpc>
                <a:spcPct val="90000"/>
              </a:lnSpc>
            </a:pPr>
            <a:r>
              <a:rPr lang="en-US" sz="2200" dirty="0" smtClean="0">
                <a:latin typeface="Calibri" panose="020F0502020204030204" pitchFamily="34" charset="0"/>
              </a:rPr>
              <a:t>*Lunch with preferred adult</a:t>
            </a:r>
          </a:p>
          <a:p>
            <a:pPr lvl="1" eaLnBrk="1" hangingPunct="1">
              <a:lnSpc>
                <a:spcPct val="90000"/>
              </a:lnSpc>
            </a:pPr>
            <a:r>
              <a:rPr lang="en-US" sz="2200" dirty="0" smtClean="0">
                <a:latin typeface="Calibri" panose="020F0502020204030204" pitchFamily="34" charset="0"/>
              </a:rPr>
              <a:t>*Coupons to snack bar, movie theater, school store</a:t>
            </a:r>
          </a:p>
        </p:txBody>
      </p:sp>
    </p:spTree>
    <p:extLst>
      <p:ext uri="{BB962C8B-B14F-4D97-AF65-F5344CB8AC3E}">
        <p14:creationId xmlns:p14="http://schemas.microsoft.com/office/powerpoint/2010/main" val="2497515735"/>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0" y="2114550"/>
            <a:ext cx="4572000" cy="1789200"/>
          </a:xfrm>
          <a:prstGeom prst="rect">
            <a:avLst/>
          </a:prstGeom>
        </p:spPr>
        <p:txBody>
          <a:bodyPr lIns="91425" tIns="91425" rIns="91425" bIns="91425" anchor="b" anchorCtr="0">
            <a:noAutofit/>
          </a:bodyPr>
          <a:lstStyle/>
          <a:p>
            <a:pPr>
              <a:spcBef>
                <a:spcPts val="0"/>
              </a:spcBef>
              <a:buNone/>
            </a:pPr>
            <a:r>
              <a:rPr lang="en-US" sz="5400" dirty="0" smtClean="0">
                <a:latin typeface="Francois One" panose="020B0604020202020204" charset="0"/>
              </a:rPr>
              <a:t>TRAINING SOCIAL SKILL STAKEHOLDERS</a:t>
            </a:r>
            <a:endParaRPr sz="5400" dirty="0">
              <a:latin typeface="Francois One" panose="020B0604020202020204" charset="0"/>
            </a:endParaRPr>
          </a:p>
        </p:txBody>
      </p:sp>
    </p:spTree>
    <p:extLst>
      <p:ext uri="{BB962C8B-B14F-4D97-AF65-F5344CB8AC3E}">
        <p14:creationId xmlns:p14="http://schemas.microsoft.com/office/powerpoint/2010/main" val="503663299"/>
      </p:ext>
    </p:extLst>
  </p:cSld>
  <p:clrMapOvr>
    <a:masterClrMapping/>
  </p:clrMapOvr>
  <p:transition spd="slow">
    <p:cu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6160" y="13335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Staff Roles &amp; Responsibilities - ADMINISTRATOR</a:t>
            </a:r>
            <a:endParaRPr dirty="0">
              <a:solidFill>
                <a:schemeClr val="bg1"/>
              </a:solidFill>
            </a:endParaRPr>
          </a:p>
        </p:txBody>
      </p:sp>
      <p:sp>
        <p:nvSpPr>
          <p:cNvPr id="2" name="TextBox 1"/>
          <p:cNvSpPr txBox="1"/>
          <p:nvPr/>
        </p:nvSpPr>
        <p:spPr>
          <a:xfrm>
            <a:off x="382555" y="1123950"/>
            <a:ext cx="8458200" cy="2985433"/>
          </a:xfrm>
          <a:prstGeom prst="rect">
            <a:avLst/>
          </a:prstGeom>
          <a:noFill/>
          <a:ln>
            <a:solidFill>
              <a:schemeClr val="tx1"/>
            </a:solidFill>
          </a:ln>
        </p:spPr>
        <p:txBody>
          <a:bodyPr wrap="square" rtlCol="0">
            <a:spAutoFit/>
          </a:bodyPr>
          <a:lstStyle/>
          <a:p>
            <a:pPr marL="342900" lvl="8" indent="-342900">
              <a:buFont typeface="Wingdings" panose="05000000000000000000" pitchFamily="2" charset="2"/>
              <a:buChar char="q"/>
            </a:pPr>
            <a:r>
              <a:rPr lang="en-US" sz="2400" b="1" dirty="0" smtClean="0">
                <a:solidFill>
                  <a:schemeClr val="bg2"/>
                </a:solidFill>
                <a:latin typeface="Calibri" panose="020F0502020204030204" pitchFamily="34" charset="0"/>
                <a:ea typeface="ＭＳ Ｐゴシック" pitchFamily="34" charset="-128"/>
              </a:rPr>
              <a:t>Provides support and feedback to staff</a:t>
            </a:r>
          </a:p>
          <a:p>
            <a:pPr marL="342900" lvl="8" indent="-342900">
              <a:buFont typeface="Wingdings" panose="05000000000000000000" pitchFamily="2" charset="2"/>
              <a:buChar char="q"/>
            </a:pPr>
            <a:endParaRPr lang="en-US" sz="24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400" b="1" dirty="0" smtClean="0">
                <a:solidFill>
                  <a:schemeClr val="bg2"/>
                </a:solidFill>
                <a:latin typeface="Calibri" panose="020F0502020204030204" pitchFamily="34" charset="0"/>
                <a:ea typeface="ＭＳ Ｐゴシック" pitchFamily="34" charset="-128"/>
              </a:rPr>
              <a:t>Provides resources (time &amp; money)</a:t>
            </a:r>
          </a:p>
          <a:p>
            <a:pPr marL="342900" lvl="8" indent="-342900">
              <a:buFont typeface="Wingdings" panose="05000000000000000000" pitchFamily="2" charset="2"/>
              <a:buChar char="q"/>
            </a:pPr>
            <a:endParaRPr lang="en-US" sz="24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400" b="1" dirty="0" smtClean="0">
                <a:solidFill>
                  <a:schemeClr val="bg2"/>
                </a:solidFill>
                <a:latin typeface="Calibri" panose="020F0502020204030204" pitchFamily="34" charset="0"/>
                <a:ea typeface="ＭＳ Ｐゴシック" pitchFamily="34" charset="-128"/>
              </a:rPr>
              <a:t>Serve as a guest social skills instructor</a:t>
            </a:r>
          </a:p>
          <a:p>
            <a:pPr marL="342900" lvl="8" indent="-342900">
              <a:buFont typeface="Wingdings" panose="05000000000000000000" pitchFamily="2" charset="2"/>
              <a:buChar char="q"/>
            </a:pPr>
            <a:endParaRPr lang="en-US" sz="24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endParaRPr lang="en-US" sz="2400" b="1" dirty="0" smtClean="0">
              <a:solidFill>
                <a:schemeClr val="bg2"/>
              </a:solidFill>
              <a:latin typeface="Calibri" panose="020F0502020204030204" pitchFamily="34" charset="0"/>
              <a:ea typeface="ＭＳ Ｐゴシック" pitchFamily="34" charset="-128"/>
            </a:endParaRPr>
          </a:p>
          <a:p>
            <a:pPr lvl="8"/>
            <a:endParaRPr lang="en-US" sz="2000" b="1" dirty="0" smtClean="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4152377581"/>
      </p:ext>
    </p:extLst>
  </p:cSld>
  <p:clrMapOvr>
    <a:masterClrMapping/>
  </p:clrMapOvr>
  <p:transition spd="slow">
    <p:cu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1016916"/>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Staff Roles &amp; Responsibilities –                  CLASSROOM TEACHER</a:t>
            </a:r>
            <a:endParaRPr dirty="0">
              <a:solidFill>
                <a:schemeClr val="bg1"/>
              </a:solidFill>
            </a:endParaRPr>
          </a:p>
        </p:txBody>
      </p:sp>
      <p:sp>
        <p:nvSpPr>
          <p:cNvPr id="2" name="TextBox 1"/>
          <p:cNvSpPr txBox="1"/>
          <p:nvPr/>
        </p:nvSpPr>
        <p:spPr>
          <a:xfrm>
            <a:off x="304800" y="1123950"/>
            <a:ext cx="8534400" cy="3785652"/>
          </a:xfrm>
          <a:prstGeom prst="rect">
            <a:avLst/>
          </a:prstGeom>
          <a:noFill/>
          <a:ln>
            <a:solidFill>
              <a:schemeClr val="tx1"/>
            </a:solidFill>
          </a:ln>
        </p:spPr>
        <p:txBody>
          <a:bodyPr wrap="square" rtlCol="0">
            <a:spAutoFit/>
          </a:bodyPr>
          <a:lstStyle/>
          <a:p>
            <a:pPr marL="342900" lvl="8" indent="-342900">
              <a:buFont typeface="Wingdings" panose="05000000000000000000" pitchFamily="2" charset="2"/>
              <a:buChar char="q"/>
            </a:pPr>
            <a:r>
              <a:rPr lang="en-US" sz="2400" b="1" dirty="0" smtClean="0">
                <a:solidFill>
                  <a:schemeClr val="bg2"/>
                </a:solidFill>
                <a:latin typeface="Calibri" panose="020F0502020204030204" pitchFamily="34" charset="0"/>
                <a:ea typeface="ＭＳ Ｐゴシック" pitchFamily="34" charset="-128"/>
              </a:rPr>
              <a:t>Has taught students to follow the school-wide expectations and implements effective classroom management techniques</a:t>
            </a:r>
          </a:p>
          <a:p>
            <a:pPr marL="342900" lvl="8" indent="-342900">
              <a:buFont typeface="Wingdings" panose="05000000000000000000" pitchFamily="2" charset="2"/>
              <a:buChar char="q"/>
            </a:pPr>
            <a:endParaRPr lang="en-US" sz="24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400" b="1" dirty="0" smtClean="0">
                <a:solidFill>
                  <a:schemeClr val="bg2"/>
                </a:solidFill>
                <a:latin typeface="Calibri" panose="020F0502020204030204" pitchFamily="34" charset="0"/>
                <a:ea typeface="ＭＳ Ｐゴシック" pitchFamily="34" charset="-128"/>
              </a:rPr>
              <a:t>Interacts with student positively</a:t>
            </a:r>
          </a:p>
          <a:p>
            <a:pPr marL="342900" lvl="8" indent="-342900">
              <a:buFont typeface="Wingdings" panose="05000000000000000000" pitchFamily="2" charset="2"/>
              <a:buChar char="q"/>
            </a:pPr>
            <a:endParaRPr lang="en-US" sz="24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400" b="1" dirty="0" smtClean="0">
                <a:solidFill>
                  <a:schemeClr val="bg2"/>
                </a:solidFill>
                <a:latin typeface="Calibri" panose="020F0502020204030204" pitchFamily="34" charset="0"/>
                <a:ea typeface="ＭＳ Ｐゴシック" pitchFamily="34" charset="-128"/>
              </a:rPr>
              <a:t>Prompts for use of social skill</a:t>
            </a:r>
          </a:p>
          <a:p>
            <a:pPr marL="342900" lvl="8" indent="-342900">
              <a:buFont typeface="Wingdings" panose="05000000000000000000" pitchFamily="2" charset="2"/>
              <a:buChar char="q"/>
            </a:pPr>
            <a:endParaRPr lang="en-US" sz="24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400" b="1" dirty="0" smtClean="0">
                <a:solidFill>
                  <a:schemeClr val="bg2"/>
                </a:solidFill>
                <a:latin typeface="Calibri" panose="020F0502020204030204" pitchFamily="34" charset="0"/>
                <a:ea typeface="ＭＳ Ｐゴシック" pitchFamily="34" charset="-128"/>
              </a:rPr>
              <a:t>Provides positive &amp; corrective feedback to student each hour</a:t>
            </a:r>
          </a:p>
          <a:p>
            <a:pPr marL="342900" lvl="8" indent="-342900">
              <a:buFont typeface="Wingdings" panose="05000000000000000000" pitchFamily="2" charset="2"/>
              <a:buChar char="q"/>
            </a:pPr>
            <a:endParaRPr lang="en-US" sz="24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400" b="1" dirty="0" smtClean="0">
                <a:solidFill>
                  <a:schemeClr val="bg2"/>
                </a:solidFill>
                <a:latin typeface="Calibri" panose="020F0502020204030204" pitchFamily="34" charset="0"/>
                <a:ea typeface="ＭＳ Ｐゴシック" pitchFamily="34" charset="-128"/>
              </a:rPr>
              <a:t>Records hourly on daily progress report</a:t>
            </a:r>
          </a:p>
        </p:txBody>
      </p:sp>
    </p:spTree>
    <p:extLst>
      <p:ext uri="{BB962C8B-B14F-4D97-AF65-F5344CB8AC3E}">
        <p14:creationId xmlns:p14="http://schemas.microsoft.com/office/powerpoint/2010/main" val="2672418506"/>
      </p:ext>
    </p:extLst>
  </p:cSld>
  <p:clrMapOvr>
    <a:masterClrMapping/>
  </p:clrMapOvr>
  <p:transition spd="slow">
    <p:cu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Staff Roles &amp; Responsibilities - COORDINATOR</a:t>
            </a:r>
            <a:endParaRPr dirty="0">
              <a:solidFill>
                <a:schemeClr val="bg1"/>
              </a:solidFill>
            </a:endParaRPr>
          </a:p>
        </p:txBody>
      </p:sp>
      <p:sp>
        <p:nvSpPr>
          <p:cNvPr id="2" name="TextBox 1"/>
          <p:cNvSpPr txBox="1"/>
          <p:nvPr/>
        </p:nvSpPr>
        <p:spPr>
          <a:xfrm>
            <a:off x="304800" y="819150"/>
            <a:ext cx="8534400" cy="3985706"/>
          </a:xfrm>
          <a:prstGeom prst="rect">
            <a:avLst/>
          </a:prstGeom>
          <a:noFill/>
          <a:ln>
            <a:solidFill>
              <a:schemeClr val="tx1"/>
            </a:solidFill>
          </a:ln>
        </p:spPr>
        <p:txBody>
          <a:bodyPr wrap="square" rtlCol="0">
            <a:spAutoFit/>
          </a:bodyPr>
          <a:lstStyle/>
          <a:p>
            <a:pPr marL="342900" lvl="8" indent="-342900">
              <a:buFont typeface="Wingdings" panose="05000000000000000000" pitchFamily="2" charset="2"/>
              <a:buChar char="q"/>
            </a:pPr>
            <a:r>
              <a:rPr lang="en-US" sz="2300" b="1" dirty="0" smtClean="0">
                <a:solidFill>
                  <a:schemeClr val="bg2"/>
                </a:solidFill>
                <a:latin typeface="Calibri" panose="020F0502020204030204" pitchFamily="34" charset="0"/>
                <a:ea typeface="ＭＳ Ｐゴシック" pitchFamily="34" charset="-128"/>
              </a:rPr>
              <a:t>Provide Social Skills teachers with knowledge and/or training on direct instruction for social skills prior to meeting with children</a:t>
            </a:r>
          </a:p>
          <a:p>
            <a:pPr marL="342900" lvl="8" indent="-342900">
              <a:buFont typeface="Wingdings" panose="05000000000000000000" pitchFamily="2" charset="2"/>
              <a:buChar char="q"/>
            </a:pPr>
            <a:endParaRPr lang="en-US" sz="23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300" b="1" dirty="0" smtClean="0">
                <a:solidFill>
                  <a:schemeClr val="bg2"/>
                </a:solidFill>
                <a:latin typeface="Calibri" panose="020F0502020204030204" pitchFamily="34" charset="0"/>
                <a:ea typeface="ＭＳ Ｐゴシック" pitchFamily="34" charset="-128"/>
              </a:rPr>
              <a:t>Distribution of Social Skills materials and lessons</a:t>
            </a:r>
          </a:p>
          <a:p>
            <a:pPr marL="342900" lvl="8" indent="-342900">
              <a:buFont typeface="Wingdings" panose="05000000000000000000" pitchFamily="2" charset="2"/>
              <a:buChar char="q"/>
            </a:pPr>
            <a:endParaRPr lang="en-US" sz="23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300" b="1" dirty="0" smtClean="0">
                <a:solidFill>
                  <a:schemeClr val="bg2"/>
                </a:solidFill>
                <a:latin typeface="Calibri" panose="020F0502020204030204" pitchFamily="34" charset="0"/>
                <a:ea typeface="ＭＳ Ｐゴシック" pitchFamily="34" charset="-128"/>
              </a:rPr>
              <a:t>Develop logistics-consistent time and location for staff and students and what to do if there is a substitute</a:t>
            </a:r>
          </a:p>
          <a:p>
            <a:pPr marL="342900" lvl="8" indent="-342900">
              <a:buFont typeface="Wingdings" panose="05000000000000000000" pitchFamily="2" charset="2"/>
              <a:buChar char="q"/>
            </a:pPr>
            <a:endParaRPr lang="en-US" sz="23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300" b="1" dirty="0" smtClean="0">
                <a:solidFill>
                  <a:schemeClr val="bg2"/>
                </a:solidFill>
                <a:latin typeface="Calibri" panose="020F0502020204030204" pitchFamily="34" charset="0"/>
                <a:ea typeface="ＭＳ Ｐゴシック" pitchFamily="34" charset="-128"/>
              </a:rPr>
              <a:t>Development of specific generalization efforts</a:t>
            </a:r>
          </a:p>
          <a:p>
            <a:pPr marL="342900" lvl="8" indent="-342900">
              <a:buFont typeface="Wingdings" panose="05000000000000000000" pitchFamily="2" charset="2"/>
              <a:buChar char="q"/>
            </a:pPr>
            <a:endParaRPr lang="en-US" sz="23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300" b="1" dirty="0" smtClean="0">
                <a:solidFill>
                  <a:schemeClr val="bg2"/>
                </a:solidFill>
                <a:latin typeface="Calibri" panose="020F0502020204030204" pitchFamily="34" charset="0"/>
                <a:ea typeface="ＭＳ Ｐゴシック" pitchFamily="34" charset="-128"/>
              </a:rPr>
              <a:t>Shares student and intervention data with stakeholders monthly</a:t>
            </a:r>
          </a:p>
        </p:txBody>
      </p:sp>
    </p:spTree>
    <p:extLst>
      <p:ext uri="{BB962C8B-B14F-4D97-AF65-F5344CB8AC3E}">
        <p14:creationId xmlns:p14="http://schemas.microsoft.com/office/powerpoint/2010/main" val="3952082421"/>
      </p:ext>
    </p:extLst>
  </p:cSld>
  <p:clrMapOvr>
    <a:masterClrMapping/>
  </p:clrMapOvr>
  <p:transition spd="slow">
    <p:cu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TRAINING STUDENTS</a:t>
            </a:r>
            <a:endParaRPr dirty="0">
              <a:solidFill>
                <a:schemeClr val="bg1"/>
              </a:solidFill>
            </a:endParaRPr>
          </a:p>
        </p:txBody>
      </p:sp>
      <p:sp>
        <p:nvSpPr>
          <p:cNvPr id="2" name="TextBox 1"/>
          <p:cNvSpPr txBox="1"/>
          <p:nvPr/>
        </p:nvSpPr>
        <p:spPr>
          <a:xfrm>
            <a:off x="304800" y="819150"/>
            <a:ext cx="8534400" cy="4339650"/>
          </a:xfrm>
          <a:prstGeom prst="rect">
            <a:avLst/>
          </a:prstGeom>
          <a:noFill/>
          <a:ln>
            <a:solidFill>
              <a:schemeClr val="tx1"/>
            </a:solidFill>
          </a:ln>
        </p:spPr>
        <p:txBody>
          <a:bodyPr wrap="square" rtlCol="0">
            <a:spAutoFit/>
          </a:bodyPr>
          <a:lstStyle/>
          <a:p>
            <a:pPr marL="342900" lvl="8" indent="-342900">
              <a:buFont typeface="Wingdings" panose="05000000000000000000" pitchFamily="2" charset="2"/>
              <a:buChar char="q"/>
            </a:pPr>
            <a:r>
              <a:rPr lang="en-US" sz="2300" b="1" dirty="0" smtClean="0">
                <a:solidFill>
                  <a:schemeClr val="bg2"/>
                </a:solidFill>
                <a:latin typeface="Calibri" panose="020F0502020204030204" pitchFamily="34" charset="0"/>
                <a:ea typeface="ＭＳ Ｐゴシック" pitchFamily="34" charset="-128"/>
              </a:rPr>
              <a:t>Purpose of the group is understood</a:t>
            </a:r>
          </a:p>
          <a:p>
            <a:pPr marL="342900" lvl="8" indent="-342900">
              <a:buFont typeface="Wingdings" panose="05000000000000000000" pitchFamily="2" charset="2"/>
              <a:buChar char="q"/>
            </a:pPr>
            <a:endParaRPr lang="en-US" sz="23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300" b="1" dirty="0" smtClean="0">
                <a:solidFill>
                  <a:schemeClr val="bg2"/>
                </a:solidFill>
                <a:latin typeface="Calibri" panose="020F0502020204030204" pitchFamily="34" charset="0"/>
                <a:ea typeface="ＭＳ Ｐゴシック" pitchFamily="34" charset="-128"/>
              </a:rPr>
              <a:t>Procedures/structures of learning sessions: teach, model, role-play, practice with feedback and generalization</a:t>
            </a:r>
          </a:p>
          <a:p>
            <a:pPr marL="342900" lvl="8" indent="-342900">
              <a:buFont typeface="Wingdings" panose="05000000000000000000" pitchFamily="2" charset="2"/>
              <a:buChar char="q"/>
            </a:pPr>
            <a:endParaRPr lang="en-US" sz="23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300" b="1" dirty="0" smtClean="0">
                <a:solidFill>
                  <a:schemeClr val="bg2"/>
                </a:solidFill>
                <a:latin typeface="Calibri" panose="020F0502020204030204" pitchFamily="34" charset="0"/>
                <a:ea typeface="ＭＳ Ｐゴシック" pitchFamily="34" charset="-128"/>
              </a:rPr>
              <a:t>Logistics- Consistent time and location of group </a:t>
            </a:r>
          </a:p>
          <a:p>
            <a:pPr marL="342900" lvl="8" indent="-342900">
              <a:buFont typeface="Wingdings" panose="05000000000000000000" pitchFamily="2" charset="2"/>
              <a:buChar char="q"/>
            </a:pPr>
            <a:endParaRPr lang="en-US" sz="23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300" b="1" dirty="0" smtClean="0">
                <a:solidFill>
                  <a:schemeClr val="bg2"/>
                </a:solidFill>
                <a:latin typeface="Calibri" panose="020F0502020204030204" pitchFamily="34" charset="0"/>
                <a:ea typeface="ＭＳ Ｐゴシック" pitchFamily="34" charset="-128"/>
              </a:rPr>
              <a:t>Recognition and acknowledgement system</a:t>
            </a:r>
          </a:p>
          <a:p>
            <a:pPr marL="342900" lvl="8" indent="-342900">
              <a:buFont typeface="Wingdings" panose="05000000000000000000" pitchFamily="2" charset="2"/>
              <a:buChar char="q"/>
            </a:pPr>
            <a:endParaRPr lang="en-US" sz="23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300" b="1" dirty="0" smtClean="0">
                <a:solidFill>
                  <a:schemeClr val="bg2"/>
                </a:solidFill>
                <a:latin typeface="Calibri" panose="020F0502020204030204" pitchFamily="34" charset="0"/>
                <a:ea typeface="ＭＳ Ｐゴシック" pitchFamily="34" charset="-128"/>
              </a:rPr>
              <a:t>Self-monitoring social skills</a:t>
            </a:r>
          </a:p>
          <a:p>
            <a:pPr marL="342900" lvl="8" indent="-342900">
              <a:buFont typeface="Wingdings" panose="05000000000000000000" pitchFamily="2" charset="2"/>
              <a:buChar char="q"/>
            </a:pPr>
            <a:endParaRPr lang="en-US" sz="23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q"/>
            </a:pPr>
            <a:r>
              <a:rPr lang="en-US" sz="2300" b="1" dirty="0" smtClean="0">
                <a:solidFill>
                  <a:schemeClr val="bg2"/>
                </a:solidFill>
                <a:latin typeface="Calibri" panose="020F0502020204030204" pitchFamily="34" charset="0"/>
                <a:ea typeface="ＭＳ Ｐゴシック" pitchFamily="34" charset="-128"/>
              </a:rPr>
              <a:t>Generalization-How to use skills in class and other environments</a:t>
            </a:r>
          </a:p>
        </p:txBody>
      </p:sp>
    </p:spTree>
    <p:extLst>
      <p:ext uri="{BB962C8B-B14F-4D97-AF65-F5344CB8AC3E}">
        <p14:creationId xmlns:p14="http://schemas.microsoft.com/office/powerpoint/2010/main" val="1529004940"/>
      </p:ext>
    </p:extLst>
  </p:cSld>
  <p:clrMapOvr>
    <a:masterClrMapping/>
  </p:clrMapOvr>
  <p:transition spd="slow">
    <p:cu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ENCOURAGE PARENT INVOLVEMENT</a:t>
            </a:r>
            <a:endParaRPr dirty="0">
              <a:solidFill>
                <a:schemeClr val="bg1"/>
              </a:solidFill>
            </a:endParaRPr>
          </a:p>
        </p:txBody>
      </p:sp>
      <p:sp>
        <p:nvSpPr>
          <p:cNvPr id="2" name="TextBox 1"/>
          <p:cNvSpPr txBox="1"/>
          <p:nvPr/>
        </p:nvSpPr>
        <p:spPr>
          <a:xfrm>
            <a:off x="304800" y="819150"/>
            <a:ext cx="8534400" cy="3785652"/>
          </a:xfrm>
          <a:prstGeom prst="rect">
            <a:avLst/>
          </a:prstGeom>
          <a:noFill/>
          <a:ln>
            <a:solidFill>
              <a:schemeClr val="tx1"/>
            </a:solidFill>
          </a:ln>
        </p:spPr>
        <p:txBody>
          <a:bodyPr wrap="square" rtlCol="0">
            <a:spAutoFit/>
          </a:bodyPr>
          <a:lstStyle/>
          <a:p>
            <a:pPr marL="342900" lvl="8" indent="-342900">
              <a:buFont typeface="Wingdings" panose="05000000000000000000" pitchFamily="2" charset="2"/>
              <a:buChar char="q"/>
            </a:pPr>
            <a:r>
              <a:rPr lang="en-US" sz="3000" b="1" dirty="0">
                <a:solidFill>
                  <a:schemeClr val="bg2"/>
                </a:solidFill>
                <a:latin typeface="Calibri" panose="020F0502020204030204" pitchFamily="34" charset="0"/>
                <a:ea typeface="ＭＳ Ｐゴシック" pitchFamily="34" charset="-128"/>
              </a:rPr>
              <a:t>Orientation meeting</a:t>
            </a:r>
          </a:p>
          <a:p>
            <a:pPr marL="342900" lvl="8" indent="-342900">
              <a:buFont typeface="Wingdings" panose="05000000000000000000" pitchFamily="2" charset="2"/>
              <a:buChar char="q"/>
            </a:pPr>
            <a:r>
              <a:rPr lang="en-US" sz="3000" b="1" dirty="0">
                <a:solidFill>
                  <a:schemeClr val="bg2"/>
                </a:solidFill>
                <a:latin typeface="Calibri" panose="020F0502020204030204" pitchFamily="34" charset="0"/>
                <a:ea typeface="ＭＳ Ｐゴシック" pitchFamily="34" charset="-128"/>
              </a:rPr>
              <a:t>Parent letter</a:t>
            </a:r>
          </a:p>
          <a:p>
            <a:pPr marL="342900" lvl="8" indent="-342900">
              <a:buFont typeface="Wingdings" panose="05000000000000000000" pitchFamily="2" charset="2"/>
              <a:buChar char="q"/>
            </a:pPr>
            <a:r>
              <a:rPr lang="en-US" sz="3000" b="1" dirty="0">
                <a:solidFill>
                  <a:schemeClr val="bg2"/>
                </a:solidFill>
                <a:latin typeface="Calibri" panose="020F0502020204030204" pitchFamily="34" charset="0"/>
                <a:ea typeface="ＭＳ Ｐゴシック" pitchFamily="34" charset="-128"/>
              </a:rPr>
              <a:t>Parent survey</a:t>
            </a:r>
          </a:p>
          <a:p>
            <a:pPr marL="342900" lvl="8" indent="-342900">
              <a:buFont typeface="Wingdings" panose="05000000000000000000" pitchFamily="2" charset="2"/>
              <a:buChar char="q"/>
            </a:pPr>
            <a:r>
              <a:rPr lang="en-US" sz="3000" b="1" dirty="0">
                <a:solidFill>
                  <a:schemeClr val="bg2"/>
                </a:solidFill>
                <a:latin typeface="Calibri" panose="020F0502020204030204" pitchFamily="34" charset="0"/>
                <a:ea typeface="ＭＳ Ｐゴシック" pitchFamily="34" charset="-128"/>
              </a:rPr>
              <a:t>Share video clips</a:t>
            </a:r>
          </a:p>
          <a:p>
            <a:pPr marL="342900" lvl="8" indent="-342900">
              <a:buFont typeface="Wingdings" panose="05000000000000000000" pitchFamily="2" charset="2"/>
              <a:buChar char="q"/>
            </a:pPr>
            <a:r>
              <a:rPr lang="en-US" sz="3000" b="1" dirty="0">
                <a:solidFill>
                  <a:schemeClr val="bg2"/>
                </a:solidFill>
                <a:latin typeface="Calibri" panose="020F0502020204030204" pitchFamily="34" charset="0"/>
                <a:ea typeface="ＭＳ Ｐゴシック" pitchFamily="34" charset="-128"/>
              </a:rPr>
              <a:t>Progress reports</a:t>
            </a:r>
          </a:p>
          <a:p>
            <a:pPr marL="342900" lvl="8" indent="-342900">
              <a:buFont typeface="Wingdings" panose="05000000000000000000" pitchFamily="2" charset="2"/>
              <a:buChar char="q"/>
            </a:pPr>
            <a:r>
              <a:rPr lang="en-US" sz="3000" b="1" dirty="0">
                <a:solidFill>
                  <a:schemeClr val="bg2"/>
                </a:solidFill>
                <a:latin typeface="Calibri" panose="020F0502020204030204" pitchFamily="34" charset="0"/>
                <a:ea typeface="ＭＳ Ｐゴシック" pitchFamily="34" charset="-128"/>
              </a:rPr>
              <a:t>Observation of a lesson</a:t>
            </a:r>
          </a:p>
          <a:p>
            <a:pPr marL="342900" lvl="8" indent="-342900">
              <a:buFont typeface="Wingdings" panose="05000000000000000000" pitchFamily="2" charset="2"/>
              <a:buChar char="q"/>
            </a:pPr>
            <a:r>
              <a:rPr lang="en-US" sz="3000" b="1" dirty="0">
                <a:solidFill>
                  <a:schemeClr val="bg2"/>
                </a:solidFill>
                <a:latin typeface="Calibri" panose="020F0502020204030204" pitchFamily="34" charset="0"/>
                <a:ea typeface="ＭＳ Ｐゴシック" pitchFamily="34" charset="-128"/>
              </a:rPr>
              <a:t>Teach them</a:t>
            </a:r>
          </a:p>
          <a:p>
            <a:pPr marL="342900" lvl="8" indent="-342900">
              <a:buFont typeface="Wingdings" panose="05000000000000000000" pitchFamily="2" charset="2"/>
              <a:buChar char="q"/>
            </a:pPr>
            <a:r>
              <a:rPr lang="en-US" sz="3000" b="1" dirty="0">
                <a:solidFill>
                  <a:schemeClr val="bg2"/>
                </a:solidFill>
                <a:latin typeface="Calibri" panose="020F0502020204030204" pitchFamily="34" charset="0"/>
                <a:ea typeface="ＭＳ Ｐゴシック" pitchFamily="34" charset="-128"/>
              </a:rPr>
              <a:t>Involve them</a:t>
            </a:r>
          </a:p>
        </p:txBody>
      </p:sp>
    </p:spTree>
    <p:extLst>
      <p:ext uri="{BB962C8B-B14F-4D97-AF65-F5344CB8AC3E}">
        <p14:creationId xmlns:p14="http://schemas.microsoft.com/office/powerpoint/2010/main" val="3297998538"/>
      </p:ext>
    </p:extLst>
  </p:cSld>
  <p:clrMapOvr>
    <a:masterClrMapping/>
  </p:clrMapOvr>
  <p:transition spd="slow">
    <p:cu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0" y="2114550"/>
            <a:ext cx="4572000" cy="1789200"/>
          </a:xfrm>
          <a:prstGeom prst="rect">
            <a:avLst/>
          </a:prstGeom>
        </p:spPr>
        <p:txBody>
          <a:bodyPr lIns="91425" tIns="91425" rIns="91425" bIns="91425" anchor="b" anchorCtr="0">
            <a:noAutofit/>
          </a:bodyPr>
          <a:lstStyle/>
          <a:p>
            <a:pPr>
              <a:spcBef>
                <a:spcPts val="0"/>
              </a:spcBef>
              <a:buNone/>
            </a:pPr>
            <a:r>
              <a:rPr lang="en-US" sz="5400" dirty="0" smtClean="0">
                <a:latin typeface="Francois One" panose="020B0604020202020204" charset="0"/>
              </a:rPr>
              <a:t>TRAINING SOCIAL SKILL STAKEHOLDERS</a:t>
            </a:r>
            <a:endParaRPr sz="5400" dirty="0">
              <a:latin typeface="Francois One" panose="020B0604020202020204" charset="0"/>
            </a:endParaRPr>
          </a:p>
        </p:txBody>
      </p:sp>
      <p:sp>
        <p:nvSpPr>
          <p:cNvPr id="96" name="Shape 96"/>
          <p:cNvSpPr txBox="1">
            <a:spLocks noGrp="1"/>
          </p:cNvSpPr>
          <p:nvPr>
            <p:ph type="body" idx="2"/>
          </p:nvPr>
        </p:nvSpPr>
        <p:spPr>
          <a:xfrm>
            <a:off x="4724400" y="209550"/>
            <a:ext cx="4267200" cy="4648200"/>
          </a:xfrm>
          <a:prstGeom prst="rect">
            <a:avLst/>
          </a:prstGeom>
          <a:ln>
            <a:solidFill>
              <a:schemeClr val="tx1"/>
            </a:solidFill>
          </a:ln>
        </p:spPr>
        <p:txBody>
          <a:bodyPr lIns="91425" tIns="91425" rIns="91425" bIns="91425" anchor="ctr" anchorCtr="0">
            <a:noAutofit/>
          </a:bodyPr>
          <a:lstStyle/>
          <a:p>
            <a:pPr>
              <a:spcBef>
                <a:spcPts val="0"/>
              </a:spcBef>
            </a:pPr>
            <a:r>
              <a:rPr lang="en-US" sz="2400" dirty="0" smtClean="0">
                <a:effectLst>
                  <a:outerShdw blurRad="38100" dist="38100" dir="2700000" algn="tl">
                    <a:srgbClr val="000000">
                      <a:alpha val="43137"/>
                    </a:srgbClr>
                  </a:outerShdw>
                </a:effectLst>
                <a:latin typeface="Calibri" panose="020F0502020204030204" pitchFamily="34" charset="0"/>
              </a:rPr>
              <a:t>What recommendations might you provide regarding:</a:t>
            </a:r>
          </a:p>
          <a:p>
            <a:pPr marL="457200" indent="-457200">
              <a:spcBef>
                <a:spcPts val="0"/>
              </a:spcBef>
              <a:buFont typeface="+mj-lt"/>
              <a:buAutoNum type="arabicPeriod"/>
            </a:pPr>
            <a:r>
              <a:rPr lang="en-US" sz="2400" dirty="0" smtClean="0">
                <a:effectLst>
                  <a:outerShdw blurRad="38100" dist="38100" dir="2700000" algn="tl">
                    <a:srgbClr val="000000">
                      <a:alpha val="43137"/>
                    </a:srgbClr>
                  </a:outerShdw>
                </a:effectLst>
                <a:latin typeface="Calibri" panose="020F0502020204030204" pitchFamily="34" charset="0"/>
              </a:rPr>
              <a:t>How and when staff would be trained?</a:t>
            </a:r>
          </a:p>
          <a:p>
            <a:pPr marL="457200" indent="-457200">
              <a:spcBef>
                <a:spcPts val="0"/>
              </a:spcBef>
              <a:buFont typeface="+mj-lt"/>
              <a:buAutoNum type="arabicPeriod"/>
            </a:pPr>
            <a:r>
              <a:rPr lang="en-US" sz="2400" dirty="0" smtClean="0">
                <a:effectLst>
                  <a:outerShdw blurRad="38100" dist="38100" dir="2700000" algn="tl">
                    <a:srgbClr val="000000">
                      <a:alpha val="43137"/>
                    </a:srgbClr>
                  </a:outerShdw>
                </a:effectLst>
                <a:latin typeface="Calibri" panose="020F0502020204030204" pitchFamily="34" charset="0"/>
              </a:rPr>
              <a:t>How and when you train/recruit additional teachers?</a:t>
            </a:r>
          </a:p>
          <a:p>
            <a:pPr marL="457200" indent="-457200">
              <a:spcBef>
                <a:spcPts val="0"/>
              </a:spcBef>
              <a:buFont typeface="+mj-lt"/>
              <a:buAutoNum type="arabicPeriod"/>
            </a:pPr>
            <a:r>
              <a:rPr lang="en-US" sz="2400" dirty="0" smtClean="0">
                <a:effectLst>
                  <a:outerShdw blurRad="38100" dist="38100" dir="2700000" algn="tl">
                    <a:srgbClr val="000000">
                      <a:alpha val="43137"/>
                    </a:srgbClr>
                  </a:outerShdw>
                </a:effectLst>
                <a:latin typeface="Calibri" panose="020F0502020204030204" pitchFamily="34" charset="0"/>
              </a:rPr>
              <a:t>How and when you will inform parents and students?</a:t>
            </a:r>
            <a:endParaRPr sz="24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148993"/>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52600" y="514350"/>
          <a:ext cx="6096000" cy="422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381000" y="228600"/>
          <a:ext cx="5181600" cy="4591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988" name="TextBox 13"/>
          <p:cNvSpPr txBox="1">
            <a:spLocks noChangeArrowheads="1"/>
          </p:cNvSpPr>
          <p:nvPr/>
        </p:nvSpPr>
        <p:spPr bwMode="auto">
          <a:xfrm>
            <a:off x="5638800" y="171450"/>
            <a:ext cx="3352800" cy="1754326"/>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3600">
                <a:solidFill>
                  <a:srgbClr val="0000FF"/>
                </a:solidFill>
                <a:latin typeface="Calibri" pitchFamily="34" charset="0"/>
                <a:ea typeface="ＭＳ Ｐゴシック" pitchFamily="34" charset="-128"/>
                <a:cs typeface="Arial" charset="0"/>
              </a:rPr>
              <a:t>Integrated Continuum of Support for ALL</a:t>
            </a:r>
          </a:p>
        </p:txBody>
      </p:sp>
      <p:sp>
        <p:nvSpPr>
          <p:cNvPr id="41989" name="TextBox 14"/>
          <p:cNvSpPr txBox="1">
            <a:spLocks noChangeArrowheads="1"/>
          </p:cNvSpPr>
          <p:nvPr/>
        </p:nvSpPr>
        <p:spPr bwMode="auto">
          <a:xfrm>
            <a:off x="3581400" y="4797190"/>
            <a:ext cx="2362200" cy="461665"/>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2400">
                <a:solidFill>
                  <a:srgbClr val="000000"/>
                </a:solidFill>
                <a:latin typeface="Calibri" pitchFamily="34" charset="0"/>
                <a:ea typeface="ＭＳ Ｐゴシック" pitchFamily="34" charset="-128"/>
                <a:cs typeface="Arial" charset="0"/>
              </a:rPr>
              <a:t>Dec 7, 2007</a:t>
            </a:r>
          </a:p>
        </p:txBody>
      </p:sp>
      <p:sp>
        <p:nvSpPr>
          <p:cNvPr id="9" name="5-Point Star 8"/>
          <p:cNvSpPr/>
          <p:nvPr/>
        </p:nvSpPr>
        <p:spPr>
          <a:xfrm>
            <a:off x="8305800" y="114300"/>
            <a:ext cx="685800" cy="4000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sz="2400">
              <a:solidFill>
                <a:srgbClr val="FF0000"/>
              </a:solidFill>
              <a:ea typeface="ＭＳ Ｐゴシック" charset="-128"/>
            </a:endParaRPr>
          </a:p>
        </p:txBody>
      </p:sp>
      <p:cxnSp>
        <p:nvCxnSpPr>
          <p:cNvPr id="20" name="Straight Connector 19"/>
          <p:cNvCxnSpPr>
            <a:cxnSpLocks noChangeShapeType="1"/>
          </p:cNvCxnSpPr>
          <p:nvPr/>
        </p:nvCxnSpPr>
        <p:spPr bwMode="auto">
          <a:xfrm rot="16200000" flipH="1">
            <a:off x="2838450" y="3619500"/>
            <a:ext cx="1028700" cy="304800"/>
          </a:xfrm>
          <a:prstGeom prst="line">
            <a:avLst/>
          </a:prstGeom>
          <a:noFill/>
          <a:ln w="31750">
            <a:solidFill>
              <a:schemeClr val="tx1"/>
            </a:solidFill>
            <a:round/>
            <a:headEnd/>
            <a:tailEnd/>
          </a:ln>
        </p:spPr>
      </p:cxnSp>
      <p:cxnSp>
        <p:nvCxnSpPr>
          <p:cNvPr id="24" name="Straight Connector 23"/>
          <p:cNvCxnSpPr>
            <a:cxnSpLocks noChangeShapeType="1"/>
          </p:cNvCxnSpPr>
          <p:nvPr/>
        </p:nvCxnSpPr>
        <p:spPr bwMode="auto">
          <a:xfrm rot="5400000" flipH="1" flipV="1">
            <a:off x="2733675" y="3057525"/>
            <a:ext cx="2000250" cy="457200"/>
          </a:xfrm>
          <a:prstGeom prst="line">
            <a:avLst/>
          </a:prstGeom>
          <a:noFill/>
          <a:ln w="31750">
            <a:solidFill>
              <a:schemeClr val="tx1"/>
            </a:solidFill>
            <a:round/>
            <a:headEnd/>
            <a:tailEnd/>
          </a:ln>
        </p:spPr>
      </p:cxnSp>
      <p:cxnSp>
        <p:nvCxnSpPr>
          <p:cNvPr id="26" name="Straight Connector 25"/>
          <p:cNvCxnSpPr>
            <a:cxnSpLocks noChangeShapeType="1"/>
          </p:cNvCxnSpPr>
          <p:nvPr/>
        </p:nvCxnSpPr>
        <p:spPr bwMode="auto">
          <a:xfrm rot="16200000" flipH="1">
            <a:off x="3810000" y="2438400"/>
            <a:ext cx="685800" cy="381000"/>
          </a:xfrm>
          <a:prstGeom prst="line">
            <a:avLst/>
          </a:prstGeom>
          <a:noFill/>
          <a:ln w="31750">
            <a:solidFill>
              <a:schemeClr val="tx1"/>
            </a:solidFill>
            <a:round/>
            <a:headEnd/>
            <a:tailEnd/>
          </a:ln>
        </p:spPr>
      </p:cxnSp>
      <p:cxnSp>
        <p:nvCxnSpPr>
          <p:cNvPr id="28" name="Straight Connector 27"/>
          <p:cNvCxnSpPr>
            <a:cxnSpLocks noChangeShapeType="1"/>
          </p:cNvCxnSpPr>
          <p:nvPr/>
        </p:nvCxnSpPr>
        <p:spPr bwMode="auto">
          <a:xfrm rot="5400000" flipH="1" flipV="1">
            <a:off x="3533775" y="2009775"/>
            <a:ext cx="1771650" cy="152400"/>
          </a:xfrm>
          <a:prstGeom prst="line">
            <a:avLst/>
          </a:prstGeom>
          <a:noFill/>
          <a:ln w="31750">
            <a:solidFill>
              <a:schemeClr val="tx1"/>
            </a:solidFill>
            <a:round/>
            <a:headEnd/>
            <a:tailEnd/>
          </a:ln>
        </p:spPr>
      </p:cxnSp>
      <p:cxnSp>
        <p:nvCxnSpPr>
          <p:cNvPr id="30" name="Straight Connector 29"/>
          <p:cNvCxnSpPr>
            <a:cxnSpLocks noChangeShapeType="1"/>
          </p:cNvCxnSpPr>
          <p:nvPr/>
        </p:nvCxnSpPr>
        <p:spPr bwMode="auto">
          <a:xfrm rot="5400000" flipH="1" flipV="1">
            <a:off x="4600575" y="866775"/>
            <a:ext cx="400050" cy="152400"/>
          </a:xfrm>
          <a:prstGeom prst="line">
            <a:avLst/>
          </a:prstGeom>
          <a:noFill/>
          <a:ln w="31750">
            <a:solidFill>
              <a:schemeClr val="tx1"/>
            </a:solidFill>
            <a:round/>
            <a:headEnd/>
            <a:tailEnd/>
          </a:ln>
        </p:spPr>
      </p:cxnSp>
      <p:cxnSp>
        <p:nvCxnSpPr>
          <p:cNvPr id="32" name="Straight Connector 31"/>
          <p:cNvCxnSpPr>
            <a:cxnSpLocks noChangeShapeType="1"/>
          </p:cNvCxnSpPr>
          <p:nvPr/>
        </p:nvCxnSpPr>
        <p:spPr bwMode="auto">
          <a:xfrm rot="5400000">
            <a:off x="4600576" y="3285891"/>
            <a:ext cx="1771650" cy="3175"/>
          </a:xfrm>
          <a:prstGeom prst="line">
            <a:avLst/>
          </a:prstGeom>
          <a:noFill/>
          <a:ln w="31750">
            <a:solidFill>
              <a:schemeClr val="tx1"/>
            </a:solidFill>
            <a:round/>
            <a:headEnd/>
            <a:tailEnd/>
          </a:ln>
        </p:spPr>
      </p:cxnSp>
      <p:cxnSp>
        <p:nvCxnSpPr>
          <p:cNvPr id="34" name="Straight Connector 33"/>
          <p:cNvCxnSpPr>
            <a:cxnSpLocks noChangeShapeType="1"/>
          </p:cNvCxnSpPr>
          <p:nvPr/>
        </p:nvCxnSpPr>
        <p:spPr bwMode="auto">
          <a:xfrm rot="5400000" flipH="1" flipV="1">
            <a:off x="5029200" y="3257550"/>
            <a:ext cx="1371600" cy="457200"/>
          </a:xfrm>
          <a:prstGeom prst="line">
            <a:avLst/>
          </a:prstGeom>
          <a:noFill/>
          <a:ln w="31750">
            <a:solidFill>
              <a:schemeClr val="tx1"/>
            </a:solidFill>
            <a:round/>
            <a:headEnd/>
            <a:tailEnd/>
          </a:ln>
        </p:spPr>
      </p:cxnSp>
      <p:cxnSp>
        <p:nvCxnSpPr>
          <p:cNvPr id="36" name="Straight Connector 35"/>
          <p:cNvCxnSpPr>
            <a:cxnSpLocks noChangeShapeType="1"/>
          </p:cNvCxnSpPr>
          <p:nvPr/>
        </p:nvCxnSpPr>
        <p:spPr bwMode="auto">
          <a:xfrm rot="16200000" flipH="1">
            <a:off x="5295900" y="3448050"/>
            <a:ext cx="1828800" cy="533400"/>
          </a:xfrm>
          <a:prstGeom prst="line">
            <a:avLst/>
          </a:prstGeom>
          <a:noFill/>
          <a:ln w="31750">
            <a:solidFill>
              <a:schemeClr val="tx1"/>
            </a:solidFill>
            <a:round/>
            <a:headEnd/>
            <a:tailEnd/>
          </a:ln>
        </p:spPr>
      </p:cxnSp>
      <p:cxnSp>
        <p:nvCxnSpPr>
          <p:cNvPr id="40" name="Straight Connector 39"/>
          <p:cNvCxnSpPr>
            <a:cxnSpLocks noChangeShapeType="1"/>
          </p:cNvCxnSpPr>
          <p:nvPr/>
        </p:nvCxnSpPr>
        <p:spPr bwMode="auto">
          <a:xfrm rot="16200000" flipH="1">
            <a:off x="4352925" y="1781175"/>
            <a:ext cx="1657350" cy="152400"/>
          </a:xfrm>
          <a:prstGeom prst="line">
            <a:avLst/>
          </a:prstGeom>
          <a:noFill/>
          <a:ln w="31750">
            <a:solidFill>
              <a:schemeClr val="tx1"/>
            </a:solidFill>
            <a:round/>
            <a:headEnd/>
            <a:tailEnd/>
          </a:ln>
        </p:spPr>
      </p:cxnSp>
      <p:cxnSp>
        <p:nvCxnSpPr>
          <p:cNvPr id="46" name="Straight Connector 45"/>
          <p:cNvCxnSpPr>
            <a:cxnSpLocks noChangeShapeType="1"/>
          </p:cNvCxnSpPr>
          <p:nvPr/>
        </p:nvCxnSpPr>
        <p:spPr bwMode="auto">
          <a:xfrm flipV="1">
            <a:off x="4495800" y="1143000"/>
            <a:ext cx="228600" cy="57150"/>
          </a:xfrm>
          <a:prstGeom prst="line">
            <a:avLst/>
          </a:prstGeom>
          <a:noFill/>
          <a:ln w="31750">
            <a:solidFill>
              <a:schemeClr val="tx1"/>
            </a:solidFill>
            <a:round/>
            <a:headEnd/>
            <a:tailEnd/>
          </a:ln>
        </p:spPr>
      </p:cxnSp>
      <p:cxnSp>
        <p:nvCxnSpPr>
          <p:cNvPr id="48" name="Straight Connector 47"/>
          <p:cNvCxnSpPr>
            <a:cxnSpLocks noChangeShapeType="1"/>
          </p:cNvCxnSpPr>
          <p:nvPr/>
        </p:nvCxnSpPr>
        <p:spPr bwMode="auto">
          <a:xfrm rot="5400000" flipH="1" flipV="1">
            <a:off x="5229225" y="2428875"/>
            <a:ext cx="285750" cy="228600"/>
          </a:xfrm>
          <a:prstGeom prst="line">
            <a:avLst/>
          </a:prstGeom>
          <a:noFill/>
          <a:ln w="31750">
            <a:solidFill>
              <a:schemeClr val="tx1"/>
            </a:solidFill>
            <a:round/>
            <a:headEnd/>
            <a:tailEnd/>
          </a:ln>
        </p:spPr>
      </p:cxnSp>
      <p:cxnSp>
        <p:nvCxnSpPr>
          <p:cNvPr id="50" name="Straight Connector 49"/>
          <p:cNvCxnSpPr>
            <a:cxnSpLocks noChangeShapeType="1"/>
          </p:cNvCxnSpPr>
          <p:nvPr/>
        </p:nvCxnSpPr>
        <p:spPr bwMode="auto">
          <a:xfrm rot="16200000" flipV="1">
            <a:off x="4848225" y="771525"/>
            <a:ext cx="285750" cy="228600"/>
          </a:xfrm>
          <a:prstGeom prst="line">
            <a:avLst/>
          </a:prstGeom>
          <a:noFill/>
          <a:ln w="31750">
            <a:solidFill>
              <a:schemeClr val="tx1"/>
            </a:solidFill>
            <a:round/>
            <a:headEnd/>
            <a:tailEnd/>
          </a:ln>
        </p:spPr>
      </p:cxnSp>
      <p:sp>
        <p:nvSpPr>
          <p:cNvPr id="22" name="TextBox 21"/>
          <p:cNvSpPr txBox="1">
            <a:spLocks noChangeArrowheads="1"/>
          </p:cNvSpPr>
          <p:nvPr/>
        </p:nvSpPr>
        <p:spPr bwMode="auto">
          <a:xfrm>
            <a:off x="3809091" y="1143008"/>
            <a:ext cx="1140056" cy="461665"/>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US" sz="2400">
                <a:solidFill>
                  <a:srgbClr val="000000"/>
                </a:solidFill>
                <a:latin typeface="Times New Roman" pitchFamily="18" charset="0"/>
                <a:ea typeface="ＭＳ Ｐゴシック" pitchFamily="34" charset="-128"/>
                <a:cs typeface="Arial" charset="0"/>
              </a:rPr>
              <a:t>Science</a:t>
            </a:r>
          </a:p>
        </p:txBody>
      </p:sp>
      <p:sp>
        <p:nvSpPr>
          <p:cNvPr id="23" name="TextBox 22"/>
          <p:cNvSpPr txBox="1">
            <a:spLocks noChangeArrowheads="1"/>
          </p:cNvSpPr>
          <p:nvPr/>
        </p:nvSpPr>
        <p:spPr bwMode="auto">
          <a:xfrm>
            <a:off x="2819303" y="4172113"/>
            <a:ext cx="1628972" cy="461665"/>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US" sz="2400">
                <a:solidFill>
                  <a:srgbClr val="000000"/>
                </a:solidFill>
                <a:latin typeface="Times New Roman" pitchFamily="18" charset="0"/>
                <a:ea typeface="ＭＳ Ｐゴシック" pitchFamily="34" charset="-128"/>
                <a:cs typeface="Arial" charset="0"/>
              </a:rPr>
              <a:t>Soc Studies</a:t>
            </a:r>
          </a:p>
        </p:txBody>
      </p:sp>
      <p:sp>
        <p:nvSpPr>
          <p:cNvPr id="25" name="TextBox 24"/>
          <p:cNvSpPr txBox="1">
            <a:spLocks noChangeArrowheads="1"/>
          </p:cNvSpPr>
          <p:nvPr/>
        </p:nvSpPr>
        <p:spPr bwMode="auto">
          <a:xfrm>
            <a:off x="3657946" y="2743217"/>
            <a:ext cx="1208984" cy="461665"/>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US" sz="2400">
                <a:solidFill>
                  <a:srgbClr val="000000"/>
                </a:solidFill>
                <a:latin typeface="Times New Roman" pitchFamily="18" charset="0"/>
                <a:ea typeface="ＭＳ Ｐゴシック" pitchFamily="34" charset="-128"/>
                <a:cs typeface="Arial" charset="0"/>
              </a:rPr>
              <a:t>Reading</a:t>
            </a:r>
          </a:p>
        </p:txBody>
      </p:sp>
      <p:sp>
        <p:nvSpPr>
          <p:cNvPr id="27" name="TextBox 26"/>
          <p:cNvSpPr txBox="1">
            <a:spLocks noChangeArrowheads="1"/>
          </p:cNvSpPr>
          <p:nvPr/>
        </p:nvSpPr>
        <p:spPr bwMode="auto">
          <a:xfrm>
            <a:off x="4455114" y="514373"/>
            <a:ext cx="833883" cy="461665"/>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US" sz="2400">
                <a:solidFill>
                  <a:srgbClr val="000000"/>
                </a:solidFill>
                <a:latin typeface="Times New Roman" pitchFamily="18" charset="0"/>
                <a:ea typeface="ＭＳ Ｐゴシック" pitchFamily="34" charset="-128"/>
                <a:cs typeface="Arial" charset="0"/>
              </a:rPr>
              <a:t>Math</a:t>
            </a:r>
          </a:p>
        </p:txBody>
      </p:sp>
      <p:sp>
        <p:nvSpPr>
          <p:cNvPr id="29" name="TextBox 28"/>
          <p:cNvSpPr txBox="1">
            <a:spLocks noChangeArrowheads="1"/>
          </p:cNvSpPr>
          <p:nvPr/>
        </p:nvSpPr>
        <p:spPr bwMode="auto">
          <a:xfrm>
            <a:off x="4953348" y="3429162"/>
            <a:ext cx="1372492" cy="461665"/>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US" sz="2400">
                <a:solidFill>
                  <a:srgbClr val="000000"/>
                </a:solidFill>
                <a:latin typeface="Times New Roman" pitchFamily="18" charset="0"/>
                <a:ea typeface="ＭＳ Ｐゴシック" pitchFamily="34" charset="-128"/>
                <a:cs typeface="Arial" charset="0"/>
              </a:rPr>
              <a:t>Soc skills</a:t>
            </a:r>
          </a:p>
        </p:txBody>
      </p:sp>
      <p:sp>
        <p:nvSpPr>
          <p:cNvPr id="31" name="TextBox 30"/>
          <p:cNvSpPr txBox="1">
            <a:spLocks noChangeArrowheads="1"/>
          </p:cNvSpPr>
          <p:nvPr/>
        </p:nvSpPr>
        <p:spPr bwMode="auto">
          <a:xfrm>
            <a:off x="5791021" y="4343563"/>
            <a:ext cx="1481496" cy="461665"/>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US" sz="2400">
                <a:solidFill>
                  <a:srgbClr val="000000"/>
                </a:solidFill>
                <a:latin typeface="Times New Roman" pitchFamily="18" charset="0"/>
                <a:ea typeface="ＭＳ Ｐゴシック" pitchFamily="34" charset="-128"/>
                <a:cs typeface="Arial" charset="0"/>
              </a:rPr>
              <a:t>Basketball</a:t>
            </a:r>
          </a:p>
        </p:txBody>
      </p:sp>
      <p:sp>
        <p:nvSpPr>
          <p:cNvPr id="33" name="TextBox 32"/>
          <p:cNvSpPr txBox="1">
            <a:spLocks noChangeArrowheads="1"/>
          </p:cNvSpPr>
          <p:nvPr/>
        </p:nvSpPr>
        <p:spPr bwMode="auto">
          <a:xfrm>
            <a:off x="4876593" y="2229013"/>
            <a:ext cx="1159292" cy="461665"/>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US" sz="2400">
                <a:solidFill>
                  <a:srgbClr val="000000"/>
                </a:solidFill>
                <a:latin typeface="Times New Roman" pitchFamily="18" charset="0"/>
                <a:ea typeface="ＭＳ Ｐゴシック" pitchFamily="34" charset="-128"/>
                <a:cs typeface="Arial" charset="0"/>
              </a:rPr>
              <a:t>Spanish</a:t>
            </a:r>
          </a:p>
        </p:txBody>
      </p:sp>
      <p:sp>
        <p:nvSpPr>
          <p:cNvPr id="35" name="Rounded Rectangle 34"/>
          <p:cNvSpPr>
            <a:spLocks noChangeArrowheads="1"/>
          </p:cNvSpPr>
          <p:nvPr/>
        </p:nvSpPr>
        <p:spPr bwMode="auto">
          <a:xfrm>
            <a:off x="1752600" y="4572000"/>
            <a:ext cx="6172200" cy="571500"/>
          </a:xfrm>
          <a:prstGeom prst="roundRect">
            <a:avLst>
              <a:gd name="adj" fmla="val 16667"/>
            </a:avLst>
          </a:prstGeom>
          <a:solidFill>
            <a:srgbClr val="FFFF00"/>
          </a:solidFill>
          <a:ln w="9525">
            <a:solidFill>
              <a:schemeClr val="tx1"/>
            </a:solidFill>
            <a:round/>
            <a:headEnd/>
            <a:tailEnd/>
          </a:ln>
        </p:spPr>
        <p:txBody>
          <a:bodyPr anchor="ctr"/>
          <a:lstStyle/>
          <a:p>
            <a:pPr algn="ctr" defTabSz="457200" fontAlgn="base">
              <a:spcBef>
                <a:spcPct val="0"/>
              </a:spcBef>
              <a:spcAft>
                <a:spcPct val="0"/>
              </a:spcAft>
            </a:pPr>
            <a:r>
              <a:rPr lang="en-US" sz="3600">
                <a:solidFill>
                  <a:srgbClr val="000000"/>
                </a:solidFill>
                <a:latin typeface="Calibri" pitchFamily="34" charset="0"/>
                <a:ea typeface="ＭＳ Ｐゴシック" pitchFamily="34" charset="-128"/>
              </a:rPr>
              <a:t>Label behavior…not people</a:t>
            </a:r>
          </a:p>
        </p:txBody>
      </p:sp>
      <p:sp>
        <p:nvSpPr>
          <p:cNvPr id="42011" name="Footer Placeholder 1"/>
          <p:cNvSpPr>
            <a:spLocks noGrp="1"/>
          </p:cNvSpPr>
          <p:nvPr>
            <p:ph type="ftr" sz="quarter" idx="4294967295"/>
          </p:nvPr>
        </p:nvSpPr>
        <p:spPr bwMode="auto">
          <a:xfrm>
            <a:off x="609601" y="4686155"/>
            <a:ext cx="5421083" cy="273844"/>
          </a:xfrm>
          <a:prstGeom prst="rect">
            <a:avLst/>
          </a:prstGeom>
          <a:noFill/>
          <a:ln>
            <a:miter lim="800000"/>
            <a:headEnd/>
            <a:tailEnd/>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3803328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linds(horizontal)">
                                      <p:cBhvr>
                                        <p:cTn id="77" dur="500"/>
                                        <p:tgtEl>
                                          <p:spTgt spid="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linds(horizontal)">
                                      <p:cBhvr>
                                        <p:cTn id="82" dur="500"/>
                                        <p:tgtEl>
                                          <p:spTgt spid="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blinds(horizontal)">
                                      <p:cBhvr>
                                        <p:cTn id="87" dur="500"/>
                                        <p:tgtEl>
                                          <p:spTgt spid="3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29" grpId="0"/>
      <p:bldP spid="31" grpId="0"/>
      <p:bldP spid="33" grpId="0"/>
      <p:bldP spid="35"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lumMod val="85000"/>
            </a:schemeClr>
          </a:solidFill>
        </p:spPr>
        <p:txBody>
          <a:bodyPr>
            <a:normAutofit fontScale="25000" lnSpcReduction="20000"/>
          </a:bodyPr>
          <a:lstStyle/>
          <a:p>
            <a:r>
              <a:rPr lang="en-US" sz="9000" dirty="0" smtClean="0">
                <a:solidFill>
                  <a:schemeClr val="bg2"/>
                </a:solidFill>
                <a:latin typeface="Calibri" panose="020F0502020204030204" pitchFamily="34" charset="0"/>
              </a:rPr>
              <a:t>Use the Intervention Essential Features Action Planning Tool to build the </a:t>
            </a:r>
            <a:r>
              <a:rPr lang="en-US" sz="9000" dirty="0" smtClean="0">
                <a:solidFill>
                  <a:schemeClr val="bg2"/>
                </a:solidFill>
                <a:latin typeface="Calibri" panose="020F0502020204030204" pitchFamily="34" charset="0"/>
              </a:rPr>
              <a:t>Social Skills Intervention</a:t>
            </a:r>
            <a:endParaRPr lang="en-US" sz="9000" dirty="0" smtClean="0">
              <a:solidFill>
                <a:schemeClr val="bg2"/>
              </a:solidFill>
              <a:latin typeface="Calibri" panose="020F0502020204030204" pitchFamily="34" charset="0"/>
            </a:endParaRPr>
          </a:p>
          <a:p>
            <a:r>
              <a:rPr lang="en-US" sz="9000" dirty="0" smtClean="0">
                <a:solidFill>
                  <a:schemeClr val="bg2"/>
                </a:solidFill>
                <a:latin typeface="Calibri" panose="020F0502020204030204" pitchFamily="34" charset="0"/>
              </a:rPr>
              <a:t>Complete Intervention Guideline</a:t>
            </a:r>
          </a:p>
          <a:p>
            <a:r>
              <a:rPr lang="en-US" sz="9000" dirty="0" smtClean="0">
                <a:solidFill>
                  <a:schemeClr val="bg2"/>
                </a:solidFill>
                <a:latin typeface="Calibri" panose="020F0502020204030204" pitchFamily="34" charset="0"/>
              </a:rPr>
              <a:t>Discuss and answer curriculum questions</a:t>
            </a:r>
          </a:p>
          <a:p>
            <a:r>
              <a:rPr lang="en-US" sz="9000" dirty="0" smtClean="0">
                <a:solidFill>
                  <a:schemeClr val="bg2"/>
                </a:solidFill>
                <a:latin typeface="Calibri" panose="020F0502020204030204" pitchFamily="34" charset="0"/>
              </a:rPr>
              <a:t>Determine </a:t>
            </a:r>
            <a:r>
              <a:rPr lang="en-US" sz="9000" dirty="0" smtClean="0">
                <a:solidFill>
                  <a:schemeClr val="bg2"/>
                </a:solidFill>
                <a:latin typeface="Calibri" panose="020F0502020204030204" pitchFamily="34" charset="0"/>
              </a:rPr>
              <a:t>how Social Skills Intervention will become an agenda item on Tier 2 Systems meeting.</a:t>
            </a:r>
          </a:p>
          <a:p>
            <a:endParaRPr lang="en-US" sz="2800" dirty="0" smtClean="0"/>
          </a:p>
          <a:p>
            <a:pPr>
              <a:buNone/>
            </a:pPr>
            <a:endParaRPr lang="en-US" sz="2800" dirty="0"/>
          </a:p>
        </p:txBody>
      </p:sp>
      <p:sp>
        <p:nvSpPr>
          <p:cNvPr id="2" name="Title 1"/>
          <p:cNvSpPr>
            <a:spLocks noGrp="1"/>
          </p:cNvSpPr>
          <p:nvPr>
            <p:ph type="title"/>
          </p:nvPr>
        </p:nvSpPr>
        <p:spPr>
          <a:solidFill>
            <a:schemeClr val="tx1"/>
          </a:solidFill>
        </p:spPr>
        <p:txBody>
          <a:bodyPr/>
          <a:lstStyle/>
          <a:p>
            <a:r>
              <a:rPr lang="en-US" sz="3600" b="1" dirty="0" smtClean="0">
                <a:solidFill>
                  <a:schemeClr val="bg1"/>
                </a:solidFill>
                <a:latin typeface="Francois One" panose="020B0604020202020204" charset="0"/>
              </a:rPr>
              <a:t>Action Planning</a:t>
            </a:r>
            <a:endParaRPr lang="en-US" sz="3600" b="1" dirty="0">
              <a:solidFill>
                <a:schemeClr val="bg1"/>
              </a:solidFill>
              <a:latin typeface="Francois One" panose="020B0604020202020204" charset="0"/>
            </a:endParaRPr>
          </a:p>
        </p:txBody>
      </p:sp>
      <p:sp>
        <p:nvSpPr>
          <p:cNvPr id="4" name="TextBox 3"/>
          <p:cNvSpPr txBox="1"/>
          <p:nvPr/>
        </p:nvSpPr>
        <p:spPr>
          <a:xfrm>
            <a:off x="6019800" y="514350"/>
            <a:ext cx="2590800" cy="461665"/>
          </a:xfrm>
          <a:prstGeom prst="rect">
            <a:avLst/>
          </a:prstGeom>
          <a:noFill/>
        </p:spPr>
        <p:txBody>
          <a:bodyPr wrap="square" rtlCol="0">
            <a:spAutoFit/>
          </a:bodyPr>
          <a:lstStyle/>
          <a:p>
            <a:pPr algn="ctr"/>
            <a:r>
              <a:rPr lang="en-US" sz="2400" b="1" dirty="0" smtClean="0"/>
              <a:t>30 minutes</a:t>
            </a:r>
            <a:endParaRPr lang="en-US" sz="2400" b="1" dirty="0"/>
          </a:p>
        </p:txBody>
      </p:sp>
    </p:spTree>
    <p:extLst>
      <p:ext uri="{BB962C8B-B14F-4D97-AF65-F5344CB8AC3E}">
        <p14:creationId xmlns:p14="http://schemas.microsoft.com/office/powerpoint/2010/main" val="312664062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457200" indent="-457200">
              <a:buFont typeface="Wingdings" panose="05000000000000000000" pitchFamily="2" charset="2"/>
              <a:buChar char="q"/>
            </a:pPr>
            <a:r>
              <a:rPr lang="en-US" sz="2600" dirty="0" smtClean="0">
                <a:latin typeface="Calibri" panose="020F0502020204030204" pitchFamily="34" charset="0"/>
              </a:rPr>
              <a:t>What are the critical features of social skills?  </a:t>
            </a:r>
          </a:p>
          <a:p>
            <a:pPr marL="457200" indent="-457200">
              <a:buFont typeface="Wingdings" panose="05000000000000000000" pitchFamily="2" charset="2"/>
              <a:buChar char="q"/>
            </a:pPr>
            <a:endParaRPr lang="en-US" sz="2600" dirty="0" smtClean="0">
              <a:latin typeface="Calibri" panose="020F0502020204030204" pitchFamily="34" charset="0"/>
            </a:endParaRPr>
          </a:p>
          <a:p>
            <a:pPr marL="457200" indent="-457200">
              <a:buFont typeface="Wingdings" panose="05000000000000000000" pitchFamily="2" charset="2"/>
              <a:buChar char="q"/>
            </a:pPr>
            <a:r>
              <a:rPr lang="en-US" sz="2600" dirty="0" smtClean="0">
                <a:latin typeface="Calibri" panose="020F0502020204030204" pitchFamily="34" charset="0"/>
              </a:rPr>
              <a:t>What outcomes spoke to you? </a:t>
            </a:r>
          </a:p>
          <a:p>
            <a:pPr marL="457200" indent="-457200">
              <a:buFont typeface="Wingdings" panose="05000000000000000000" pitchFamily="2" charset="2"/>
              <a:buChar char="q"/>
            </a:pPr>
            <a:endParaRPr lang="en-US" sz="2600" dirty="0" smtClean="0">
              <a:latin typeface="Calibri" panose="020F0502020204030204" pitchFamily="34" charset="0"/>
            </a:endParaRPr>
          </a:p>
          <a:p>
            <a:pPr marL="457200" indent="-457200">
              <a:buFont typeface="Wingdings" panose="05000000000000000000" pitchFamily="2" charset="2"/>
              <a:buChar char="q"/>
            </a:pPr>
            <a:r>
              <a:rPr lang="en-US" sz="2600" dirty="0" smtClean="0">
                <a:latin typeface="Calibri" panose="020F0502020204030204" pitchFamily="34" charset="0"/>
              </a:rPr>
              <a:t>What steps will you take to develop a system to support social skill instruction?  </a:t>
            </a:r>
            <a:endParaRPr lang="en-US" sz="2600" dirty="0">
              <a:latin typeface="Calibri" panose="020F0502020204030204" pitchFamily="34" charset="0"/>
            </a:endParaRPr>
          </a:p>
        </p:txBody>
      </p:sp>
      <p:sp>
        <p:nvSpPr>
          <p:cNvPr id="2" name="Title 1"/>
          <p:cNvSpPr>
            <a:spLocks noGrp="1"/>
          </p:cNvSpPr>
          <p:nvPr>
            <p:ph type="title"/>
          </p:nvPr>
        </p:nvSpPr>
        <p:spPr>
          <a:xfrm>
            <a:off x="311700" y="372500"/>
            <a:ext cx="8520599" cy="1056250"/>
          </a:xfrm>
          <a:solidFill>
            <a:schemeClr val="tx1"/>
          </a:solidFill>
        </p:spPr>
        <p:txBody>
          <a:bodyPr/>
          <a:lstStyle/>
          <a:p>
            <a:r>
              <a:rPr lang="en-US" sz="6000" dirty="0" smtClean="0">
                <a:solidFill>
                  <a:schemeClr val="bg1"/>
                </a:solidFill>
                <a:latin typeface="Francois One" panose="020B0604020202020204" charset="0"/>
              </a:rPr>
              <a:t>Review</a:t>
            </a:r>
            <a:endParaRPr lang="en-US" sz="6000" dirty="0">
              <a:solidFill>
                <a:schemeClr val="bg1"/>
              </a:solidFill>
              <a:latin typeface="Francois One" panose="020B0604020202020204" charset="0"/>
            </a:endParaRPr>
          </a:p>
        </p:txBody>
      </p:sp>
    </p:spTree>
    <p:extLst>
      <p:ext uri="{BB962C8B-B14F-4D97-AF65-F5344CB8AC3E}">
        <p14:creationId xmlns:p14="http://schemas.microsoft.com/office/powerpoint/2010/main" val="35049204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sz="3800" dirty="0" smtClean="0">
                <a:solidFill>
                  <a:schemeClr val="bg1"/>
                </a:solidFill>
                <a:latin typeface="Francois One" panose="020B0604020202020204" charset="0"/>
              </a:rPr>
              <a:t>STEPS TO IMPLEMENTING SOCIAL SKILLS</a:t>
            </a:r>
            <a:endParaRPr lang="en-US" sz="3800" dirty="0">
              <a:solidFill>
                <a:schemeClr val="bg1"/>
              </a:solidFill>
              <a:latin typeface="Francois One" panose="020B0604020202020204" charset="0"/>
            </a:endParaRPr>
          </a:p>
        </p:txBody>
      </p:sp>
      <p:sp>
        <p:nvSpPr>
          <p:cNvPr id="3" name="TextBox 2"/>
          <p:cNvSpPr txBox="1"/>
          <p:nvPr/>
        </p:nvSpPr>
        <p:spPr>
          <a:xfrm>
            <a:off x="381000" y="1200150"/>
            <a:ext cx="8458200" cy="3477875"/>
          </a:xfrm>
          <a:prstGeom prst="rect">
            <a:avLst/>
          </a:prstGeom>
          <a:noFill/>
        </p:spPr>
        <p:txBody>
          <a:bodyPr wrap="square" rtlCol="0">
            <a:spAutoFit/>
          </a:bodyPr>
          <a:lstStyle/>
          <a:p>
            <a:r>
              <a:rPr lang="en-US" sz="2000" dirty="0" smtClean="0">
                <a:solidFill>
                  <a:schemeClr val="bg2">
                    <a:lumMod val="50000"/>
                  </a:schemeClr>
                </a:solidFill>
                <a:latin typeface="Calibri" panose="020F0502020204030204" pitchFamily="34" charset="0"/>
              </a:rPr>
              <a:t>1.     </a:t>
            </a:r>
            <a:r>
              <a:rPr lang="en-US" sz="2000" b="1" dirty="0" smtClean="0">
                <a:solidFill>
                  <a:schemeClr val="bg2">
                    <a:lumMod val="50000"/>
                  </a:schemeClr>
                </a:solidFill>
                <a:latin typeface="Calibri" panose="020F0502020204030204" pitchFamily="34" charset="0"/>
              </a:rPr>
              <a:t>Assess</a:t>
            </a:r>
          </a:p>
          <a:p>
            <a:r>
              <a:rPr lang="en-US" sz="2000" dirty="0" smtClean="0">
                <a:solidFill>
                  <a:schemeClr val="bg2">
                    <a:lumMod val="50000"/>
                  </a:schemeClr>
                </a:solidFill>
                <a:latin typeface="Calibri" panose="020F0502020204030204" pitchFamily="34" charset="0"/>
              </a:rPr>
              <a:t>– </a:t>
            </a:r>
            <a:r>
              <a:rPr lang="en-US" sz="2000" i="1" dirty="0">
                <a:solidFill>
                  <a:schemeClr val="bg2">
                    <a:lumMod val="50000"/>
                  </a:schemeClr>
                </a:solidFill>
                <a:latin typeface="Calibri" panose="020F0502020204030204" pitchFamily="34" charset="0"/>
              </a:rPr>
              <a:t>Identify most common social skill </a:t>
            </a:r>
            <a:r>
              <a:rPr lang="en-US" sz="2000" i="1" dirty="0" smtClean="0">
                <a:solidFill>
                  <a:schemeClr val="bg2">
                    <a:lumMod val="50000"/>
                  </a:schemeClr>
                </a:solidFill>
                <a:latin typeface="Calibri" panose="020F0502020204030204" pitchFamily="34" charset="0"/>
              </a:rPr>
              <a:t>deficits</a:t>
            </a:r>
          </a:p>
          <a:p>
            <a:r>
              <a:rPr lang="en-US" sz="2000" b="1" dirty="0" smtClean="0">
                <a:solidFill>
                  <a:schemeClr val="bg2">
                    <a:lumMod val="50000"/>
                  </a:schemeClr>
                </a:solidFill>
                <a:latin typeface="Calibri" panose="020F0502020204030204" pitchFamily="34" charset="0"/>
              </a:rPr>
              <a:t>2.     Develop </a:t>
            </a:r>
            <a:r>
              <a:rPr lang="en-US" sz="2000" b="1" dirty="0">
                <a:solidFill>
                  <a:schemeClr val="bg2">
                    <a:lumMod val="50000"/>
                  </a:schemeClr>
                </a:solidFill>
                <a:latin typeface="Calibri" panose="020F0502020204030204" pitchFamily="34" charset="0"/>
              </a:rPr>
              <a:t>Curriculum</a:t>
            </a:r>
          </a:p>
          <a:p>
            <a:r>
              <a:rPr lang="en-US" sz="2000" dirty="0">
                <a:solidFill>
                  <a:schemeClr val="bg2">
                    <a:lumMod val="50000"/>
                  </a:schemeClr>
                </a:solidFill>
                <a:latin typeface="Calibri" panose="020F0502020204030204" pitchFamily="34" charset="0"/>
              </a:rPr>
              <a:t>– </a:t>
            </a:r>
            <a:r>
              <a:rPr lang="en-US" sz="2000" i="1" dirty="0">
                <a:solidFill>
                  <a:schemeClr val="bg2">
                    <a:lumMod val="50000"/>
                  </a:schemeClr>
                </a:solidFill>
                <a:latin typeface="Calibri" panose="020F0502020204030204" pitchFamily="34" charset="0"/>
              </a:rPr>
              <a:t>Bank of lessons readily available to address skills deficit</a:t>
            </a:r>
          </a:p>
          <a:p>
            <a:r>
              <a:rPr lang="en-US" sz="2000" b="1" dirty="0" smtClean="0">
                <a:solidFill>
                  <a:schemeClr val="bg2">
                    <a:lumMod val="75000"/>
                  </a:schemeClr>
                </a:solidFill>
                <a:latin typeface="Calibri" panose="020F0502020204030204" pitchFamily="34" charset="0"/>
              </a:rPr>
              <a:t>3.     </a:t>
            </a:r>
            <a:r>
              <a:rPr lang="en-US" sz="2000" b="1" dirty="0" smtClean="0">
                <a:solidFill>
                  <a:schemeClr val="bg2">
                    <a:lumMod val="75000"/>
                  </a:schemeClr>
                </a:solidFill>
                <a:latin typeface="Calibri" panose="020F0502020204030204" pitchFamily="34" charset="0"/>
              </a:rPr>
              <a:t>Teach</a:t>
            </a:r>
            <a:endParaRPr lang="en-US" sz="2000" b="1" dirty="0">
              <a:solidFill>
                <a:schemeClr val="bg2">
                  <a:lumMod val="75000"/>
                </a:schemeClr>
              </a:solidFill>
              <a:latin typeface="Calibri" panose="020F0502020204030204" pitchFamily="34" charset="0"/>
            </a:endParaRPr>
          </a:p>
          <a:p>
            <a:r>
              <a:rPr lang="en-US" sz="2000" dirty="0">
                <a:solidFill>
                  <a:schemeClr val="bg2">
                    <a:lumMod val="50000"/>
                  </a:schemeClr>
                </a:solidFill>
                <a:latin typeface="Calibri" panose="020F0502020204030204" pitchFamily="34" charset="0"/>
              </a:rPr>
              <a:t>– </a:t>
            </a:r>
            <a:r>
              <a:rPr lang="en-US" sz="2000" i="1" dirty="0" smtClean="0">
                <a:solidFill>
                  <a:schemeClr val="bg2">
                    <a:lumMod val="50000"/>
                  </a:schemeClr>
                </a:solidFill>
                <a:latin typeface="Calibri" panose="020F0502020204030204" pitchFamily="34" charset="0"/>
              </a:rPr>
              <a:t>Tell, Show, Practice, Practice, Practice</a:t>
            </a:r>
            <a:endParaRPr lang="en-US" sz="2000" i="1" dirty="0">
              <a:solidFill>
                <a:schemeClr val="bg2">
                  <a:lumMod val="50000"/>
                </a:schemeClr>
              </a:solidFill>
              <a:latin typeface="Calibri" panose="020F0502020204030204" pitchFamily="34" charset="0"/>
            </a:endParaRPr>
          </a:p>
          <a:p>
            <a:r>
              <a:rPr lang="en-US" sz="2000" b="1" dirty="0" smtClean="0">
                <a:latin typeface="Calibri" panose="020F0502020204030204" pitchFamily="34" charset="0"/>
              </a:rPr>
              <a:t>4.     </a:t>
            </a:r>
            <a:r>
              <a:rPr lang="en-US" sz="2000" b="1" dirty="0" smtClean="0">
                <a:latin typeface="Calibri" panose="020F0502020204030204" pitchFamily="34" charset="0"/>
              </a:rPr>
              <a:t>Establish Procedures</a:t>
            </a:r>
            <a:endParaRPr lang="en-US" sz="2000" b="1" dirty="0">
              <a:latin typeface="Calibri" panose="020F0502020204030204" pitchFamily="34" charset="0"/>
            </a:endParaRPr>
          </a:p>
          <a:p>
            <a:r>
              <a:rPr lang="en-US" sz="2000" dirty="0">
                <a:latin typeface="Calibri" panose="020F0502020204030204" pitchFamily="34" charset="0"/>
              </a:rPr>
              <a:t>– </a:t>
            </a:r>
            <a:r>
              <a:rPr lang="en-US" sz="2000" i="1" dirty="0">
                <a:latin typeface="Calibri" panose="020F0502020204030204" pitchFamily="34" charset="0"/>
              </a:rPr>
              <a:t>Logistics of facilitating the Social Skills </a:t>
            </a:r>
            <a:r>
              <a:rPr lang="en-US" sz="2000" i="1" dirty="0" smtClean="0">
                <a:latin typeface="Calibri" panose="020F0502020204030204" pitchFamily="34" charset="0"/>
              </a:rPr>
              <a:t>Intervention &amp; Group Management techniques</a:t>
            </a:r>
            <a:endParaRPr lang="en-US" sz="2000" i="1" dirty="0">
              <a:latin typeface="Calibri" panose="020F0502020204030204" pitchFamily="34" charset="0"/>
            </a:endParaRPr>
          </a:p>
          <a:p>
            <a:r>
              <a:rPr lang="en-US" sz="2000" b="1" dirty="0" smtClean="0">
                <a:latin typeface="Calibri" panose="020F0502020204030204" pitchFamily="34" charset="0"/>
              </a:rPr>
              <a:t>5</a:t>
            </a:r>
            <a:r>
              <a:rPr lang="en-US" sz="2000" b="1" dirty="0" smtClean="0">
                <a:latin typeface="Calibri" panose="020F0502020204030204" pitchFamily="34" charset="0"/>
              </a:rPr>
              <a:t>.     </a:t>
            </a:r>
            <a:r>
              <a:rPr lang="en-US" sz="2000" b="1" dirty="0">
                <a:latin typeface="Calibri" panose="020F0502020204030204" pitchFamily="34" charset="0"/>
              </a:rPr>
              <a:t>Plan for Maintenance &amp; Generalization</a:t>
            </a:r>
          </a:p>
          <a:p>
            <a:r>
              <a:rPr lang="en-US" sz="2000" dirty="0">
                <a:latin typeface="Calibri" panose="020F0502020204030204" pitchFamily="34" charset="0"/>
              </a:rPr>
              <a:t>– </a:t>
            </a:r>
            <a:r>
              <a:rPr lang="en-US" sz="2000" i="1" dirty="0">
                <a:latin typeface="Calibri" panose="020F0502020204030204" pitchFamily="34" charset="0"/>
              </a:rPr>
              <a:t>Consistent use of skills over time &amp; across variety </a:t>
            </a:r>
            <a:r>
              <a:rPr lang="en-US" sz="2000" i="1" dirty="0" smtClean="0">
                <a:latin typeface="Calibri" panose="020F0502020204030204" pitchFamily="34" charset="0"/>
              </a:rPr>
              <a:t>of settings</a:t>
            </a:r>
            <a:endParaRPr lang="en-US" sz="2000" i="1" dirty="0">
              <a:latin typeface="Calibri" panose="020F0502020204030204" pitchFamily="34" charset="0"/>
            </a:endParaRPr>
          </a:p>
        </p:txBody>
      </p:sp>
    </p:spTree>
    <p:extLst>
      <p:ext uri="{BB962C8B-B14F-4D97-AF65-F5344CB8AC3E}">
        <p14:creationId xmlns:p14="http://schemas.microsoft.com/office/powerpoint/2010/main" val="52260184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76350"/>
            <a:ext cx="8534400" cy="3451622"/>
          </a:xfrm>
        </p:spPr>
        <p:txBody>
          <a:bodyPr>
            <a:normAutofit fontScale="25000" lnSpcReduction="20000"/>
          </a:bodyPr>
          <a:lstStyle/>
          <a:p>
            <a:pPr marL="1143000" indent="-1143000">
              <a:buFont typeface="Wingdings" panose="05000000000000000000" pitchFamily="2" charset="2"/>
              <a:buChar char="q"/>
            </a:pPr>
            <a:r>
              <a:rPr lang="en-US" sz="8800" dirty="0" smtClean="0">
                <a:latin typeface="Calibri" panose="020F0502020204030204" pitchFamily="34" charset="0"/>
              </a:rPr>
              <a:t>Selecting Curriculum (</a:t>
            </a:r>
            <a:r>
              <a:rPr lang="en-US" sz="8800" dirty="0" smtClean="0">
                <a:solidFill>
                  <a:srgbClr val="FF0000"/>
                </a:solidFill>
                <a:latin typeface="Calibri" panose="020F0502020204030204" pitchFamily="34" charset="0"/>
              </a:rPr>
              <a:t>Description</a:t>
            </a:r>
            <a:r>
              <a:rPr lang="en-US" sz="8800" dirty="0" smtClean="0">
                <a:latin typeface="Calibri" panose="020F0502020204030204" pitchFamily="34" charset="0"/>
              </a:rPr>
              <a:t>)</a:t>
            </a:r>
          </a:p>
          <a:p>
            <a:pPr marL="1143000" indent="-1143000">
              <a:buFont typeface="Wingdings" panose="05000000000000000000" pitchFamily="2" charset="2"/>
              <a:buChar char="q"/>
            </a:pPr>
            <a:r>
              <a:rPr lang="en-US" sz="8800" dirty="0" smtClean="0">
                <a:latin typeface="Calibri" panose="020F0502020204030204" pitchFamily="34" charset="0"/>
              </a:rPr>
              <a:t>Training of Social Skills Instructors (</a:t>
            </a:r>
            <a:r>
              <a:rPr lang="en-US" sz="8800" dirty="0" smtClean="0">
                <a:solidFill>
                  <a:srgbClr val="FF0000"/>
                </a:solidFill>
                <a:latin typeface="Calibri" panose="020F0502020204030204" pitchFamily="34" charset="0"/>
              </a:rPr>
              <a:t>Intervention Plan</a:t>
            </a:r>
            <a:r>
              <a:rPr lang="en-US" sz="8800" dirty="0" smtClean="0">
                <a:latin typeface="Calibri" panose="020F0502020204030204" pitchFamily="34" charset="0"/>
              </a:rPr>
              <a:t>)</a:t>
            </a:r>
          </a:p>
          <a:p>
            <a:pPr marL="1143000" indent="-1143000">
              <a:buFont typeface="Wingdings" panose="05000000000000000000" pitchFamily="2" charset="2"/>
              <a:buChar char="q"/>
            </a:pPr>
            <a:r>
              <a:rPr lang="en-US" sz="8800" dirty="0" smtClean="0">
                <a:latin typeface="Calibri" panose="020F0502020204030204" pitchFamily="34" charset="0"/>
              </a:rPr>
              <a:t>Identification of Students (</a:t>
            </a:r>
            <a:r>
              <a:rPr lang="en-US" sz="8800" dirty="0" smtClean="0">
                <a:solidFill>
                  <a:srgbClr val="FF0000"/>
                </a:solidFill>
                <a:latin typeface="Calibri" panose="020F0502020204030204" pitchFamily="34" charset="0"/>
              </a:rPr>
              <a:t>Entry Criteria</a:t>
            </a:r>
            <a:r>
              <a:rPr lang="en-US" sz="8800" dirty="0" smtClean="0">
                <a:latin typeface="Calibri" panose="020F0502020204030204" pitchFamily="34" charset="0"/>
              </a:rPr>
              <a:t>)</a:t>
            </a:r>
          </a:p>
          <a:p>
            <a:pPr marL="1143000" indent="-1143000">
              <a:buFont typeface="Wingdings" panose="05000000000000000000" pitchFamily="2" charset="2"/>
              <a:buChar char="q"/>
            </a:pPr>
            <a:r>
              <a:rPr lang="en-US" sz="8800" dirty="0" smtClean="0">
                <a:latin typeface="Calibri" panose="020F0502020204030204" pitchFamily="34" charset="0"/>
              </a:rPr>
              <a:t>Providing Effective Instruction (</a:t>
            </a:r>
            <a:r>
              <a:rPr lang="en-US" sz="8800" dirty="0" smtClean="0">
                <a:solidFill>
                  <a:srgbClr val="FF0000"/>
                </a:solidFill>
                <a:latin typeface="Calibri" panose="020F0502020204030204" pitchFamily="34" charset="0"/>
              </a:rPr>
              <a:t>Intervention Plan</a:t>
            </a:r>
            <a:r>
              <a:rPr lang="en-US" sz="8800" dirty="0" smtClean="0">
                <a:latin typeface="Calibri" panose="020F0502020204030204" pitchFamily="34" charset="0"/>
              </a:rPr>
              <a:t>)</a:t>
            </a:r>
          </a:p>
          <a:p>
            <a:pPr marL="1143000" indent="-1143000">
              <a:buFont typeface="Wingdings" panose="05000000000000000000" pitchFamily="2" charset="2"/>
              <a:buChar char="q"/>
            </a:pPr>
            <a:r>
              <a:rPr lang="en-US" sz="8800" dirty="0" smtClean="0">
                <a:latin typeface="Calibri" panose="020F0502020204030204" pitchFamily="34" charset="0"/>
              </a:rPr>
              <a:t>Managing the group (</a:t>
            </a:r>
            <a:r>
              <a:rPr lang="en-US" sz="8800" dirty="0" smtClean="0">
                <a:solidFill>
                  <a:srgbClr val="FF0000"/>
                </a:solidFill>
                <a:latin typeface="Calibri" panose="020F0502020204030204" pitchFamily="34" charset="0"/>
              </a:rPr>
              <a:t>Intervention Plan</a:t>
            </a:r>
            <a:r>
              <a:rPr lang="en-US" sz="8800" dirty="0" smtClean="0">
                <a:latin typeface="Calibri" panose="020F0502020204030204" pitchFamily="34" charset="0"/>
              </a:rPr>
              <a:t>)</a:t>
            </a:r>
          </a:p>
          <a:p>
            <a:pPr marL="1143000" indent="-1143000">
              <a:buFont typeface="Wingdings" panose="05000000000000000000" pitchFamily="2" charset="2"/>
              <a:buChar char="q"/>
            </a:pPr>
            <a:r>
              <a:rPr lang="en-US" sz="8800" dirty="0" smtClean="0">
                <a:latin typeface="Calibri" panose="020F0502020204030204" pitchFamily="34" charset="0"/>
              </a:rPr>
              <a:t>Evaluating Results (</a:t>
            </a:r>
            <a:r>
              <a:rPr lang="en-US" sz="8800" dirty="0" smtClean="0">
                <a:solidFill>
                  <a:srgbClr val="FF0000"/>
                </a:solidFill>
                <a:latin typeface="Calibri" panose="020F0502020204030204" pitchFamily="34" charset="0"/>
              </a:rPr>
              <a:t>Monitoring and Exit</a:t>
            </a:r>
            <a:r>
              <a:rPr lang="en-US" sz="8800" dirty="0" smtClean="0">
                <a:latin typeface="Calibri" panose="020F0502020204030204" pitchFamily="34" charset="0"/>
              </a:rPr>
              <a:t>)</a:t>
            </a:r>
          </a:p>
          <a:p>
            <a:pPr marL="1143000" indent="-1143000">
              <a:buFont typeface="Wingdings" panose="05000000000000000000" pitchFamily="2" charset="2"/>
              <a:buChar char="q"/>
            </a:pPr>
            <a:r>
              <a:rPr lang="en-US" sz="8800" dirty="0" smtClean="0">
                <a:latin typeface="Calibri" panose="020F0502020204030204" pitchFamily="34" charset="0"/>
              </a:rPr>
              <a:t>Planning for Generalization (</a:t>
            </a:r>
            <a:r>
              <a:rPr lang="en-US" sz="8800" dirty="0" smtClean="0">
                <a:solidFill>
                  <a:srgbClr val="FF0000"/>
                </a:solidFill>
                <a:latin typeface="Calibri" panose="020F0502020204030204" pitchFamily="34" charset="0"/>
              </a:rPr>
              <a:t>Intervention Plan</a:t>
            </a:r>
            <a:r>
              <a:rPr lang="en-US" sz="8800" dirty="0" smtClean="0">
                <a:latin typeface="Calibri" panose="020F0502020204030204" pitchFamily="34" charset="0"/>
              </a:rPr>
              <a:t>)</a:t>
            </a:r>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a:solidFill>
            <a:schemeClr val="tx1"/>
          </a:solidFill>
        </p:spPr>
        <p:txBody>
          <a:bodyPr>
            <a:noAutofit/>
          </a:bodyPr>
          <a:lstStyle/>
          <a:p>
            <a:r>
              <a:rPr lang="en-US" sz="4000" dirty="0" smtClean="0">
                <a:solidFill>
                  <a:schemeClr val="bg1"/>
                </a:solidFill>
                <a:latin typeface="Francois One" panose="020B0604020202020204" charset="0"/>
              </a:rPr>
              <a:t>Critical Features of Social Skills Groups</a:t>
            </a:r>
            <a:endParaRPr lang="en-US" sz="4000" dirty="0">
              <a:solidFill>
                <a:schemeClr val="bg1"/>
              </a:solidFill>
              <a:latin typeface="Francois One" panose="020B0604020202020204" charset="0"/>
            </a:endParaRPr>
          </a:p>
        </p:txBody>
      </p:sp>
    </p:spTree>
    <p:extLst>
      <p:ext uri="{BB962C8B-B14F-4D97-AF65-F5344CB8AC3E}">
        <p14:creationId xmlns:p14="http://schemas.microsoft.com/office/powerpoint/2010/main" val="2756965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Professional Learning Outcomes</a:t>
            </a:r>
            <a:endParaRPr dirty="0">
              <a:solidFill>
                <a:schemeClr val="bg1"/>
              </a:solidFill>
            </a:endParaRPr>
          </a:p>
        </p:txBody>
      </p:sp>
      <p:sp>
        <p:nvSpPr>
          <p:cNvPr id="3" name="TextBox 2"/>
          <p:cNvSpPr txBox="1"/>
          <p:nvPr/>
        </p:nvSpPr>
        <p:spPr>
          <a:xfrm>
            <a:off x="457200" y="1352550"/>
            <a:ext cx="8305800" cy="3539430"/>
          </a:xfrm>
          <a:prstGeom prst="rect">
            <a:avLst/>
          </a:prstGeom>
          <a:noFill/>
          <a:ln>
            <a:solidFill>
              <a:schemeClr val="tx1"/>
            </a:solidFill>
          </a:ln>
        </p:spPr>
        <p:txBody>
          <a:bodyPr wrap="square" rtlCol="0">
            <a:spAutoFit/>
          </a:bodyPr>
          <a:lstStyle/>
          <a:p>
            <a:pPr marL="457200" indent="-457200" eaLnBrk="1" hangingPunct="1">
              <a:buFont typeface="Wingdings" panose="05000000000000000000" pitchFamily="2" charset="2"/>
              <a:buChar char="Ø"/>
            </a:pPr>
            <a:r>
              <a:rPr lang="en-US" sz="2800" dirty="0">
                <a:latin typeface="Calibri" panose="020F0502020204030204" pitchFamily="34" charset="0"/>
              </a:rPr>
              <a:t>By </a:t>
            </a:r>
            <a:r>
              <a:rPr lang="en-US" sz="2800" b="1" dirty="0">
                <a:solidFill>
                  <a:schemeClr val="tx1"/>
                </a:solidFill>
                <a:effectLst>
                  <a:outerShdw blurRad="38100" dist="38100" dir="2700000" algn="tl">
                    <a:srgbClr val="000000">
                      <a:alpha val="43137"/>
                    </a:srgbClr>
                  </a:outerShdw>
                </a:effectLst>
                <a:latin typeface="Calibri" panose="020F0502020204030204" pitchFamily="34" charset="0"/>
              </a:rPr>
              <a:t>January</a:t>
            </a:r>
            <a:r>
              <a:rPr lang="en-US" sz="2800" dirty="0">
                <a:latin typeface="Calibri" panose="020F0502020204030204" pitchFamily="34" charset="0"/>
              </a:rPr>
              <a:t> </a:t>
            </a:r>
            <a:r>
              <a:rPr lang="en-US" sz="2800" dirty="0" smtClean="0">
                <a:latin typeface="Calibri" panose="020F0502020204030204" pitchFamily="34" charset="0"/>
              </a:rPr>
              <a:t>2016, </a:t>
            </a:r>
            <a:r>
              <a:rPr lang="en-US" sz="2800" dirty="0">
                <a:solidFill>
                  <a:schemeClr val="bg2">
                    <a:lumMod val="50000"/>
                  </a:schemeClr>
                </a:solidFill>
                <a:latin typeface="Calibri" panose="020F0502020204030204" pitchFamily="34" charset="0"/>
              </a:rPr>
              <a:t>schools attending </a:t>
            </a:r>
            <a:r>
              <a:rPr lang="en-US" sz="2800" dirty="0">
                <a:latin typeface="Calibri" panose="020F0502020204030204" pitchFamily="34" charset="0"/>
              </a:rPr>
              <a:t>will have started to </a:t>
            </a:r>
            <a:r>
              <a:rPr lang="en-US" sz="2800" b="1" u="sng" dirty="0">
                <a:solidFill>
                  <a:schemeClr val="tx1"/>
                </a:solidFill>
                <a:effectLst>
                  <a:outerShdw blurRad="38100" dist="38100" dir="2700000" algn="tl">
                    <a:srgbClr val="000000">
                      <a:alpha val="43137"/>
                    </a:srgbClr>
                  </a:outerShdw>
                </a:effectLst>
                <a:latin typeface="Calibri" panose="020F0502020204030204" pitchFamily="34" charset="0"/>
              </a:rPr>
              <a:t>support a group of students</a:t>
            </a:r>
            <a:r>
              <a:rPr lang="en-US" sz="2800" dirty="0">
                <a:latin typeface="Calibri" panose="020F0502020204030204" pitchFamily="34" charset="0"/>
              </a:rPr>
              <a:t>, including students with disabilities, with </a:t>
            </a:r>
            <a:r>
              <a:rPr lang="en-US" sz="2800" b="1" u="sng" dirty="0">
                <a:solidFill>
                  <a:schemeClr val="tx1"/>
                </a:solidFill>
                <a:effectLst>
                  <a:outerShdw blurRad="38100" dist="38100" dir="2700000" algn="tl">
                    <a:srgbClr val="000000">
                      <a:alpha val="43137"/>
                    </a:srgbClr>
                  </a:outerShdw>
                </a:effectLst>
                <a:latin typeface="Calibri" panose="020F0502020204030204" pitchFamily="34" charset="0"/>
              </a:rPr>
              <a:t>social skill instruction</a:t>
            </a:r>
            <a:r>
              <a:rPr lang="en-US" sz="2800" dirty="0">
                <a:latin typeface="Calibri" panose="020F0502020204030204" pitchFamily="34" charset="0"/>
              </a:rPr>
              <a:t>.</a:t>
            </a:r>
          </a:p>
          <a:p>
            <a:pPr marL="457200" indent="-457200" eaLnBrk="1" hangingPunct="1">
              <a:buFont typeface="Wingdings" panose="05000000000000000000" pitchFamily="2" charset="2"/>
              <a:buChar char="Ø"/>
            </a:pPr>
            <a:endParaRPr lang="en-US" sz="2800" dirty="0">
              <a:latin typeface="Calibri" panose="020F0502020204030204" pitchFamily="34" charset="0"/>
            </a:endParaRPr>
          </a:p>
          <a:p>
            <a:pPr marL="457200" indent="-457200" eaLnBrk="1" hangingPunct="1">
              <a:buFont typeface="Wingdings" panose="05000000000000000000" pitchFamily="2" charset="2"/>
              <a:buChar char="Ø"/>
            </a:pPr>
            <a:r>
              <a:rPr lang="en-US" sz="2800" dirty="0">
                <a:latin typeface="Calibri" panose="020F0502020204030204" pitchFamily="34" charset="0"/>
              </a:rPr>
              <a:t>By </a:t>
            </a:r>
            <a:r>
              <a:rPr lang="en-US" sz="2800" b="1" dirty="0">
                <a:solidFill>
                  <a:schemeClr val="tx1"/>
                </a:solidFill>
                <a:effectLst>
                  <a:outerShdw blurRad="38100" dist="38100" dir="2700000" algn="tl">
                    <a:srgbClr val="000000">
                      <a:alpha val="43137"/>
                    </a:srgbClr>
                  </a:outerShdw>
                </a:effectLst>
                <a:latin typeface="Calibri" panose="020F0502020204030204" pitchFamily="34" charset="0"/>
              </a:rPr>
              <a:t>May</a:t>
            </a:r>
            <a:r>
              <a:rPr lang="en-US" sz="2800" dirty="0">
                <a:latin typeface="Calibri" panose="020F0502020204030204" pitchFamily="34" charset="0"/>
              </a:rPr>
              <a:t> </a:t>
            </a:r>
            <a:r>
              <a:rPr lang="en-US" sz="2800" dirty="0" smtClean="0">
                <a:latin typeface="Calibri" panose="020F0502020204030204" pitchFamily="34" charset="0"/>
              </a:rPr>
              <a:t>2016, </a:t>
            </a:r>
            <a:r>
              <a:rPr lang="en-US" sz="2800" dirty="0">
                <a:latin typeface="Calibri" panose="020F0502020204030204" pitchFamily="34" charset="0"/>
              </a:rPr>
              <a:t>schools attending </a:t>
            </a:r>
            <a:r>
              <a:rPr lang="en-US" sz="2800" b="1" u="sng" dirty="0">
                <a:solidFill>
                  <a:schemeClr val="tx1"/>
                </a:solidFill>
                <a:effectLst>
                  <a:outerShdw blurRad="38100" dist="38100" dir="2700000" algn="tl">
                    <a:srgbClr val="000000">
                      <a:alpha val="43137"/>
                    </a:srgbClr>
                  </a:outerShdw>
                </a:effectLst>
                <a:latin typeface="Calibri" panose="020F0502020204030204" pitchFamily="34" charset="0"/>
              </a:rPr>
              <a:t>will have and use systems and practices</a:t>
            </a:r>
            <a:r>
              <a:rPr lang="en-US" sz="2800" b="1" u="sng" dirty="0">
                <a:latin typeface="Calibri" panose="020F0502020204030204" pitchFamily="34" charset="0"/>
              </a:rPr>
              <a:t> </a:t>
            </a:r>
            <a:r>
              <a:rPr lang="en-US" sz="2800" dirty="0">
                <a:latin typeface="Calibri" panose="020F0502020204030204" pitchFamily="34" charset="0"/>
              </a:rPr>
              <a:t>(defined in an implementation manual) for </a:t>
            </a:r>
            <a:r>
              <a:rPr lang="en-US" sz="2800" b="1" u="sng" dirty="0">
                <a:solidFill>
                  <a:schemeClr val="tx1"/>
                </a:solidFill>
                <a:effectLst>
                  <a:outerShdw blurRad="38100" dist="38100" dir="2700000" algn="tl">
                    <a:srgbClr val="000000">
                      <a:alpha val="43137"/>
                    </a:srgbClr>
                  </a:outerShdw>
                </a:effectLst>
                <a:latin typeface="Calibri" panose="020F0502020204030204" pitchFamily="34" charset="0"/>
              </a:rPr>
              <a:t>Tier 2 Social Skills Practices</a:t>
            </a:r>
            <a:r>
              <a:rPr lang="en-US" sz="2800" dirty="0">
                <a:latin typeface="Calibri" panose="020F0502020204030204" pitchFamily="34" charset="0"/>
              </a:rPr>
              <a:t> to support students who may benefit</a:t>
            </a:r>
          </a:p>
        </p:txBody>
      </p:sp>
    </p:spTree>
    <p:extLst>
      <p:ext uri="{BB962C8B-B14F-4D97-AF65-F5344CB8AC3E}">
        <p14:creationId xmlns:p14="http://schemas.microsoft.com/office/powerpoint/2010/main" val="895994227"/>
      </p:ext>
    </p:extLst>
  </p:cSld>
  <p:clrMapOvr>
    <a:masterClrMapping/>
  </p:clrMapOvr>
  <p:transition spd="slow">
    <p:cut/>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Participant Outcomes</a:t>
            </a:r>
            <a:endParaRPr dirty="0">
              <a:solidFill>
                <a:schemeClr val="bg1"/>
              </a:solidFill>
            </a:endParaRPr>
          </a:p>
        </p:txBody>
      </p:sp>
      <p:sp>
        <p:nvSpPr>
          <p:cNvPr id="2" name="TextBox 1"/>
          <p:cNvSpPr txBox="1"/>
          <p:nvPr/>
        </p:nvSpPr>
        <p:spPr>
          <a:xfrm>
            <a:off x="381000" y="1276350"/>
            <a:ext cx="8458200" cy="3539430"/>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Ø"/>
            </a:pPr>
            <a:r>
              <a:rPr lang="en-US" sz="2800" dirty="0">
                <a:latin typeface="Calibri" panose="020F0502020204030204" pitchFamily="34" charset="0"/>
              </a:rPr>
              <a:t>Learn </a:t>
            </a:r>
            <a:r>
              <a:rPr lang="en-US" sz="2800" b="1" dirty="0">
                <a:solidFill>
                  <a:schemeClr val="tx1"/>
                </a:solidFill>
                <a:effectLst>
                  <a:outerShdw blurRad="38100" dist="38100" dir="2700000" algn="tl">
                    <a:srgbClr val="000000">
                      <a:alpha val="43137"/>
                    </a:srgbClr>
                  </a:outerShdw>
                </a:effectLst>
                <a:latin typeface="Calibri" panose="020F0502020204030204" pitchFamily="34" charset="0"/>
              </a:rPr>
              <a:t>systems and practices </a:t>
            </a:r>
            <a:r>
              <a:rPr lang="en-US" sz="2800" dirty="0">
                <a:latin typeface="Calibri" panose="020F0502020204030204" pitchFamily="34" charset="0"/>
              </a:rPr>
              <a:t>needed for a Tier 2- Social Skills intervention. </a:t>
            </a:r>
          </a:p>
          <a:p>
            <a:pPr marL="457200" indent="-457200">
              <a:buFont typeface="Wingdings" panose="05000000000000000000" pitchFamily="2" charset="2"/>
              <a:buChar char="Ø"/>
            </a:pPr>
            <a:endParaRPr lang="en-US" sz="2800" dirty="0">
              <a:latin typeface="Calibri" panose="020F0502020204030204" pitchFamily="34" charset="0"/>
            </a:endParaRPr>
          </a:p>
          <a:p>
            <a:pPr marL="457200" indent="-457200">
              <a:buFont typeface="Wingdings" panose="05000000000000000000" pitchFamily="2" charset="2"/>
              <a:buChar char="Ø"/>
            </a:pPr>
            <a:r>
              <a:rPr lang="en-US" sz="2800" dirty="0">
                <a:latin typeface="Calibri" panose="020F0502020204030204" pitchFamily="34" charset="0"/>
              </a:rPr>
              <a:t>Facilitate </a:t>
            </a:r>
            <a:r>
              <a:rPr lang="en-US" sz="2800" b="1" dirty="0">
                <a:solidFill>
                  <a:schemeClr val="tx1"/>
                </a:solidFill>
                <a:effectLst>
                  <a:outerShdw blurRad="38100" dist="38100" dir="2700000" algn="tl">
                    <a:srgbClr val="000000">
                      <a:alpha val="43137"/>
                    </a:srgbClr>
                  </a:outerShdw>
                </a:effectLst>
                <a:latin typeface="Calibri" panose="020F0502020204030204" pitchFamily="34" charset="0"/>
              </a:rPr>
              <a:t>action steps</a:t>
            </a:r>
            <a:r>
              <a:rPr lang="en-US" sz="2800" dirty="0">
                <a:latin typeface="Calibri" panose="020F0502020204030204" pitchFamily="34" charset="0"/>
              </a:rPr>
              <a:t> for installing Tier 2: Social Skills strategies with their PBIS 2/3 systems team. </a:t>
            </a:r>
          </a:p>
          <a:p>
            <a:pPr marL="457200" indent="-457200">
              <a:buFont typeface="Wingdings" panose="05000000000000000000" pitchFamily="2" charset="2"/>
              <a:buChar char="Ø"/>
            </a:pPr>
            <a:endParaRPr lang="en-US" sz="2800" dirty="0">
              <a:latin typeface="Calibri" panose="020F0502020204030204" pitchFamily="34" charset="0"/>
            </a:endParaRPr>
          </a:p>
          <a:p>
            <a:pPr marL="457200" indent="-457200">
              <a:buFont typeface="Wingdings" panose="05000000000000000000" pitchFamily="2" charset="2"/>
              <a:buChar char="Ø"/>
            </a:pPr>
            <a:r>
              <a:rPr lang="en-US" sz="2800" b="1" dirty="0">
                <a:solidFill>
                  <a:schemeClr val="tx1"/>
                </a:solidFill>
                <a:effectLst>
                  <a:outerShdw blurRad="38100" dist="38100" dir="2700000" algn="tl">
                    <a:srgbClr val="000000">
                      <a:alpha val="43137"/>
                    </a:srgbClr>
                  </a:outerShdw>
                </a:effectLst>
                <a:latin typeface="Calibri" panose="020F0502020204030204" pitchFamily="34" charset="0"/>
              </a:rPr>
              <a:t>Plan, teach, and monitor</a:t>
            </a:r>
            <a:r>
              <a:rPr lang="en-US" sz="2800" dirty="0">
                <a:latin typeface="Calibri" panose="020F0502020204030204" pitchFamily="34" charset="0"/>
              </a:rPr>
              <a:t> all critical components of Tier 2: Social Skills Strategies. </a:t>
            </a:r>
          </a:p>
        </p:txBody>
      </p:sp>
    </p:spTree>
    <p:extLst>
      <p:ext uri="{BB962C8B-B14F-4D97-AF65-F5344CB8AC3E}">
        <p14:creationId xmlns:p14="http://schemas.microsoft.com/office/powerpoint/2010/main" val="17053408"/>
      </p:ext>
    </p:extLst>
  </p:cSld>
  <p:clrMapOvr>
    <a:masterClrMapping/>
  </p:clrMapOvr>
  <p:transition spd="slow">
    <p:cut/>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Student Outcomes</a:t>
            </a:r>
            <a:endParaRPr dirty="0">
              <a:solidFill>
                <a:schemeClr val="bg1"/>
              </a:solidFill>
            </a:endParaRPr>
          </a:p>
        </p:txBody>
      </p:sp>
      <p:sp>
        <p:nvSpPr>
          <p:cNvPr id="2" name="TextBox 1"/>
          <p:cNvSpPr txBox="1"/>
          <p:nvPr/>
        </p:nvSpPr>
        <p:spPr>
          <a:xfrm>
            <a:off x="685800" y="1276350"/>
            <a:ext cx="7848600" cy="3539430"/>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Ø"/>
            </a:pPr>
            <a:r>
              <a:rPr lang="en-US" sz="3200" b="1" u="sng" dirty="0">
                <a:solidFill>
                  <a:schemeClr val="tx1"/>
                </a:solidFill>
                <a:latin typeface="Calibri" panose="020F0502020204030204" pitchFamily="34" charset="0"/>
              </a:rPr>
              <a:t>10-15% of student body </a:t>
            </a:r>
            <a:r>
              <a:rPr lang="en-US" sz="3200" dirty="0">
                <a:latin typeface="Calibri" panose="020F0502020204030204" pitchFamily="34" charset="0"/>
              </a:rPr>
              <a:t>will access </a:t>
            </a:r>
            <a:r>
              <a:rPr lang="en-US" sz="3200" dirty="0" smtClean="0">
                <a:latin typeface="Calibri" panose="020F0502020204030204" pitchFamily="34" charset="0"/>
              </a:rPr>
              <a:t>              Tier </a:t>
            </a:r>
            <a:r>
              <a:rPr lang="en-US" sz="3200" dirty="0">
                <a:latin typeface="Calibri" panose="020F0502020204030204" pitchFamily="34" charset="0"/>
              </a:rPr>
              <a:t>2 interventions which includes students with disabilities.</a:t>
            </a:r>
          </a:p>
          <a:p>
            <a:pPr marL="457200" indent="-457200">
              <a:buFont typeface="Wingdings" panose="05000000000000000000" pitchFamily="2" charset="2"/>
              <a:buChar char="Ø"/>
            </a:pPr>
            <a:endParaRPr lang="en-US" sz="3200" dirty="0">
              <a:latin typeface="Calibri" panose="020F0502020204030204" pitchFamily="34" charset="0"/>
            </a:endParaRPr>
          </a:p>
          <a:p>
            <a:pPr marL="457200" indent="-457200">
              <a:buFont typeface="Wingdings" panose="05000000000000000000" pitchFamily="2" charset="2"/>
              <a:buChar char="Ø"/>
            </a:pPr>
            <a:r>
              <a:rPr lang="en-US" sz="3200" b="1" u="sng" dirty="0">
                <a:solidFill>
                  <a:schemeClr val="tx1"/>
                </a:solidFill>
                <a:latin typeface="Calibri" panose="020F0502020204030204" pitchFamily="34" charset="0"/>
              </a:rPr>
              <a:t>70% or more</a:t>
            </a:r>
            <a:r>
              <a:rPr lang="en-US" sz="3200" dirty="0">
                <a:latin typeface="Calibri" panose="020F0502020204030204" pitchFamily="34" charset="0"/>
              </a:rPr>
              <a:t>, of students accessing </a:t>
            </a:r>
            <a:r>
              <a:rPr lang="en-US" sz="3200" dirty="0" smtClean="0">
                <a:latin typeface="Calibri" panose="020F0502020204030204" pitchFamily="34" charset="0"/>
              </a:rPr>
              <a:t>          Tier </a:t>
            </a:r>
            <a:r>
              <a:rPr lang="en-US" sz="3200" dirty="0">
                <a:latin typeface="Calibri" panose="020F0502020204030204" pitchFamily="34" charset="0"/>
              </a:rPr>
              <a:t>2 and/or Tier 3 interventions will respond positively.</a:t>
            </a:r>
          </a:p>
        </p:txBody>
      </p:sp>
    </p:spTree>
    <p:extLst>
      <p:ext uri="{BB962C8B-B14F-4D97-AF65-F5344CB8AC3E}">
        <p14:creationId xmlns:p14="http://schemas.microsoft.com/office/powerpoint/2010/main" val="132808380"/>
      </p:ext>
    </p:extLst>
  </p:cSld>
  <p:clrMapOvr>
    <a:masterClrMapping/>
  </p:clrMapOvr>
  <p:transition spd="slow">
    <p:cut/>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CUE USE</a:t>
            </a:r>
            <a:endParaRPr dirty="0">
              <a:solidFill>
                <a:schemeClr val="bg1"/>
              </a:solidFill>
            </a:endParaRPr>
          </a:p>
        </p:txBody>
      </p:sp>
      <p:sp>
        <p:nvSpPr>
          <p:cNvPr id="2" name="TextBox 1"/>
          <p:cNvSpPr txBox="1"/>
          <p:nvPr/>
        </p:nvSpPr>
        <p:spPr>
          <a:xfrm>
            <a:off x="685800" y="1276350"/>
            <a:ext cx="7848600" cy="3170099"/>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500" dirty="0">
                <a:solidFill>
                  <a:schemeClr val="bg2"/>
                </a:solidFill>
                <a:latin typeface="Calibri" panose="020F0502020204030204" pitchFamily="34" charset="0"/>
              </a:rPr>
              <a:t>Share with staff what you have learned about: </a:t>
            </a:r>
          </a:p>
          <a:p>
            <a:pPr marL="457200" indent="-457200">
              <a:buFont typeface="Wingdings" panose="05000000000000000000" pitchFamily="2" charset="2"/>
              <a:buChar char="ü"/>
            </a:pPr>
            <a:r>
              <a:rPr lang="en-US" sz="2500" dirty="0">
                <a:solidFill>
                  <a:schemeClr val="bg2"/>
                </a:solidFill>
                <a:latin typeface="Calibri" panose="020F0502020204030204" pitchFamily="34" charset="0"/>
              </a:rPr>
              <a:t>Identification of Students</a:t>
            </a:r>
          </a:p>
          <a:p>
            <a:pPr marL="457200" indent="-457200">
              <a:buFont typeface="Wingdings" panose="05000000000000000000" pitchFamily="2" charset="2"/>
              <a:buChar char="ü"/>
            </a:pPr>
            <a:r>
              <a:rPr lang="en-US" sz="2500" dirty="0">
                <a:solidFill>
                  <a:schemeClr val="bg2"/>
                </a:solidFill>
                <a:latin typeface="Calibri" panose="020F0502020204030204" pitchFamily="34" charset="0"/>
              </a:rPr>
              <a:t>Training of Social Skills Instructors</a:t>
            </a:r>
          </a:p>
          <a:p>
            <a:pPr marL="457200" indent="-457200">
              <a:buFont typeface="Wingdings" panose="05000000000000000000" pitchFamily="2" charset="2"/>
              <a:buChar char="ü"/>
            </a:pPr>
            <a:r>
              <a:rPr lang="en-US" sz="2500" dirty="0">
                <a:solidFill>
                  <a:schemeClr val="bg2"/>
                </a:solidFill>
                <a:latin typeface="Calibri" panose="020F0502020204030204" pitchFamily="34" charset="0"/>
              </a:rPr>
              <a:t>Providing Effective Instruction</a:t>
            </a:r>
          </a:p>
          <a:p>
            <a:pPr marL="457200" indent="-457200">
              <a:buFont typeface="Wingdings" panose="05000000000000000000" pitchFamily="2" charset="2"/>
              <a:buChar char="ü"/>
            </a:pPr>
            <a:r>
              <a:rPr lang="en-US" sz="2500" dirty="0">
                <a:solidFill>
                  <a:schemeClr val="bg2"/>
                </a:solidFill>
                <a:latin typeface="Calibri" panose="020F0502020204030204" pitchFamily="34" charset="0"/>
              </a:rPr>
              <a:t>Managing the Group</a:t>
            </a:r>
          </a:p>
          <a:p>
            <a:pPr marL="457200" indent="-457200">
              <a:buFont typeface="Wingdings" panose="05000000000000000000" pitchFamily="2" charset="2"/>
              <a:buChar char="ü"/>
            </a:pPr>
            <a:r>
              <a:rPr lang="en-US" sz="2500" dirty="0">
                <a:solidFill>
                  <a:schemeClr val="bg2"/>
                </a:solidFill>
                <a:latin typeface="Calibri" panose="020F0502020204030204" pitchFamily="34" charset="0"/>
              </a:rPr>
              <a:t>Selecting Curriculum</a:t>
            </a:r>
          </a:p>
          <a:p>
            <a:pPr marL="457200" indent="-457200">
              <a:buFont typeface="Wingdings" panose="05000000000000000000" pitchFamily="2" charset="2"/>
              <a:buChar char="ü"/>
            </a:pPr>
            <a:r>
              <a:rPr lang="en-US" sz="2500" dirty="0">
                <a:solidFill>
                  <a:schemeClr val="bg2"/>
                </a:solidFill>
                <a:latin typeface="Calibri" panose="020F0502020204030204" pitchFamily="34" charset="0"/>
              </a:rPr>
              <a:t>Evaluating Results</a:t>
            </a:r>
          </a:p>
          <a:p>
            <a:pPr marL="457200" indent="-457200">
              <a:buFont typeface="Wingdings" panose="05000000000000000000" pitchFamily="2" charset="2"/>
              <a:buChar char="ü"/>
            </a:pPr>
            <a:r>
              <a:rPr lang="en-US" sz="2500" dirty="0" smtClean="0">
                <a:solidFill>
                  <a:schemeClr val="bg2"/>
                </a:solidFill>
                <a:latin typeface="Calibri" panose="020F0502020204030204" pitchFamily="34" charset="0"/>
              </a:rPr>
              <a:t>Planning </a:t>
            </a:r>
            <a:r>
              <a:rPr lang="en-US" sz="2500" dirty="0">
                <a:solidFill>
                  <a:schemeClr val="bg2"/>
                </a:solidFill>
                <a:latin typeface="Calibri" panose="020F0502020204030204" pitchFamily="34" charset="0"/>
              </a:rPr>
              <a:t>for Generalization</a:t>
            </a:r>
            <a:endParaRPr lang="en-US" sz="25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564106444"/>
      </p:ext>
    </p:extLst>
  </p:cSld>
  <p:clrMapOvr>
    <a:masterClrMapping/>
  </p:clrMapOvr>
  <p:transition spd="slow">
    <p:cu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COACHING SUPPORT</a:t>
            </a:r>
            <a:endParaRPr dirty="0">
              <a:solidFill>
                <a:schemeClr val="bg1"/>
              </a:solidFill>
            </a:endParaRPr>
          </a:p>
        </p:txBody>
      </p:sp>
      <p:sp>
        <p:nvSpPr>
          <p:cNvPr id="2" name="TextBox 1"/>
          <p:cNvSpPr txBox="1"/>
          <p:nvPr/>
        </p:nvSpPr>
        <p:spPr>
          <a:xfrm>
            <a:off x="685800" y="1276350"/>
            <a:ext cx="7848600" cy="3170099"/>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4000" dirty="0">
                <a:solidFill>
                  <a:schemeClr val="bg2"/>
                </a:solidFill>
                <a:latin typeface="Calibri" panose="020F0502020204030204" pitchFamily="34" charset="0"/>
              </a:rPr>
              <a:t>Please schedule a coaching visit with your PBIS </a:t>
            </a:r>
            <a:r>
              <a:rPr lang="en-US" sz="4000" dirty="0" smtClean="0">
                <a:solidFill>
                  <a:schemeClr val="bg2"/>
                </a:solidFill>
                <a:latin typeface="Calibri" panose="020F0502020204030204" pitchFamily="34" charset="0"/>
              </a:rPr>
              <a:t>facilitator</a:t>
            </a:r>
          </a:p>
          <a:p>
            <a:endParaRPr lang="en-US" sz="4000" dirty="0">
              <a:solidFill>
                <a:schemeClr val="bg2"/>
              </a:solidFill>
              <a:latin typeface="Calibri" panose="020F0502020204030204" pitchFamily="34" charset="0"/>
            </a:endParaRPr>
          </a:p>
          <a:p>
            <a:pPr marL="457200" indent="-457200">
              <a:buFont typeface="Wingdings" panose="05000000000000000000" pitchFamily="2" charset="2"/>
              <a:buChar char="q"/>
            </a:pPr>
            <a:r>
              <a:rPr lang="en-US" sz="4000" dirty="0">
                <a:solidFill>
                  <a:schemeClr val="bg2"/>
                </a:solidFill>
                <a:latin typeface="Calibri" panose="020F0502020204030204" pitchFamily="34" charset="0"/>
              </a:rPr>
              <a:t>We would like to schedule with you before the holiday break </a:t>
            </a:r>
          </a:p>
        </p:txBody>
      </p:sp>
    </p:spTree>
    <p:extLst>
      <p:ext uri="{BB962C8B-B14F-4D97-AF65-F5344CB8AC3E}">
        <p14:creationId xmlns:p14="http://schemas.microsoft.com/office/powerpoint/2010/main" val="1273004368"/>
      </p:ext>
    </p:extLst>
  </p:cSld>
  <p:clrMapOvr>
    <a:masterClrMapping/>
  </p:clrMapOvr>
  <p:transition spd="slow">
    <p:cu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90250" y="528900"/>
            <a:ext cx="5678099" cy="4085699"/>
          </a:xfrm>
          <a:prstGeom prst="rect">
            <a:avLst/>
          </a:prstGeom>
        </p:spPr>
        <p:txBody>
          <a:bodyPr lIns="91425" tIns="91425" rIns="91425" bIns="91425" anchor="ctr" anchorCtr="0">
            <a:noAutofit/>
          </a:bodyPr>
          <a:lstStyle/>
          <a:p>
            <a:pPr algn="ctr">
              <a:spcBef>
                <a:spcPts val="0"/>
              </a:spcBef>
              <a:buNone/>
            </a:pPr>
            <a:r>
              <a:rPr lang="en-US" sz="7000" dirty="0" smtClean="0">
                <a:latin typeface="Francois One" panose="020B0604020202020204" charset="0"/>
              </a:rPr>
              <a:t>THANK YOU!</a:t>
            </a:r>
            <a:endParaRPr sz="7000" dirty="0">
              <a:latin typeface="Francois One" panose="020B0604020202020204" charset="0"/>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24935645"/>
              </p:ext>
            </p:extLst>
          </p:nvPr>
        </p:nvGraphicFramePr>
        <p:xfrm>
          <a:off x="1752600" y="514350"/>
          <a:ext cx="6096000" cy="422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381000" y="228600"/>
          <a:ext cx="5181600" cy="4591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3012" name="TextBox 13"/>
          <p:cNvSpPr txBox="1">
            <a:spLocks noChangeArrowheads="1"/>
          </p:cNvSpPr>
          <p:nvPr/>
        </p:nvSpPr>
        <p:spPr bwMode="auto">
          <a:xfrm>
            <a:off x="5638800" y="171450"/>
            <a:ext cx="3352800" cy="1754326"/>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3600">
                <a:solidFill>
                  <a:srgbClr val="0000FF"/>
                </a:solidFill>
                <a:latin typeface="Calibri" pitchFamily="34" charset="0"/>
                <a:ea typeface="ＭＳ Ｐゴシック" pitchFamily="34" charset="-128"/>
                <a:cs typeface="Arial" charset="0"/>
              </a:rPr>
              <a:t>Integrated Continuum of Support for ALL</a:t>
            </a:r>
          </a:p>
        </p:txBody>
      </p:sp>
      <p:sp>
        <p:nvSpPr>
          <p:cNvPr id="43013" name="TextBox 14"/>
          <p:cNvSpPr txBox="1">
            <a:spLocks noChangeArrowheads="1"/>
          </p:cNvSpPr>
          <p:nvPr/>
        </p:nvSpPr>
        <p:spPr bwMode="auto">
          <a:xfrm>
            <a:off x="3581400" y="4797188"/>
            <a:ext cx="2362200" cy="461665"/>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2400">
                <a:solidFill>
                  <a:srgbClr val="000000"/>
                </a:solidFill>
                <a:latin typeface="Calibri" pitchFamily="34" charset="0"/>
                <a:ea typeface="ＭＳ Ｐゴシック" pitchFamily="34" charset="-128"/>
                <a:cs typeface="Arial" charset="0"/>
              </a:rPr>
              <a:t>Dec 7, 2007</a:t>
            </a:r>
          </a:p>
        </p:txBody>
      </p:sp>
      <p:sp>
        <p:nvSpPr>
          <p:cNvPr id="9" name="5-Point Star 8"/>
          <p:cNvSpPr/>
          <p:nvPr/>
        </p:nvSpPr>
        <p:spPr>
          <a:xfrm>
            <a:off x="8305800" y="114300"/>
            <a:ext cx="685800" cy="4000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sz="2400">
              <a:solidFill>
                <a:srgbClr val="FF0000"/>
              </a:solidFill>
              <a:ea typeface="ＭＳ Ｐゴシック" charset="-128"/>
            </a:endParaRPr>
          </a:p>
        </p:txBody>
      </p:sp>
      <p:cxnSp>
        <p:nvCxnSpPr>
          <p:cNvPr id="43015" name="Straight Connector 19"/>
          <p:cNvCxnSpPr>
            <a:cxnSpLocks noChangeShapeType="1"/>
          </p:cNvCxnSpPr>
          <p:nvPr/>
        </p:nvCxnSpPr>
        <p:spPr bwMode="auto">
          <a:xfrm rot="16200000" flipH="1">
            <a:off x="2838450" y="3619500"/>
            <a:ext cx="1028700" cy="304800"/>
          </a:xfrm>
          <a:prstGeom prst="line">
            <a:avLst/>
          </a:prstGeom>
          <a:noFill/>
          <a:ln w="31750">
            <a:solidFill>
              <a:schemeClr val="tx1"/>
            </a:solidFill>
            <a:round/>
            <a:headEnd/>
            <a:tailEnd/>
          </a:ln>
        </p:spPr>
      </p:cxnSp>
      <p:cxnSp>
        <p:nvCxnSpPr>
          <p:cNvPr id="24" name="Straight Connector 23"/>
          <p:cNvCxnSpPr>
            <a:cxnSpLocks noChangeShapeType="1"/>
          </p:cNvCxnSpPr>
          <p:nvPr/>
        </p:nvCxnSpPr>
        <p:spPr bwMode="auto">
          <a:xfrm rot="5400000" flipH="1" flipV="1">
            <a:off x="2733675" y="3057525"/>
            <a:ext cx="2000250" cy="457200"/>
          </a:xfrm>
          <a:prstGeom prst="line">
            <a:avLst/>
          </a:prstGeom>
          <a:noFill/>
          <a:ln w="31750">
            <a:solidFill>
              <a:schemeClr val="tx1"/>
            </a:solidFill>
            <a:round/>
            <a:headEnd/>
            <a:tailEnd/>
          </a:ln>
        </p:spPr>
      </p:cxnSp>
      <p:cxnSp>
        <p:nvCxnSpPr>
          <p:cNvPr id="43017" name="Straight Connector 25"/>
          <p:cNvCxnSpPr>
            <a:cxnSpLocks noChangeShapeType="1"/>
          </p:cNvCxnSpPr>
          <p:nvPr/>
        </p:nvCxnSpPr>
        <p:spPr bwMode="auto">
          <a:xfrm rot="16200000" flipH="1">
            <a:off x="3810000" y="2438400"/>
            <a:ext cx="685800" cy="381000"/>
          </a:xfrm>
          <a:prstGeom prst="line">
            <a:avLst/>
          </a:prstGeom>
          <a:noFill/>
          <a:ln w="31750">
            <a:solidFill>
              <a:schemeClr val="tx1"/>
            </a:solidFill>
            <a:round/>
            <a:headEnd/>
            <a:tailEnd/>
          </a:ln>
        </p:spPr>
      </p:cxnSp>
      <p:cxnSp>
        <p:nvCxnSpPr>
          <p:cNvPr id="28" name="Straight Connector 27"/>
          <p:cNvCxnSpPr>
            <a:cxnSpLocks noChangeShapeType="1"/>
          </p:cNvCxnSpPr>
          <p:nvPr/>
        </p:nvCxnSpPr>
        <p:spPr bwMode="auto">
          <a:xfrm rot="5400000" flipH="1" flipV="1">
            <a:off x="3533775" y="2009775"/>
            <a:ext cx="1771650" cy="152400"/>
          </a:xfrm>
          <a:prstGeom prst="line">
            <a:avLst/>
          </a:prstGeom>
          <a:noFill/>
          <a:ln w="31750">
            <a:solidFill>
              <a:schemeClr val="tx1"/>
            </a:solidFill>
            <a:round/>
            <a:headEnd/>
            <a:tailEnd/>
          </a:ln>
        </p:spPr>
      </p:cxnSp>
      <p:cxnSp>
        <p:nvCxnSpPr>
          <p:cNvPr id="30" name="Straight Connector 29"/>
          <p:cNvCxnSpPr>
            <a:cxnSpLocks noChangeShapeType="1"/>
          </p:cNvCxnSpPr>
          <p:nvPr/>
        </p:nvCxnSpPr>
        <p:spPr bwMode="auto">
          <a:xfrm rot="5400000" flipH="1" flipV="1">
            <a:off x="4600575" y="866775"/>
            <a:ext cx="400050" cy="152400"/>
          </a:xfrm>
          <a:prstGeom prst="line">
            <a:avLst/>
          </a:prstGeom>
          <a:noFill/>
          <a:ln w="31750">
            <a:solidFill>
              <a:schemeClr val="tx1"/>
            </a:solidFill>
            <a:round/>
            <a:headEnd/>
            <a:tailEnd/>
          </a:ln>
        </p:spPr>
      </p:cxnSp>
      <p:cxnSp>
        <p:nvCxnSpPr>
          <p:cNvPr id="32" name="Straight Connector 31"/>
          <p:cNvCxnSpPr>
            <a:cxnSpLocks noChangeShapeType="1"/>
          </p:cNvCxnSpPr>
          <p:nvPr/>
        </p:nvCxnSpPr>
        <p:spPr bwMode="auto">
          <a:xfrm rot="5400000">
            <a:off x="4600576" y="3285889"/>
            <a:ext cx="1771650" cy="3175"/>
          </a:xfrm>
          <a:prstGeom prst="line">
            <a:avLst/>
          </a:prstGeom>
          <a:noFill/>
          <a:ln w="31750">
            <a:solidFill>
              <a:schemeClr val="tx1"/>
            </a:solidFill>
            <a:round/>
            <a:headEnd/>
            <a:tailEnd/>
          </a:ln>
        </p:spPr>
      </p:cxnSp>
      <p:cxnSp>
        <p:nvCxnSpPr>
          <p:cNvPr id="43021" name="Straight Connector 33"/>
          <p:cNvCxnSpPr>
            <a:cxnSpLocks noChangeShapeType="1"/>
          </p:cNvCxnSpPr>
          <p:nvPr/>
        </p:nvCxnSpPr>
        <p:spPr bwMode="auto">
          <a:xfrm rot="5400000" flipH="1" flipV="1">
            <a:off x="5029200" y="3257550"/>
            <a:ext cx="1371600" cy="457200"/>
          </a:xfrm>
          <a:prstGeom prst="line">
            <a:avLst/>
          </a:prstGeom>
          <a:noFill/>
          <a:ln w="31750">
            <a:solidFill>
              <a:schemeClr val="tx1"/>
            </a:solidFill>
            <a:round/>
            <a:headEnd/>
            <a:tailEnd/>
          </a:ln>
        </p:spPr>
      </p:cxnSp>
      <p:cxnSp>
        <p:nvCxnSpPr>
          <p:cNvPr id="36" name="Straight Connector 35"/>
          <p:cNvCxnSpPr>
            <a:cxnSpLocks noChangeShapeType="1"/>
          </p:cNvCxnSpPr>
          <p:nvPr/>
        </p:nvCxnSpPr>
        <p:spPr bwMode="auto">
          <a:xfrm rot="16200000" flipH="1">
            <a:off x="5295900" y="3448050"/>
            <a:ext cx="1828800" cy="533400"/>
          </a:xfrm>
          <a:prstGeom prst="line">
            <a:avLst/>
          </a:prstGeom>
          <a:noFill/>
          <a:ln w="31750">
            <a:solidFill>
              <a:schemeClr val="tx1"/>
            </a:solidFill>
            <a:round/>
            <a:headEnd/>
            <a:tailEnd/>
          </a:ln>
        </p:spPr>
      </p:cxnSp>
      <p:cxnSp>
        <p:nvCxnSpPr>
          <p:cNvPr id="40" name="Straight Connector 39"/>
          <p:cNvCxnSpPr>
            <a:cxnSpLocks noChangeShapeType="1"/>
          </p:cNvCxnSpPr>
          <p:nvPr/>
        </p:nvCxnSpPr>
        <p:spPr bwMode="auto">
          <a:xfrm rot="16200000" flipH="1">
            <a:off x="4352925" y="1781175"/>
            <a:ext cx="1657350" cy="152400"/>
          </a:xfrm>
          <a:prstGeom prst="line">
            <a:avLst/>
          </a:prstGeom>
          <a:noFill/>
          <a:ln w="31750">
            <a:solidFill>
              <a:schemeClr val="tx1"/>
            </a:solidFill>
            <a:round/>
            <a:headEnd/>
            <a:tailEnd/>
          </a:ln>
        </p:spPr>
      </p:cxnSp>
      <p:cxnSp>
        <p:nvCxnSpPr>
          <p:cNvPr id="43024" name="Straight Connector 45"/>
          <p:cNvCxnSpPr>
            <a:cxnSpLocks noChangeShapeType="1"/>
          </p:cNvCxnSpPr>
          <p:nvPr/>
        </p:nvCxnSpPr>
        <p:spPr bwMode="auto">
          <a:xfrm flipV="1">
            <a:off x="4495800" y="1143000"/>
            <a:ext cx="228600" cy="57150"/>
          </a:xfrm>
          <a:prstGeom prst="line">
            <a:avLst/>
          </a:prstGeom>
          <a:noFill/>
          <a:ln w="31750">
            <a:solidFill>
              <a:schemeClr val="tx1"/>
            </a:solidFill>
            <a:round/>
            <a:headEnd/>
            <a:tailEnd/>
          </a:ln>
        </p:spPr>
      </p:cxnSp>
      <p:cxnSp>
        <p:nvCxnSpPr>
          <p:cNvPr id="43025" name="Straight Connector 47"/>
          <p:cNvCxnSpPr>
            <a:cxnSpLocks noChangeShapeType="1"/>
          </p:cNvCxnSpPr>
          <p:nvPr/>
        </p:nvCxnSpPr>
        <p:spPr bwMode="auto">
          <a:xfrm rot="5400000" flipH="1" flipV="1">
            <a:off x="5229225" y="2428875"/>
            <a:ext cx="285750" cy="228600"/>
          </a:xfrm>
          <a:prstGeom prst="line">
            <a:avLst/>
          </a:prstGeom>
          <a:noFill/>
          <a:ln w="31750">
            <a:solidFill>
              <a:schemeClr val="tx1"/>
            </a:solidFill>
            <a:round/>
            <a:headEnd/>
            <a:tailEnd/>
          </a:ln>
        </p:spPr>
      </p:cxnSp>
      <p:cxnSp>
        <p:nvCxnSpPr>
          <p:cNvPr id="43026" name="Straight Connector 49"/>
          <p:cNvCxnSpPr>
            <a:cxnSpLocks noChangeShapeType="1"/>
          </p:cNvCxnSpPr>
          <p:nvPr/>
        </p:nvCxnSpPr>
        <p:spPr bwMode="auto">
          <a:xfrm rot="16200000" flipV="1">
            <a:off x="4848225" y="771525"/>
            <a:ext cx="285750" cy="228600"/>
          </a:xfrm>
          <a:prstGeom prst="line">
            <a:avLst/>
          </a:prstGeom>
          <a:noFill/>
          <a:ln w="31750">
            <a:solidFill>
              <a:schemeClr val="tx1"/>
            </a:solidFill>
            <a:round/>
            <a:headEnd/>
            <a:tailEnd/>
          </a:ln>
        </p:spPr>
      </p:cxnSp>
      <p:sp>
        <p:nvSpPr>
          <p:cNvPr id="43027" name="TextBox 21"/>
          <p:cNvSpPr txBox="1">
            <a:spLocks noChangeArrowheads="1"/>
          </p:cNvSpPr>
          <p:nvPr/>
        </p:nvSpPr>
        <p:spPr bwMode="auto">
          <a:xfrm>
            <a:off x="3809091" y="1143008"/>
            <a:ext cx="1140056" cy="461665"/>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US" sz="2400">
                <a:solidFill>
                  <a:srgbClr val="000000"/>
                </a:solidFill>
                <a:latin typeface="Times New Roman" pitchFamily="18" charset="0"/>
                <a:ea typeface="ＭＳ Ｐゴシック" pitchFamily="34" charset="-128"/>
                <a:cs typeface="Arial" charset="0"/>
              </a:rPr>
              <a:t>Science</a:t>
            </a:r>
          </a:p>
        </p:txBody>
      </p:sp>
      <p:sp>
        <p:nvSpPr>
          <p:cNvPr id="43028" name="TextBox 22"/>
          <p:cNvSpPr txBox="1">
            <a:spLocks noChangeArrowheads="1"/>
          </p:cNvSpPr>
          <p:nvPr/>
        </p:nvSpPr>
        <p:spPr bwMode="auto">
          <a:xfrm>
            <a:off x="2819303" y="4172111"/>
            <a:ext cx="1628972" cy="461665"/>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US" sz="2400">
                <a:solidFill>
                  <a:srgbClr val="000000"/>
                </a:solidFill>
                <a:latin typeface="Times New Roman" pitchFamily="18" charset="0"/>
                <a:ea typeface="ＭＳ Ｐゴシック" pitchFamily="34" charset="-128"/>
                <a:cs typeface="Arial" charset="0"/>
              </a:rPr>
              <a:t>Soc Studies</a:t>
            </a:r>
          </a:p>
        </p:txBody>
      </p:sp>
      <p:sp>
        <p:nvSpPr>
          <p:cNvPr id="43029" name="TextBox 24"/>
          <p:cNvSpPr txBox="1">
            <a:spLocks noChangeArrowheads="1"/>
          </p:cNvSpPr>
          <p:nvPr/>
        </p:nvSpPr>
        <p:spPr bwMode="auto">
          <a:xfrm>
            <a:off x="3657946" y="2743217"/>
            <a:ext cx="1208984" cy="461665"/>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US" sz="2400">
                <a:solidFill>
                  <a:srgbClr val="000000"/>
                </a:solidFill>
                <a:latin typeface="Times New Roman" pitchFamily="18" charset="0"/>
                <a:ea typeface="ＭＳ Ｐゴシック" pitchFamily="34" charset="-128"/>
                <a:cs typeface="Arial" charset="0"/>
              </a:rPr>
              <a:t>Reading</a:t>
            </a:r>
          </a:p>
        </p:txBody>
      </p:sp>
      <p:sp>
        <p:nvSpPr>
          <p:cNvPr id="27" name="TextBox 26"/>
          <p:cNvSpPr txBox="1">
            <a:spLocks noChangeArrowheads="1"/>
          </p:cNvSpPr>
          <p:nvPr/>
        </p:nvSpPr>
        <p:spPr bwMode="auto">
          <a:xfrm>
            <a:off x="4419600" y="421829"/>
            <a:ext cx="833883" cy="461665"/>
          </a:xfrm>
          <a:prstGeom prst="rect">
            <a:avLst/>
          </a:prstGeom>
          <a:solidFill>
            <a:srgbClr val="FFFF00"/>
          </a:solidFill>
          <a:ln w="9525">
            <a:noFill/>
            <a:miter lim="800000"/>
            <a:headEnd/>
            <a:tailEnd/>
          </a:ln>
        </p:spPr>
        <p:txBody>
          <a:bodyPr wrap="none">
            <a:spAutoFit/>
          </a:bodyPr>
          <a:lstStyle/>
          <a:p>
            <a:pPr algn="ctr" defTabSz="457200" fontAlgn="base">
              <a:spcBef>
                <a:spcPct val="0"/>
              </a:spcBef>
              <a:spcAft>
                <a:spcPct val="0"/>
              </a:spcAft>
            </a:pPr>
            <a:r>
              <a:rPr lang="en-US" sz="2400">
                <a:solidFill>
                  <a:srgbClr val="000000"/>
                </a:solidFill>
                <a:latin typeface="Times New Roman" pitchFamily="18" charset="0"/>
                <a:ea typeface="ＭＳ Ｐゴシック" pitchFamily="34" charset="-128"/>
                <a:cs typeface="Arial" charset="0"/>
              </a:rPr>
              <a:t>Math</a:t>
            </a:r>
          </a:p>
        </p:txBody>
      </p:sp>
      <p:sp>
        <p:nvSpPr>
          <p:cNvPr id="29" name="TextBox 28"/>
          <p:cNvSpPr txBox="1">
            <a:spLocks noChangeArrowheads="1"/>
          </p:cNvSpPr>
          <p:nvPr/>
        </p:nvSpPr>
        <p:spPr bwMode="auto">
          <a:xfrm>
            <a:off x="5297694" y="2978620"/>
            <a:ext cx="1372492" cy="461665"/>
          </a:xfrm>
          <a:prstGeom prst="rect">
            <a:avLst/>
          </a:prstGeom>
          <a:solidFill>
            <a:srgbClr val="FFFF00"/>
          </a:solidFill>
          <a:ln w="9525">
            <a:noFill/>
            <a:miter lim="800000"/>
            <a:headEnd/>
            <a:tailEnd/>
          </a:ln>
        </p:spPr>
        <p:txBody>
          <a:bodyPr wrap="none">
            <a:spAutoFit/>
          </a:bodyPr>
          <a:lstStyle/>
          <a:p>
            <a:pPr algn="ctr" defTabSz="457200" fontAlgn="base">
              <a:spcBef>
                <a:spcPct val="0"/>
              </a:spcBef>
              <a:spcAft>
                <a:spcPct val="0"/>
              </a:spcAft>
            </a:pPr>
            <a:r>
              <a:rPr lang="en-US" sz="2400" dirty="0" err="1">
                <a:solidFill>
                  <a:srgbClr val="000000"/>
                </a:solidFill>
                <a:latin typeface="Times New Roman" pitchFamily="18" charset="0"/>
                <a:ea typeface="ＭＳ Ｐゴシック" pitchFamily="34" charset="-128"/>
                <a:cs typeface="Arial" charset="0"/>
              </a:rPr>
              <a:t>Soc</a:t>
            </a:r>
            <a:r>
              <a:rPr lang="en-US" sz="2400" dirty="0">
                <a:solidFill>
                  <a:srgbClr val="000000"/>
                </a:solidFill>
                <a:latin typeface="Times New Roman" pitchFamily="18" charset="0"/>
                <a:ea typeface="ＭＳ Ｐゴシック" pitchFamily="34" charset="-128"/>
                <a:cs typeface="Arial" charset="0"/>
              </a:rPr>
              <a:t> skills</a:t>
            </a:r>
          </a:p>
        </p:txBody>
      </p:sp>
      <p:sp>
        <p:nvSpPr>
          <p:cNvPr id="43032" name="TextBox 30"/>
          <p:cNvSpPr txBox="1">
            <a:spLocks noChangeArrowheads="1"/>
          </p:cNvSpPr>
          <p:nvPr/>
        </p:nvSpPr>
        <p:spPr bwMode="auto">
          <a:xfrm>
            <a:off x="5791021" y="4343561"/>
            <a:ext cx="1481496" cy="461665"/>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US" sz="2400">
                <a:solidFill>
                  <a:srgbClr val="000000"/>
                </a:solidFill>
                <a:latin typeface="Times New Roman" pitchFamily="18" charset="0"/>
                <a:ea typeface="ＭＳ Ｐゴシック" pitchFamily="34" charset="-128"/>
                <a:cs typeface="Arial" charset="0"/>
              </a:rPr>
              <a:t>Basketball</a:t>
            </a:r>
          </a:p>
        </p:txBody>
      </p:sp>
      <p:sp>
        <p:nvSpPr>
          <p:cNvPr id="43033" name="TextBox 32"/>
          <p:cNvSpPr txBox="1">
            <a:spLocks noChangeArrowheads="1"/>
          </p:cNvSpPr>
          <p:nvPr/>
        </p:nvSpPr>
        <p:spPr bwMode="auto">
          <a:xfrm>
            <a:off x="4876593" y="2229011"/>
            <a:ext cx="1159292" cy="461665"/>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US" sz="2400">
                <a:solidFill>
                  <a:srgbClr val="000000"/>
                </a:solidFill>
                <a:latin typeface="Times New Roman" pitchFamily="18" charset="0"/>
                <a:ea typeface="ＭＳ Ｐゴシック" pitchFamily="34" charset="-128"/>
                <a:cs typeface="Arial" charset="0"/>
              </a:rPr>
              <a:t>Spanish</a:t>
            </a:r>
          </a:p>
        </p:txBody>
      </p:sp>
      <p:sp>
        <p:nvSpPr>
          <p:cNvPr id="43034" name="Rounded Rectangle 34"/>
          <p:cNvSpPr>
            <a:spLocks noChangeArrowheads="1"/>
          </p:cNvSpPr>
          <p:nvPr/>
        </p:nvSpPr>
        <p:spPr bwMode="auto">
          <a:xfrm>
            <a:off x="1752600" y="4572000"/>
            <a:ext cx="6172200" cy="571500"/>
          </a:xfrm>
          <a:prstGeom prst="roundRect">
            <a:avLst>
              <a:gd name="adj" fmla="val 16667"/>
            </a:avLst>
          </a:prstGeom>
          <a:solidFill>
            <a:srgbClr val="FFFF00"/>
          </a:solidFill>
          <a:ln w="9525">
            <a:solidFill>
              <a:schemeClr val="tx1"/>
            </a:solidFill>
            <a:round/>
            <a:headEnd/>
            <a:tailEnd/>
          </a:ln>
        </p:spPr>
        <p:txBody>
          <a:bodyPr anchor="ctr"/>
          <a:lstStyle/>
          <a:p>
            <a:pPr algn="ctr" defTabSz="457200" fontAlgn="base">
              <a:spcBef>
                <a:spcPct val="0"/>
              </a:spcBef>
              <a:spcAft>
                <a:spcPct val="0"/>
              </a:spcAft>
            </a:pPr>
            <a:r>
              <a:rPr lang="en-US" sz="3600">
                <a:solidFill>
                  <a:srgbClr val="000000"/>
                </a:solidFill>
                <a:latin typeface="Calibri" pitchFamily="34" charset="0"/>
                <a:ea typeface="ＭＳ Ｐゴシック" pitchFamily="34" charset="-128"/>
              </a:rPr>
              <a:t>Label behavior…not people</a:t>
            </a:r>
          </a:p>
        </p:txBody>
      </p:sp>
      <p:sp>
        <p:nvSpPr>
          <p:cNvPr id="43035" name="Footer Placeholder 1"/>
          <p:cNvSpPr>
            <a:spLocks noGrp="1"/>
          </p:cNvSpPr>
          <p:nvPr>
            <p:ph type="ftr" sz="quarter" idx="4294967295"/>
          </p:nvPr>
        </p:nvSpPr>
        <p:spPr bwMode="auto">
          <a:xfrm>
            <a:off x="609601" y="4686155"/>
            <a:ext cx="5421083" cy="273844"/>
          </a:xfrm>
          <a:prstGeom prst="rect">
            <a:avLst/>
          </a:prstGeom>
          <a:noFill/>
          <a:ln>
            <a:miter lim="800000"/>
            <a:headEnd/>
            <a:tailEnd/>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3996585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85800" y="34511"/>
            <a:ext cx="7715250" cy="1169551"/>
          </a:xfrm>
          <a:prstGeom prst="rect">
            <a:avLst/>
          </a:prstGeom>
          <a:noFill/>
          <a:ln w="9525">
            <a:solidFill>
              <a:schemeClr val="tx1"/>
            </a:solidFill>
            <a:miter lim="800000"/>
            <a:headEnd/>
            <a:tailEnd/>
          </a:ln>
        </p:spPr>
        <p:txBody>
          <a:bodyPr wrap="square">
            <a:spAutoFit/>
          </a:bodyPr>
          <a:lstStyle/>
          <a:p>
            <a:pPr algn="ctr" defTabSz="457200" fontAlgn="base">
              <a:spcBef>
                <a:spcPct val="50000"/>
              </a:spcBef>
              <a:spcAft>
                <a:spcPct val="0"/>
              </a:spcAft>
            </a:pPr>
            <a:r>
              <a:rPr lang="en-US" sz="2800" b="1" dirty="0">
                <a:solidFill>
                  <a:prstClr val="black"/>
                </a:solidFill>
                <a:latin typeface="Times New Roman" pitchFamily="18" charset="0"/>
                <a:ea typeface="ＭＳ Ｐゴシック" pitchFamily="34" charset="-128"/>
              </a:rPr>
              <a:t>3-Tiered System of Support </a:t>
            </a:r>
          </a:p>
          <a:p>
            <a:pPr algn="ctr" defTabSz="457200" fontAlgn="base">
              <a:spcBef>
                <a:spcPct val="50000"/>
              </a:spcBef>
              <a:spcAft>
                <a:spcPct val="0"/>
              </a:spcAft>
            </a:pPr>
            <a:r>
              <a:rPr lang="en-US" sz="2800" b="1" dirty="0">
                <a:solidFill>
                  <a:prstClr val="black"/>
                </a:solidFill>
                <a:latin typeface="Times New Roman" pitchFamily="18" charset="0"/>
                <a:ea typeface="ＭＳ Ｐゴシック" pitchFamily="34" charset="-128"/>
              </a:rPr>
              <a:t>Necessary Conversations (Teams)</a:t>
            </a:r>
            <a:endParaRPr lang="en-US" dirty="0">
              <a:solidFill>
                <a:prstClr val="black"/>
              </a:solidFill>
              <a:latin typeface="Times New Roman" pitchFamily="18" charset="0"/>
              <a:ea typeface="ＭＳ Ｐゴシック" pitchFamily="34" charset="-128"/>
            </a:endParaRPr>
          </a:p>
        </p:txBody>
      </p:sp>
      <p:sp>
        <p:nvSpPr>
          <p:cNvPr id="56323" name="Line 10"/>
          <p:cNvSpPr>
            <a:spLocks noChangeShapeType="1"/>
          </p:cNvSpPr>
          <p:nvPr/>
        </p:nvSpPr>
        <p:spPr bwMode="auto">
          <a:xfrm flipH="1">
            <a:off x="2895600" y="2400300"/>
            <a:ext cx="0" cy="285750"/>
          </a:xfrm>
          <a:prstGeom prst="line">
            <a:avLst/>
          </a:prstGeom>
          <a:noFill/>
          <a:ln w="9525">
            <a:solidFill>
              <a:schemeClr val="tx1"/>
            </a:solidFill>
            <a:round/>
            <a:headEnd/>
            <a:tailEnd type="triangle" w="med" len="med"/>
          </a:ln>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34" charset="-128"/>
            </a:endParaRPr>
          </a:p>
        </p:txBody>
      </p:sp>
      <p:sp>
        <p:nvSpPr>
          <p:cNvPr id="56324" name="Text Box 14"/>
          <p:cNvSpPr txBox="1">
            <a:spLocks noChangeArrowheads="1"/>
          </p:cNvSpPr>
          <p:nvPr/>
        </p:nvSpPr>
        <p:spPr bwMode="auto">
          <a:xfrm>
            <a:off x="2362200" y="2743201"/>
            <a:ext cx="990600" cy="400110"/>
          </a:xfrm>
          <a:prstGeom prst="rect">
            <a:avLst/>
          </a:prstGeom>
          <a:solidFill>
            <a:srgbClr val="FFFF00"/>
          </a:solidFill>
          <a:ln w="9525">
            <a:noFill/>
            <a:miter lim="800000"/>
            <a:headEnd/>
            <a:tailEnd/>
          </a:ln>
        </p:spPr>
        <p:txBody>
          <a:bodyPr>
            <a:spAutoFit/>
          </a:bodyPr>
          <a:lstStyle/>
          <a:p>
            <a:pPr defTabSz="457200" fontAlgn="base">
              <a:spcBef>
                <a:spcPct val="50000"/>
              </a:spcBef>
              <a:spcAft>
                <a:spcPct val="0"/>
              </a:spcAft>
            </a:pPr>
            <a:r>
              <a:rPr lang="en-US" sz="2000">
                <a:solidFill>
                  <a:prstClr val="black"/>
                </a:solidFill>
                <a:latin typeface="Times New Roman" pitchFamily="18" charset="0"/>
                <a:ea typeface="ＭＳ Ｐゴシック" pitchFamily="34" charset="-128"/>
              </a:rPr>
              <a:t> CICO</a:t>
            </a:r>
            <a:endParaRPr lang="en-US" sz="2400">
              <a:solidFill>
                <a:prstClr val="black"/>
              </a:solidFill>
              <a:latin typeface="Times New Roman" pitchFamily="18" charset="0"/>
              <a:ea typeface="ＭＳ Ｐゴシック" pitchFamily="34" charset="-128"/>
            </a:endParaRPr>
          </a:p>
        </p:txBody>
      </p:sp>
      <p:sp>
        <p:nvSpPr>
          <p:cNvPr id="56325" name="Text Box 15"/>
          <p:cNvSpPr txBox="1">
            <a:spLocks noChangeArrowheads="1"/>
          </p:cNvSpPr>
          <p:nvPr/>
        </p:nvSpPr>
        <p:spPr bwMode="auto">
          <a:xfrm>
            <a:off x="2209800" y="3143251"/>
            <a:ext cx="1295400" cy="1477328"/>
          </a:xfrm>
          <a:prstGeom prst="rect">
            <a:avLst/>
          </a:prstGeom>
          <a:solidFill>
            <a:srgbClr val="FFFF00"/>
          </a:solidFill>
          <a:ln w="9525">
            <a:noFill/>
            <a:miter lim="800000"/>
            <a:headEnd/>
            <a:tailEnd/>
          </a:ln>
        </p:spPr>
        <p:txBody>
          <a:bodyPr>
            <a:spAutoFit/>
          </a:bodyPr>
          <a:lstStyle/>
          <a:p>
            <a:pPr algn="ctr" defTabSz="457200" fontAlgn="base">
              <a:spcBef>
                <a:spcPct val="50000"/>
              </a:spcBef>
              <a:spcAft>
                <a:spcPct val="0"/>
              </a:spcAft>
            </a:pPr>
            <a:r>
              <a:rPr lang="en-US" sz="1000">
                <a:solidFill>
                  <a:prstClr val="black"/>
                </a:solidFill>
                <a:latin typeface="Times New Roman" pitchFamily="18" charset="0"/>
                <a:ea typeface="ＭＳ Ｐゴシック" pitchFamily="34" charset="-128"/>
              </a:rPr>
              <a:t>Social Skills</a:t>
            </a:r>
          </a:p>
          <a:p>
            <a:pPr algn="ctr" defTabSz="457200" fontAlgn="base">
              <a:spcBef>
                <a:spcPct val="50000"/>
              </a:spcBef>
              <a:spcAft>
                <a:spcPct val="0"/>
              </a:spcAft>
            </a:pPr>
            <a:r>
              <a:rPr lang="en-US" sz="1000">
                <a:solidFill>
                  <a:prstClr val="black"/>
                </a:solidFill>
                <a:latin typeface="Times New Roman" pitchFamily="18" charset="0"/>
                <a:ea typeface="ＭＳ Ｐゴシック" pitchFamily="34" charset="-128"/>
              </a:rPr>
              <a:t>Behavior Contracts</a:t>
            </a:r>
          </a:p>
          <a:p>
            <a:pPr algn="ctr" defTabSz="457200" fontAlgn="base">
              <a:spcBef>
                <a:spcPct val="50000"/>
              </a:spcBef>
              <a:spcAft>
                <a:spcPct val="0"/>
              </a:spcAft>
            </a:pPr>
            <a:r>
              <a:rPr lang="en-US" sz="1000">
                <a:solidFill>
                  <a:prstClr val="black"/>
                </a:solidFill>
                <a:latin typeface="Times New Roman" pitchFamily="18" charset="0"/>
                <a:ea typeface="ＭＳ Ｐゴシック" pitchFamily="34" charset="-128"/>
              </a:rPr>
              <a:t>Self-Management</a:t>
            </a:r>
          </a:p>
          <a:p>
            <a:pPr algn="ctr" defTabSz="457200" fontAlgn="base">
              <a:spcBef>
                <a:spcPct val="50000"/>
              </a:spcBef>
              <a:spcAft>
                <a:spcPct val="0"/>
              </a:spcAft>
            </a:pPr>
            <a:r>
              <a:rPr lang="en-US" sz="1000">
                <a:solidFill>
                  <a:prstClr val="black"/>
                </a:solidFill>
                <a:latin typeface="Times New Roman" pitchFamily="18" charset="0"/>
                <a:ea typeface="ＭＳ Ｐゴシック" pitchFamily="34" charset="-128"/>
              </a:rPr>
              <a:t>Newcomers Club/Mentors</a:t>
            </a:r>
          </a:p>
          <a:p>
            <a:pPr algn="ctr" defTabSz="457200" fontAlgn="base">
              <a:spcBef>
                <a:spcPct val="50000"/>
              </a:spcBef>
              <a:spcAft>
                <a:spcPct val="0"/>
              </a:spcAft>
            </a:pPr>
            <a:r>
              <a:rPr lang="en-US" sz="1000">
                <a:solidFill>
                  <a:prstClr val="black"/>
                </a:solidFill>
                <a:latin typeface="Times New Roman" pitchFamily="18" charset="0"/>
                <a:ea typeface="ＭＳ Ｐゴシック" pitchFamily="34" charset="-128"/>
              </a:rPr>
              <a:t>Study/ Organizational Skills</a:t>
            </a:r>
          </a:p>
        </p:txBody>
      </p:sp>
      <p:sp>
        <p:nvSpPr>
          <p:cNvPr id="56326" name="Text Box 18"/>
          <p:cNvSpPr txBox="1">
            <a:spLocks noChangeArrowheads="1"/>
          </p:cNvSpPr>
          <p:nvPr/>
        </p:nvSpPr>
        <p:spPr bwMode="auto">
          <a:xfrm>
            <a:off x="6400800" y="3486170"/>
            <a:ext cx="1219200" cy="715581"/>
          </a:xfrm>
          <a:prstGeom prst="rect">
            <a:avLst/>
          </a:prstGeom>
          <a:solidFill>
            <a:srgbClr val="FF7C80"/>
          </a:solidFill>
          <a:ln w="9525">
            <a:noFill/>
            <a:miter lim="800000"/>
            <a:headEnd/>
            <a:tailEnd/>
          </a:ln>
        </p:spPr>
        <p:txBody>
          <a:bodyPr>
            <a:spAutoFit/>
          </a:bodyPr>
          <a:lstStyle/>
          <a:p>
            <a:pPr algn="ctr" defTabSz="457200" fontAlgn="base">
              <a:spcBef>
                <a:spcPct val="25000"/>
              </a:spcBef>
              <a:spcAft>
                <a:spcPct val="0"/>
              </a:spcAft>
            </a:pPr>
            <a:r>
              <a:rPr lang="en-US">
                <a:solidFill>
                  <a:prstClr val="black"/>
                </a:solidFill>
                <a:latin typeface="Times New Roman" pitchFamily="18" charset="0"/>
                <a:ea typeface="ＭＳ Ｐゴシック" pitchFamily="34" charset="-128"/>
              </a:rPr>
              <a:t>Complex</a:t>
            </a:r>
          </a:p>
          <a:p>
            <a:pPr algn="ctr" defTabSz="457200" fontAlgn="base">
              <a:spcBef>
                <a:spcPct val="25000"/>
              </a:spcBef>
              <a:spcAft>
                <a:spcPct val="0"/>
              </a:spcAft>
            </a:pPr>
            <a:r>
              <a:rPr lang="en-US">
                <a:solidFill>
                  <a:prstClr val="black"/>
                </a:solidFill>
                <a:latin typeface="Times New Roman" pitchFamily="18" charset="0"/>
                <a:ea typeface="ＭＳ Ｐゴシック" pitchFamily="34" charset="-128"/>
              </a:rPr>
              <a:t>FBA/BIP</a:t>
            </a:r>
          </a:p>
        </p:txBody>
      </p:sp>
      <p:sp>
        <p:nvSpPr>
          <p:cNvPr id="56327" name="Text Box 29"/>
          <p:cNvSpPr txBox="1">
            <a:spLocks noChangeArrowheads="1"/>
          </p:cNvSpPr>
          <p:nvPr/>
        </p:nvSpPr>
        <p:spPr bwMode="auto">
          <a:xfrm>
            <a:off x="304800" y="2743357"/>
            <a:ext cx="1219200" cy="769441"/>
          </a:xfrm>
          <a:prstGeom prst="rect">
            <a:avLst/>
          </a:prstGeom>
          <a:solidFill>
            <a:srgbClr val="92D050"/>
          </a:solidFill>
          <a:ln w="9525">
            <a:noFill/>
            <a:miter lim="800000"/>
            <a:headEnd/>
            <a:tailEnd/>
          </a:ln>
        </p:spPr>
        <p:txBody>
          <a:bodyPr>
            <a:spAutoFit/>
          </a:bodyPr>
          <a:lstStyle/>
          <a:p>
            <a:pPr algn="ctr" defTabSz="457200" fontAlgn="base">
              <a:spcBef>
                <a:spcPct val="50000"/>
              </a:spcBef>
              <a:spcAft>
                <a:spcPct val="0"/>
              </a:spcAft>
            </a:pPr>
            <a:r>
              <a:rPr lang="en-US" sz="2000">
                <a:solidFill>
                  <a:prstClr val="black"/>
                </a:solidFill>
                <a:latin typeface="Times New Roman" pitchFamily="18" charset="0"/>
                <a:ea typeface="ＭＳ Ｐゴシック" pitchFamily="34" charset="-128"/>
              </a:rPr>
              <a:t>Universal Support</a:t>
            </a:r>
            <a:r>
              <a:rPr lang="en-US" sz="2400">
                <a:solidFill>
                  <a:prstClr val="black"/>
                </a:solidFill>
                <a:latin typeface="Times New Roman" pitchFamily="18" charset="0"/>
                <a:ea typeface="ＭＳ Ｐゴシック" pitchFamily="34" charset="-128"/>
              </a:rPr>
              <a:t> </a:t>
            </a:r>
          </a:p>
        </p:txBody>
      </p:sp>
      <p:sp>
        <p:nvSpPr>
          <p:cNvPr id="56328" name="Line 31"/>
          <p:cNvSpPr>
            <a:spLocks noChangeShapeType="1"/>
          </p:cNvSpPr>
          <p:nvPr/>
        </p:nvSpPr>
        <p:spPr bwMode="auto">
          <a:xfrm>
            <a:off x="838200" y="2400300"/>
            <a:ext cx="0" cy="342900"/>
          </a:xfrm>
          <a:prstGeom prst="line">
            <a:avLst/>
          </a:prstGeom>
          <a:noFill/>
          <a:ln w="9525">
            <a:solidFill>
              <a:schemeClr val="tx1"/>
            </a:solidFill>
            <a:round/>
            <a:headEnd/>
            <a:tailEnd type="triangle" w="med" len="med"/>
          </a:ln>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34" charset="-128"/>
            </a:endParaRPr>
          </a:p>
        </p:txBody>
      </p:sp>
      <p:sp>
        <p:nvSpPr>
          <p:cNvPr id="56329" name="Text Box 32"/>
          <p:cNvSpPr txBox="1">
            <a:spLocks noChangeArrowheads="1"/>
          </p:cNvSpPr>
          <p:nvPr/>
        </p:nvSpPr>
        <p:spPr bwMode="auto">
          <a:xfrm>
            <a:off x="441639" y="778826"/>
            <a:ext cx="184731" cy="461665"/>
          </a:xfrm>
          <a:prstGeom prst="rect">
            <a:avLst/>
          </a:prstGeom>
          <a:noFill/>
          <a:ln w="9525">
            <a:noFill/>
            <a:miter lim="800000"/>
            <a:headEnd/>
            <a:tailEnd/>
          </a:ln>
        </p:spPr>
        <p:txBody>
          <a:bodyPr wrap="none">
            <a:spAutoFit/>
          </a:bodyPr>
          <a:lstStyle/>
          <a:p>
            <a:pPr defTabSz="457200" fontAlgn="base">
              <a:spcBef>
                <a:spcPct val="0"/>
              </a:spcBef>
              <a:spcAft>
                <a:spcPct val="0"/>
              </a:spcAft>
            </a:pPr>
            <a:endParaRPr lang="en-US" sz="2400">
              <a:solidFill>
                <a:prstClr val="black"/>
              </a:solidFill>
              <a:latin typeface="Calibri" pitchFamily="34" charset="0"/>
              <a:ea typeface="ＭＳ Ｐゴシック" pitchFamily="34" charset="-128"/>
            </a:endParaRPr>
          </a:p>
        </p:txBody>
      </p:sp>
      <p:sp>
        <p:nvSpPr>
          <p:cNvPr id="56330" name="Text Box 38"/>
          <p:cNvSpPr txBox="1">
            <a:spLocks noChangeArrowheads="1"/>
          </p:cNvSpPr>
          <p:nvPr/>
        </p:nvSpPr>
        <p:spPr bwMode="auto">
          <a:xfrm>
            <a:off x="4267200" y="1143012"/>
            <a:ext cx="1905000" cy="646331"/>
          </a:xfrm>
          <a:prstGeom prst="rect">
            <a:avLst/>
          </a:prstGeom>
          <a:solidFill>
            <a:srgbClr val="FFCC00"/>
          </a:solidFill>
          <a:ln w="9525">
            <a:noFill/>
            <a:miter lim="800000"/>
            <a:headEnd/>
            <a:tailEnd/>
          </a:ln>
        </p:spPr>
        <p:txBody>
          <a:bodyPr>
            <a:spAutoFit/>
          </a:bodyPr>
          <a:lstStyle/>
          <a:p>
            <a:pPr algn="ctr" defTabSz="457200" fontAlgn="base">
              <a:spcBef>
                <a:spcPct val="50000"/>
              </a:spcBef>
              <a:spcAft>
                <a:spcPct val="0"/>
              </a:spcAft>
            </a:pPr>
            <a:r>
              <a:rPr lang="en-US">
                <a:solidFill>
                  <a:prstClr val="black"/>
                </a:solidFill>
                <a:latin typeface="Times New Roman" pitchFamily="18" charset="0"/>
                <a:ea typeface="ＭＳ Ｐゴシック" pitchFamily="34" charset="-128"/>
              </a:rPr>
              <a:t>Problem Solving Team</a:t>
            </a:r>
          </a:p>
        </p:txBody>
      </p:sp>
      <p:sp>
        <p:nvSpPr>
          <p:cNvPr id="56331" name="Text Box 39"/>
          <p:cNvSpPr txBox="1">
            <a:spLocks noChangeArrowheads="1"/>
          </p:cNvSpPr>
          <p:nvPr/>
        </p:nvSpPr>
        <p:spPr bwMode="auto">
          <a:xfrm>
            <a:off x="6934200" y="1143012"/>
            <a:ext cx="1752600" cy="646331"/>
          </a:xfrm>
          <a:prstGeom prst="rect">
            <a:avLst/>
          </a:prstGeom>
          <a:solidFill>
            <a:srgbClr val="FF7C80"/>
          </a:solidFill>
          <a:ln w="9525">
            <a:noFill/>
            <a:miter lim="800000"/>
            <a:headEnd/>
            <a:tailEnd/>
          </a:ln>
        </p:spPr>
        <p:txBody>
          <a:bodyPr>
            <a:spAutoFit/>
          </a:bodyPr>
          <a:lstStyle/>
          <a:p>
            <a:pPr algn="ctr" defTabSz="457200" fontAlgn="base">
              <a:spcBef>
                <a:spcPct val="50000"/>
              </a:spcBef>
              <a:spcAft>
                <a:spcPct val="0"/>
              </a:spcAft>
            </a:pPr>
            <a:r>
              <a:rPr lang="en-US">
                <a:solidFill>
                  <a:prstClr val="black"/>
                </a:solidFill>
                <a:latin typeface="Times New Roman" pitchFamily="18" charset="0"/>
                <a:ea typeface="ＭＳ Ｐゴシック" pitchFamily="34" charset="-128"/>
              </a:rPr>
              <a:t>Tertiary Systems Team</a:t>
            </a:r>
          </a:p>
        </p:txBody>
      </p:sp>
      <p:sp>
        <p:nvSpPr>
          <p:cNvPr id="56332" name="Text Box 42"/>
          <p:cNvSpPr txBox="1">
            <a:spLocks noChangeArrowheads="1"/>
          </p:cNvSpPr>
          <p:nvPr/>
        </p:nvSpPr>
        <p:spPr bwMode="auto">
          <a:xfrm>
            <a:off x="4724400" y="2971800"/>
            <a:ext cx="1143000" cy="1477328"/>
          </a:xfrm>
          <a:prstGeom prst="rect">
            <a:avLst/>
          </a:prstGeom>
          <a:solidFill>
            <a:srgbClr val="FFCC00"/>
          </a:solidFill>
          <a:ln w="9525">
            <a:noFill/>
            <a:miter lim="800000"/>
            <a:headEnd/>
            <a:tailEnd/>
          </a:ln>
        </p:spPr>
        <p:txBody>
          <a:bodyPr wrap="square">
            <a:spAutoFit/>
          </a:bodyPr>
          <a:lstStyle/>
          <a:p>
            <a:pPr algn="ctr" defTabSz="457200" fontAlgn="base">
              <a:spcBef>
                <a:spcPct val="40000"/>
              </a:spcBef>
              <a:spcAft>
                <a:spcPct val="0"/>
              </a:spcAft>
            </a:pPr>
            <a:r>
              <a:rPr lang="en-US" dirty="0" smtClean="0">
                <a:solidFill>
                  <a:prstClr val="black"/>
                </a:solidFill>
                <a:latin typeface="Times New Roman" pitchFamily="18" charset="0"/>
                <a:ea typeface="ＭＳ Ｐゴシック" pitchFamily="34" charset="-128"/>
              </a:rPr>
              <a:t>Problem-Solving with Function in Mind</a:t>
            </a:r>
            <a:endParaRPr lang="en-US" dirty="0">
              <a:solidFill>
                <a:prstClr val="black"/>
              </a:solidFill>
              <a:latin typeface="Times New Roman" pitchFamily="18" charset="0"/>
              <a:ea typeface="ＭＳ Ｐゴシック" pitchFamily="34" charset="-128"/>
            </a:endParaRPr>
          </a:p>
        </p:txBody>
      </p:sp>
      <p:sp>
        <p:nvSpPr>
          <p:cNvPr id="56333" name="Line 28"/>
          <p:cNvSpPr>
            <a:spLocks noChangeShapeType="1"/>
          </p:cNvSpPr>
          <p:nvPr/>
        </p:nvSpPr>
        <p:spPr bwMode="auto">
          <a:xfrm>
            <a:off x="5105400" y="2457450"/>
            <a:ext cx="0" cy="400050"/>
          </a:xfrm>
          <a:prstGeom prst="line">
            <a:avLst/>
          </a:prstGeom>
          <a:noFill/>
          <a:ln w="9525">
            <a:solidFill>
              <a:schemeClr val="tx1"/>
            </a:solidFill>
            <a:round/>
            <a:headEnd/>
            <a:tailEnd type="triangle" w="med" len="med"/>
          </a:ln>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34" charset="-128"/>
            </a:endParaRPr>
          </a:p>
        </p:txBody>
      </p:sp>
      <p:sp>
        <p:nvSpPr>
          <p:cNvPr id="56334" name="Line 47"/>
          <p:cNvSpPr>
            <a:spLocks noChangeShapeType="1"/>
          </p:cNvSpPr>
          <p:nvPr/>
        </p:nvSpPr>
        <p:spPr bwMode="auto">
          <a:xfrm>
            <a:off x="6705600" y="3429000"/>
            <a:ext cx="1981200" cy="0"/>
          </a:xfrm>
          <a:prstGeom prst="line">
            <a:avLst/>
          </a:prstGeom>
          <a:noFill/>
          <a:ln w="9525">
            <a:solidFill>
              <a:schemeClr val="tx1"/>
            </a:solidFill>
            <a:round/>
            <a:headEnd type="triangle" w="med" len="med"/>
            <a:tailEnd type="triangle" w="med" len="med"/>
          </a:ln>
        </p:spPr>
        <p:txBody>
          <a:bodyPr/>
          <a:lstStyle/>
          <a:p>
            <a:pPr defTabSz="457200" fontAlgn="base">
              <a:spcBef>
                <a:spcPct val="0"/>
              </a:spcBef>
              <a:spcAft>
                <a:spcPct val="0"/>
              </a:spcAft>
            </a:pPr>
            <a:endParaRPr lang="en-US">
              <a:solidFill>
                <a:prstClr val="black"/>
              </a:solidFill>
              <a:latin typeface="Arial" charset="0"/>
              <a:ea typeface="ＭＳ Ｐゴシック" pitchFamily="34" charset="-128"/>
            </a:endParaRPr>
          </a:p>
        </p:txBody>
      </p:sp>
      <p:sp>
        <p:nvSpPr>
          <p:cNvPr id="56335" name="Line 28"/>
          <p:cNvSpPr>
            <a:spLocks noChangeShapeType="1"/>
          </p:cNvSpPr>
          <p:nvPr/>
        </p:nvSpPr>
        <p:spPr bwMode="auto">
          <a:xfrm>
            <a:off x="7696200" y="2343150"/>
            <a:ext cx="0" cy="1085850"/>
          </a:xfrm>
          <a:prstGeom prst="line">
            <a:avLst/>
          </a:prstGeom>
          <a:noFill/>
          <a:ln w="9525">
            <a:solidFill>
              <a:schemeClr val="tx1"/>
            </a:solidFill>
            <a:round/>
            <a:headEnd/>
            <a:tailEnd type="triangle" w="med" len="med"/>
          </a:ln>
        </p:spPr>
        <p:txBody>
          <a:bodyPr wrap="none" anchor="ctr"/>
          <a:lstStyle/>
          <a:p>
            <a:pPr defTabSz="457200" fontAlgn="base">
              <a:spcBef>
                <a:spcPct val="0"/>
              </a:spcBef>
              <a:spcAft>
                <a:spcPct val="0"/>
              </a:spcAft>
            </a:pPr>
            <a:endParaRPr lang="en-US">
              <a:solidFill>
                <a:prstClr val="black"/>
              </a:solidFill>
              <a:latin typeface="Arial" charset="0"/>
              <a:ea typeface="ＭＳ Ｐゴシック" pitchFamily="34" charset="-128"/>
            </a:endParaRPr>
          </a:p>
        </p:txBody>
      </p:sp>
      <p:sp>
        <p:nvSpPr>
          <p:cNvPr id="56336" name="Text Box 16"/>
          <p:cNvSpPr txBox="1">
            <a:spLocks noChangeArrowheads="1"/>
          </p:cNvSpPr>
          <p:nvPr/>
        </p:nvSpPr>
        <p:spPr bwMode="auto">
          <a:xfrm>
            <a:off x="2286000" y="4400707"/>
            <a:ext cx="1143000" cy="430887"/>
          </a:xfrm>
          <a:prstGeom prst="rect">
            <a:avLst/>
          </a:prstGeom>
          <a:solidFill>
            <a:srgbClr val="FFFF00"/>
          </a:solidFill>
          <a:ln w="9525">
            <a:noFill/>
            <a:miter lim="800000"/>
            <a:headEnd/>
            <a:tailEnd/>
          </a:ln>
        </p:spPr>
        <p:txBody>
          <a:bodyPr>
            <a:spAutoFit/>
          </a:bodyPr>
          <a:lstStyle/>
          <a:p>
            <a:pPr algn="ctr" defTabSz="457200" fontAlgn="base">
              <a:spcBef>
                <a:spcPct val="0"/>
              </a:spcBef>
              <a:spcAft>
                <a:spcPct val="0"/>
              </a:spcAft>
            </a:pPr>
            <a:r>
              <a:rPr lang="en-US" sz="1100">
                <a:solidFill>
                  <a:prstClr val="black"/>
                </a:solidFill>
                <a:latin typeface="Times New Roman" pitchFamily="18" charset="0"/>
                <a:ea typeface="ＭＳ Ｐゴシック" pitchFamily="34" charset="-128"/>
              </a:rPr>
              <a:t>Problem -solving</a:t>
            </a:r>
          </a:p>
        </p:txBody>
      </p:sp>
      <p:sp>
        <p:nvSpPr>
          <p:cNvPr id="56337" name="Text Box 34"/>
          <p:cNvSpPr txBox="1">
            <a:spLocks noChangeArrowheads="1"/>
          </p:cNvSpPr>
          <p:nvPr/>
        </p:nvSpPr>
        <p:spPr bwMode="auto">
          <a:xfrm>
            <a:off x="304800" y="1143003"/>
            <a:ext cx="1143000" cy="687881"/>
          </a:xfrm>
          <a:prstGeom prst="rect">
            <a:avLst/>
          </a:prstGeom>
          <a:solidFill>
            <a:srgbClr val="92D050"/>
          </a:solidFill>
          <a:ln w="9525">
            <a:noFill/>
            <a:miter lim="800000"/>
            <a:headEnd/>
            <a:tailEnd/>
          </a:ln>
        </p:spPr>
        <p:txBody>
          <a:bodyPr>
            <a:spAutoFit/>
          </a:bodyPr>
          <a:lstStyle/>
          <a:p>
            <a:pPr algn="ctr" defTabSz="457200" fontAlgn="base">
              <a:spcBef>
                <a:spcPct val="15000"/>
              </a:spcBef>
              <a:spcAft>
                <a:spcPct val="0"/>
              </a:spcAft>
            </a:pPr>
            <a:r>
              <a:rPr lang="en-US">
                <a:solidFill>
                  <a:prstClr val="black"/>
                </a:solidFill>
                <a:latin typeface="Times New Roman" pitchFamily="18" charset="0"/>
                <a:ea typeface="ＭＳ Ｐゴシック" pitchFamily="34" charset="-128"/>
              </a:rPr>
              <a:t>Universal</a:t>
            </a:r>
          </a:p>
          <a:p>
            <a:pPr algn="ctr" defTabSz="457200" fontAlgn="base">
              <a:spcBef>
                <a:spcPct val="15000"/>
              </a:spcBef>
              <a:spcAft>
                <a:spcPct val="0"/>
              </a:spcAft>
            </a:pPr>
            <a:r>
              <a:rPr lang="en-US">
                <a:solidFill>
                  <a:prstClr val="black"/>
                </a:solidFill>
                <a:latin typeface="Times New Roman" pitchFamily="18" charset="0"/>
                <a:ea typeface="ＭＳ Ｐゴシック" pitchFamily="34" charset="-128"/>
              </a:rPr>
              <a:t>Team</a:t>
            </a:r>
          </a:p>
        </p:txBody>
      </p:sp>
      <p:sp>
        <p:nvSpPr>
          <p:cNvPr id="56338" name="Text Box 18"/>
          <p:cNvSpPr txBox="1">
            <a:spLocks noChangeArrowheads="1"/>
          </p:cNvSpPr>
          <p:nvPr/>
        </p:nvSpPr>
        <p:spPr bwMode="auto">
          <a:xfrm>
            <a:off x="7772400" y="3486200"/>
            <a:ext cx="1257300" cy="1061829"/>
          </a:xfrm>
          <a:prstGeom prst="rect">
            <a:avLst/>
          </a:prstGeom>
          <a:solidFill>
            <a:srgbClr val="FF7C80"/>
          </a:solidFill>
          <a:ln w="9525">
            <a:noFill/>
            <a:miter lim="800000"/>
            <a:headEnd/>
            <a:tailEnd/>
          </a:ln>
        </p:spPr>
        <p:txBody>
          <a:bodyPr wrap="square">
            <a:spAutoFit/>
          </a:bodyPr>
          <a:lstStyle/>
          <a:p>
            <a:pPr algn="ctr" defTabSz="457200" fontAlgn="base">
              <a:spcBef>
                <a:spcPct val="25000"/>
              </a:spcBef>
              <a:spcAft>
                <a:spcPct val="0"/>
              </a:spcAft>
            </a:pPr>
            <a:r>
              <a:rPr lang="en-US" dirty="0" smtClean="0">
                <a:solidFill>
                  <a:prstClr val="black"/>
                </a:solidFill>
                <a:latin typeface="Times New Roman" pitchFamily="18" charset="0"/>
                <a:ea typeface="ＭＳ Ｐゴシック" pitchFamily="34" charset="-128"/>
              </a:rPr>
              <a:t>WRAP</a:t>
            </a:r>
          </a:p>
          <a:p>
            <a:pPr algn="ctr" defTabSz="457200" fontAlgn="base">
              <a:spcBef>
                <a:spcPct val="25000"/>
              </a:spcBef>
              <a:spcAft>
                <a:spcPct val="0"/>
              </a:spcAft>
            </a:pPr>
            <a:r>
              <a:rPr lang="en-US" dirty="0" smtClean="0">
                <a:solidFill>
                  <a:prstClr val="black"/>
                </a:solidFill>
                <a:latin typeface="Times New Roman" pitchFamily="18" charset="0"/>
                <a:ea typeface="ＭＳ Ｐゴシック" pitchFamily="34" charset="-128"/>
              </a:rPr>
              <a:t>RENEW</a:t>
            </a:r>
            <a:endParaRPr lang="en-US" dirty="0">
              <a:solidFill>
                <a:prstClr val="black"/>
              </a:solidFill>
              <a:latin typeface="Times New Roman" pitchFamily="18" charset="0"/>
              <a:ea typeface="ＭＳ Ｐゴシック" pitchFamily="34" charset="-128"/>
            </a:endParaRPr>
          </a:p>
          <a:p>
            <a:pPr algn="ctr" defTabSz="457200" fontAlgn="base">
              <a:spcBef>
                <a:spcPct val="25000"/>
              </a:spcBef>
              <a:spcAft>
                <a:spcPct val="0"/>
              </a:spcAft>
            </a:pPr>
            <a:endParaRPr lang="en-US" dirty="0">
              <a:solidFill>
                <a:prstClr val="black"/>
              </a:solidFill>
              <a:latin typeface="Times New Roman" pitchFamily="18" charset="0"/>
              <a:ea typeface="ＭＳ Ｐゴシック" pitchFamily="34" charset="-128"/>
            </a:endParaRPr>
          </a:p>
        </p:txBody>
      </p:sp>
      <p:sp>
        <p:nvSpPr>
          <p:cNvPr id="56339" name="Text Box 36"/>
          <p:cNvSpPr txBox="1">
            <a:spLocks noChangeArrowheads="1"/>
          </p:cNvSpPr>
          <p:nvPr/>
        </p:nvSpPr>
        <p:spPr bwMode="auto">
          <a:xfrm>
            <a:off x="2133600" y="1143012"/>
            <a:ext cx="1676400" cy="646331"/>
          </a:xfrm>
          <a:prstGeom prst="rect">
            <a:avLst/>
          </a:prstGeom>
          <a:solidFill>
            <a:srgbClr val="FFFF00"/>
          </a:solidFill>
          <a:ln w="9525">
            <a:noFill/>
            <a:miter lim="800000"/>
            <a:headEnd/>
            <a:tailEnd/>
          </a:ln>
        </p:spPr>
        <p:txBody>
          <a:bodyPr>
            <a:spAutoFit/>
          </a:bodyPr>
          <a:lstStyle/>
          <a:p>
            <a:pPr algn="ctr" defTabSz="457200" fontAlgn="base">
              <a:spcBef>
                <a:spcPct val="50000"/>
              </a:spcBef>
              <a:spcAft>
                <a:spcPct val="0"/>
              </a:spcAft>
            </a:pPr>
            <a:r>
              <a:rPr lang="en-US">
                <a:solidFill>
                  <a:prstClr val="black"/>
                </a:solidFill>
                <a:latin typeface="Times New Roman" pitchFamily="18" charset="0"/>
                <a:ea typeface="ＭＳ Ｐゴシック" pitchFamily="34" charset="-128"/>
              </a:rPr>
              <a:t>Secondary Systems Team</a:t>
            </a:r>
          </a:p>
        </p:txBody>
      </p:sp>
      <p:sp>
        <p:nvSpPr>
          <p:cNvPr id="56340" name="Line 63"/>
          <p:cNvSpPr>
            <a:spLocks noChangeShapeType="1"/>
          </p:cNvSpPr>
          <p:nvPr/>
        </p:nvSpPr>
        <p:spPr bwMode="auto">
          <a:xfrm>
            <a:off x="1600200" y="1371600"/>
            <a:ext cx="457200" cy="0"/>
          </a:xfrm>
          <a:prstGeom prst="line">
            <a:avLst/>
          </a:prstGeom>
          <a:noFill/>
          <a:ln w="9525">
            <a:solidFill>
              <a:schemeClr val="tx1"/>
            </a:solidFill>
            <a:round/>
            <a:headEnd type="triangle" w="med" len="med"/>
            <a:tailEnd type="triangle" w="med" len="med"/>
          </a:ln>
        </p:spPr>
        <p:txBody>
          <a:bodyPr/>
          <a:lstStyle/>
          <a:p>
            <a:pPr defTabSz="457200" fontAlgn="base">
              <a:spcBef>
                <a:spcPct val="0"/>
              </a:spcBef>
              <a:spcAft>
                <a:spcPct val="0"/>
              </a:spcAft>
            </a:pPr>
            <a:endParaRPr lang="en-US">
              <a:solidFill>
                <a:prstClr val="black"/>
              </a:solidFill>
              <a:latin typeface="Arial" charset="0"/>
              <a:ea typeface="ＭＳ Ｐゴシック" pitchFamily="34" charset="-128"/>
            </a:endParaRPr>
          </a:p>
        </p:txBody>
      </p:sp>
      <p:sp>
        <p:nvSpPr>
          <p:cNvPr id="56341" name="Line 64"/>
          <p:cNvSpPr>
            <a:spLocks noChangeShapeType="1"/>
          </p:cNvSpPr>
          <p:nvPr/>
        </p:nvSpPr>
        <p:spPr bwMode="auto">
          <a:xfrm>
            <a:off x="3886200" y="1371600"/>
            <a:ext cx="304800" cy="0"/>
          </a:xfrm>
          <a:prstGeom prst="line">
            <a:avLst/>
          </a:prstGeom>
          <a:noFill/>
          <a:ln w="9525">
            <a:solidFill>
              <a:schemeClr val="tx1"/>
            </a:solidFill>
            <a:round/>
            <a:headEnd type="triangle" w="med" len="med"/>
            <a:tailEnd type="triangle" w="med" len="med"/>
          </a:ln>
        </p:spPr>
        <p:txBody>
          <a:bodyPr/>
          <a:lstStyle/>
          <a:p>
            <a:pPr defTabSz="457200" fontAlgn="base">
              <a:spcBef>
                <a:spcPct val="0"/>
              </a:spcBef>
              <a:spcAft>
                <a:spcPct val="0"/>
              </a:spcAft>
            </a:pPr>
            <a:endParaRPr lang="en-US">
              <a:solidFill>
                <a:prstClr val="black"/>
              </a:solidFill>
              <a:latin typeface="Arial" charset="0"/>
              <a:ea typeface="ＭＳ Ｐゴシック" pitchFamily="34" charset="-128"/>
            </a:endParaRPr>
          </a:p>
        </p:txBody>
      </p:sp>
      <p:sp>
        <p:nvSpPr>
          <p:cNvPr id="56342" name="Line 65"/>
          <p:cNvSpPr>
            <a:spLocks noChangeShapeType="1"/>
          </p:cNvSpPr>
          <p:nvPr/>
        </p:nvSpPr>
        <p:spPr bwMode="auto">
          <a:xfrm>
            <a:off x="6248400" y="1428750"/>
            <a:ext cx="609600" cy="0"/>
          </a:xfrm>
          <a:prstGeom prst="line">
            <a:avLst/>
          </a:prstGeom>
          <a:noFill/>
          <a:ln w="9525">
            <a:solidFill>
              <a:schemeClr val="tx1"/>
            </a:solidFill>
            <a:round/>
            <a:headEnd type="triangle" w="med" len="med"/>
            <a:tailEnd type="triangle" w="med" len="med"/>
          </a:ln>
        </p:spPr>
        <p:txBody>
          <a:bodyPr/>
          <a:lstStyle/>
          <a:p>
            <a:pPr defTabSz="457200" fontAlgn="base">
              <a:spcBef>
                <a:spcPct val="0"/>
              </a:spcBef>
              <a:spcAft>
                <a:spcPct val="0"/>
              </a:spcAft>
            </a:pPr>
            <a:endParaRPr lang="en-US">
              <a:solidFill>
                <a:prstClr val="black"/>
              </a:solidFill>
              <a:latin typeface="Arial" charset="0"/>
              <a:ea typeface="ＭＳ Ｐゴシック" pitchFamily="34" charset="-128"/>
            </a:endParaRPr>
          </a:p>
        </p:txBody>
      </p:sp>
      <p:sp>
        <p:nvSpPr>
          <p:cNvPr id="56343" name="AutoShape 67"/>
          <p:cNvSpPr>
            <a:spLocks noChangeArrowheads="1"/>
          </p:cNvSpPr>
          <p:nvPr/>
        </p:nvSpPr>
        <p:spPr bwMode="auto">
          <a:xfrm>
            <a:off x="2133600" y="2857500"/>
            <a:ext cx="228600" cy="514350"/>
          </a:xfrm>
          <a:prstGeom prst="curvedRightArrow">
            <a:avLst>
              <a:gd name="adj1" fmla="val 36333"/>
              <a:gd name="adj2" fmla="val 148222"/>
              <a:gd name="adj3" fmla="val 33333"/>
            </a:avLst>
          </a:prstGeom>
          <a:solidFill>
            <a:schemeClr val="accent1"/>
          </a:solidFill>
          <a:ln w="9525">
            <a:solidFill>
              <a:schemeClr val="tx1"/>
            </a:solidFill>
            <a:miter lim="800000"/>
            <a:headEnd/>
            <a:tailEnd/>
          </a:ln>
        </p:spPr>
        <p:txBody>
          <a:bodyPr wrap="none" anchor="ctr"/>
          <a:lstStyle/>
          <a:p>
            <a:pPr defTabSz="457200" fontAlgn="base">
              <a:spcBef>
                <a:spcPct val="0"/>
              </a:spcBef>
              <a:spcAft>
                <a:spcPct val="0"/>
              </a:spcAft>
            </a:pPr>
            <a:endParaRPr lang="en-US">
              <a:solidFill>
                <a:prstClr val="black"/>
              </a:solidFill>
              <a:latin typeface="Calibri" pitchFamily="34" charset="0"/>
              <a:ea typeface="ＭＳ Ｐゴシック" pitchFamily="34" charset="-128"/>
            </a:endParaRPr>
          </a:p>
        </p:txBody>
      </p:sp>
      <p:sp>
        <p:nvSpPr>
          <p:cNvPr id="56344" name="Text Box 77"/>
          <p:cNvSpPr txBox="1">
            <a:spLocks noChangeArrowheads="1"/>
          </p:cNvSpPr>
          <p:nvPr/>
        </p:nvSpPr>
        <p:spPr bwMode="auto">
          <a:xfrm>
            <a:off x="533400" y="1771650"/>
            <a:ext cx="1066800" cy="369332"/>
          </a:xfrm>
          <a:prstGeom prst="rect">
            <a:avLst/>
          </a:prstGeom>
          <a:noFill/>
          <a:ln w="9525">
            <a:noFill/>
            <a:miter lim="800000"/>
            <a:headEnd/>
            <a:tailEnd/>
          </a:ln>
        </p:spPr>
        <p:txBody>
          <a:bodyPr>
            <a:spAutoFit/>
          </a:bodyPr>
          <a:lstStyle/>
          <a:p>
            <a:pPr defTabSz="457200" fontAlgn="base">
              <a:spcBef>
                <a:spcPct val="50000"/>
              </a:spcBef>
              <a:spcAft>
                <a:spcPct val="0"/>
              </a:spcAft>
            </a:pPr>
            <a:endParaRPr lang="en-US">
              <a:solidFill>
                <a:prstClr val="black"/>
              </a:solidFill>
              <a:latin typeface="Calibri" pitchFamily="34" charset="0"/>
              <a:ea typeface="ＭＳ Ｐゴシック" pitchFamily="34" charset="-128"/>
            </a:endParaRPr>
          </a:p>
        </p:txBody>
      </p:sp>
      <p:sp>
        <p:nvSpPr>
          <p:cNvPr id="56345" name="Text Box 78"/>
          <p:cNvSpPr txBox="1">
            <a:spLocks noChangeArrowheads="1"/>
          </p:cNvSpPr>
          <p:nvPr/>
        </p:nvSpPr>
        <p:spPr bwMode="auto">
          <a:xfrm>
            <a:off x="381000" y="1771650"/>
            <a:ext cx="1219200" cy="738664"/>
          </a:xfrm>
          <a:prstGeom prst="rect">
            <a:avLst/>
          </a:prstGeom>
          <a:noFill/>
          <a:ln w="9525">
            <a:noFill/>
            <a:miter lim="800000"/>
            <a:headEnd/>
            <a:tailEnd/>
          </a:ln>
        </p:spPr>
        <p:txBody>
          <a:bodyPr>
            <a:spAutoFit/>
          </a:bodyPr>
          <a:lstStyle/>
          <a:p>
            <a:pPr algn="ctr" defTabSz="457200" fontAlgn="base">
              <a:spcBef>
                <a:spcPct val="15000"/>
              </a:spcBef>
              <a:spcAft>
                <a:spcPct val="0"/>
              </a:spcAft>
            </a:pPr>
            <a:r>
              <a:rPr lang="en-US" sz="1400">
                <a:solidFill>
                  <a:prstClr val="black"/>
                </a:solidFill>
                <a:latin typeface="Calibri" pitchFamily="34" charset="0"/>
                <a:ea typeface="ＭＳ Ｐゴシック" pitchFamily="34" charset="-128"/>
              </a:rPr>
              <a:t>Plans SW &amp; Class-wide supports</a:t>
            </a:r>
          </a:p>
        </p:txBody>
      </p:sp>
      <p:sp>
        <p:nvSpPr>
          <p:cNvPr id="56346" name="Rectangle 79"/>
          <p:cNvSpPr>
            <a:spLocks noChangeArrowheads="1"/>
          </p:cNvSpPr>
          <p:nvPr/>
        </p:nvSpPr>
        <p:spPr bwMode="auto">
          <a:xfrm>
            <a:off x="304800" y="1714500"/>
            <a:ext cx="1295400" cy="685800"/>
          </a:xfrm>
          <a:prstGeom prst="rect">
            <a:avLst/>
          </a:prstGeom>
          <a:noFill/>
          <a:ln w="9525">
            <a:solidFill>
              <a:schemeClr val="tx1"/>
            </a:solidFill>
            <a:miter lim="800000"/>
            <a:headEnd/>
            <a:tailEnd/>
          </a:ln>
        </p:spPr>
        <p:txBody>
          <a:bodyPr wrap="none" anchor="ctr"/>
          <a:lstStyle/>
          <a:p>
            <a:pPr defTabSz="457200" fontAlgn="base">
              <a:spcBef>
                <a:spcPct val="0"/>
              </a:spcBef>
              <a:spcAft>
                <a:spcPct val="0"/>
              </a:spcAft>
            </a:pPr>
            <a:endParaRPr lang="en-US">
              <a:solidFill>
                <a:prstClr val="black"/>
              </a:solidFill>
              <a:latin typeface="Calibri" pitchFamily="34" charset="0"/>
              <a:ea typeface="ＭＳ Ｐゴシック" pitchFamily="34" charset="-128"/>
            </a:endParaRPr>
          </a:p>
        </p:txBody>
      </p:sp>
      <p:sp>
        <p:nvSpPr>
          <p:cNvPr id="56347" name="Text Box 80"/>
          <p:cNvSpPr txBox="1">
            <a:spLocks noChangeArrowheads="1"/>
          </p:cNvSpPr>
          <p:nvPr/>
        </p:nvSpPr>
        <p:spPr bwMode="auto">
          <a:xfrm>
            <a:off x="2057400" y="1714657"/>
            <a:ext cx="1752600" cy="954107"/>
          </a:xfrm>
          <a:prstGeom prst="rect">
            <a:avLst/>
          </a:prstGeom>
          <a:noFill/>
          <a:ln w="9525">
            <a:noFill/>
            <a:miter lim="800000"/>
            <a:headEnd/>
            <a:tailEnd/>
          </a:ln>
        </p:spPr>
        <p:txBody>
          <a:bodyPr>
            <a:spAutoFit/>
          </a:bodyPr>
          <a:lstStyle/>
          <a:p>
            <a:pPr algn="ctr" defTabSz="457200" fontAlgn="base">
              <a:spcBef>
                <a:spcPct val="15000"/>
              </a:spcBef>
              <a:spcAft>
                <a:spcPct val="0"/>
              </a:spcAft>
            </a:pPr>
            <a:r>
              <a:rPr lang="en-US" sz="1400">
                <a:solidFill>
                  <a:prstClr val="black"/>
                </a:solidFill>
                <a:latin typeface="Calibri" pitchFamily="34" charset="0"/>
                <a:ea typeface="ＭＳ Ｐゴシック" pitchFamily="34" charset="-128"/>
              </a:rPr>
              <a:t>Uses Process data; determines overall intervention effectiveness</a:t>
            </a:r>
          </a:p>
        </p:txBody>
      </p:sp>
      <p:sp>
        <p:nvSpPr>
          <p:cNvPr id="56348" name="Text Box 81"/>
          <p:cNvSpPr txBox="1">
            <a:spLocks noChangeArrowheads="1"/>
          </p:cNvSpPr>
          <p:nvPr/>
        </p:nvSpPr>
        <p:spPr bwMode="auto">
          <a:xfrm>
            <a:off x="4267200" y="1771650"/>
            <a:ext cx="1905000" cy="738664"/>
          </a:xfrm>
          <a:prstGeom prst="rect">
            <a:avLst/>
          </a:prstGeom>
          <a:noFill/>
          <a:ln w="9525">
            <a:noFill/>
            <a:miter lim="800000"/>
            <a:headEnd/>
            <a:tailEnd/>
          </a:ln>
        </p:spPr>
        <p:txBody>
          <a:bodyPr>
            <a:spAutoFit/>
          </a:bodyPr>
          <a:lstStyle/>
          <a:p>
            <a:pPr algn="ctr" defTabSz="457200" fontAlgn="base">
              <a:spcBef>
                <a:spcPct val="15000"/>
              </a:spcBef>
              <a:spcAft>
                <a:spcPct val="0"/>
              </a:spcAft>
            </a:pPr>
            <a:r>
              <a:rPr lang="en-US" sz="1400">
                <a:solidFill>
                  <a:prstClr val="black"/>
                </a:solidFill>
                <a:latin typeface="Calibri" pitchFamily="34" charset="0"/>
                <a:ea typeface="ＭＳ Ｐゴシック" pitchFamily="34" charset="-128"/>
              </a:rPr>
              <a:t>Standing team; uses FBA/BIP process for one youth at a time</a:t>
            </a:r>
          </a:p>
        </p:txBody>
      </p:sp>
      <p:sp>
        <p:nvSpPr>
          <p:cNvPr id="56349" name="Text Box 82"/>
          <p:cNvSpPr txBox="1">
            <a:spLocks noChangeArrowheads="1"/>
          </p:cNvSpPr>
          <p:nvPr/>
        </p:nvSpPr>
        <p:spPr bwMode="auto">
          <a:xfrm>
            <a:off x="6934200" y="1657507"/>
            <a:ext cx="1752600" cy="954107"/>
          </a:xfrm>
          <a:prstGeom prst="rect">
            <a:avLst/>
          </a:prstGeom>
          <a:noFill/>
          <a:ln w="9525">
            <a:noFill/>
            <a:miter lim="800000"/>
            <a:headEnd/>
            <a:tailEnd/>
          </a:ln>
        </p:spPr>
        <p:txBody>
          <a:bodyPr>
            <a:spAutoFit/>
          </a:bodyPr>
          <a:lstStyle/>
          <a:p>
            <a:pPr algn="ctr" defTabSz="457200" fontAlgn="base">
              <a:spcBef>
                <a:spcPct val="15000"/>
              </a:spcBef>
              <a:spcAft>
                <a:spcPct val="0"/>
              </a:spcAft>
            </a:pPr>
            <a:r>
              <a:rPr lang="en-US" sz="1400" dirty="0">
                <a:solidFill>
                  <a:prstClr val="black"/>
                </a:solidFill>
                <a:latin typeface="Calibri" pitchFamily="34" charset="0"/>
                <a:ea typeface="ＭＳ Ｐゴシック" pitchFamily="34" charset="-128"/>
              </a:rPr>
              <a:t>Uses Process data; determines overall intervention effectiveness</a:t>
            </a:r>
          </a:p>
        </p:txBody>
      </p:sp>
      <p:sp>
        <p:nvSpPr>
          <p:cNvPr id="56350" name="Rectangle 83"/>
          <p:cNvSpPr>
            <a:spLocks noChangeArrowheads="1"/>
          </p:cNvSpPr>
          <p:nvPr/>
        </p:nvSpPr>
        <p:spPr bwMode="auto">
          <a:xfrm>
            <a:off x="2057400" y="1657350"/>
            <a:ext cx="1676400" cy="742950"/>
          </a:xfrm>
          <a:prstGeom prst="rect">
            <a:avLst/>
          </a:prstGeom>
          <a:noFill/>
          <a:ln w="9525">
            <a:solidFill>
              <a:schemeClr val="tx1"/>
            </a:solidFill>
            <a:miter lim="800000"/>
            <a:headEnd/>
            <a:tailEnd/>
          </a:ln>
        </p:spPr>
        <p:txBody>
          <a:bodyPr wrap="none" anchor="ctr"/>
          <a:lstStyle/>
          <a:p>
            <a:pPr defTabSz="457200" fontAlgn="base">
              <a:spcBef>
                <a:spcPct val="0"/>
              </a:spcBef>
              <a:spcAft>
                <a:spcPct val="0"/>
              </a:spcAft>
            </a:pPr>
            <a:endParaRPr lang="en-US">
              <a:solidFill>
                <a:prstClr val="black"/>
              </a:solidFill>
              <a:latin typeface="Calibri" pitchFamily="34" charset="0"/>
              <a:ea typeface="ＭＳ Ｐゴシック" pitchFamily="34" charset="-128"/>
            </a:endParaRPr>
          </a:p>
        </p:txBody>
      </p:sp>
      <p:sp>
        <p:nvSpPr>
          <p:cNvPr id="56351" name="Rectangle 84"/>
          <p:cNvSpPr>
            <a:spLocks noChangeArrowheads="1"/>
          </p:cNvSpPr>
          <p:nvPr/>
        </p:nvSpPr>
        <p:spPr bwMode="auto">
          <a:xfrm>
            <a:off x="4191000" y="1771650"/>
            <a:ext cx="2057400" cy="685800"/>
          </a:xfrm>
          <a:prstGeom prst="rect">
            <a:avLst/>
          </a:prstGeom>
          <a:noFill/>
          <a:ln w="9525">
            <a:solidFill>
              <a:schemeClr val="tx1"/>
            </a:solidFill>
            <a:miter lim="800000"/>
            <a:headEnd/>
            <a:tailEnd/>
          </a:ln>
        </p:spPr>
        <p:txBody>
          <a:bodyPr wrap="none" anchor="ctr"/>
          <a:lstStyle/>
          <a:p>
            <a:pPr defTabSz="457200" fontAlgn="base">
              <a:spcBef>
                <a:spcPct val="0"/>
              </a:spcBef>
              <a:spcAft>
                <a:spcPct val="0"/>
              </a:spcAft>
            </a:pPr>
            <a:endParaRPr lang="en-US">
              <a:solidFill>
                <a:prstClr val="black"/>
              </a:solidFill>
              <a:latin typeface="Calibri" pitchFamily="34" charset="0"/>
              <a:ea typeface="ＭＳ Ｐゴシック" pitchFamily="34" charset="-128"/>
            </a:endParaRPr>
          </a:p>
        </p:txBody>
      </p:sp>
      <p:sp>
        <p:nvSpPr>
          <p:cNvPr id="56352" name="Rectangle 85"/>
          <p:cNvSpPr>
            <a:spLocks noChangeArrowheads="1"/>
          </p:cNvSpPr>
          <p:nvPr/>
        </p:nvSpPr>
        <p:spPr bwMode="auto">
          <a:xfrm>
            <a:off x="6934200" y="1657350"/>
            <a:ext cx="1752600" cy="685800"/>
          </a:xfrm>
          <a:prstGeom prst="rect">
            <a:avLst/>
          </a:prstGeom>
          <a:noFill/>
          <a:ln w="9525">
            <a:solidFill>
              <a:schemeClr val="tx1"/>
            </a:solidFill>
            <a:miter lim="800000"/>
            <a:headEnd/>
            <a:tailEnd/>
          </a:ln>
        </p:spPr>
        <p:txBody>
          <a:bodyPr wrap="none" anchor="ctr"/>
          <a:lstStyle/>
          <a:p>
            <a:pPr defTabSz="457200" fontAlgn="base">
              <a:spcBef>
                <a:spcPct val="0"/>
              </a:spcBef>
              <a:spcAft>
                <a:spcPct val="0"/>
              </a:spcAft>
            </a:pPr>
            <a:endParaRPr lang="en-US">
              <a:solidFill>
                <a:prstClr val="black"/>
              </a:solidFill>
              <a:latin typeface="Calibri" pitchFamily="34" charset="0"/>
              <a:ea typeface="ＭＳ Ｐゴシック" pitchFamily="34" charset="-128"/>
            </a:endParaRPr>
          </a:p>
        </p:txBody>
      </p:sp>
      <p:sp>
        <p:nvSpPr>
          <p:cNvPr id="45" name="Striped Right Arrow 44"/>
          <p:cNvSpPr/>
          <p:nvPr/>
        </p:nvSpPr>
        <p:spPr>
          <a:xfrm>
            <a:off x="1600200" y="2800350"/>
            <a:ext cx="533400" cy="1714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46" name="Curved Up Arrow 45"/>
          <p:cNvSpPr/>
          <p:nvPr/>
        </p:nvSpPr>
        <p:spPr>
          <a:xfrm>
            <a:off x="5029200" y="4114800"/>
            <a:ext cx="2057400" cy="2857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black"/>
              </a:solidFill>
            </a:endParaRPr>
          </a:p>
        </p:txBody>
      </p:sp>
      <p:sp>
        <p:nvSpPr>
          <p:cNvPr id="47" name="Curved Up Arrow 46"/>
          <p:cNvSpPr/>
          <p:nvPr/>
        </p:nvSpPr>
        <p:spPr>
          <a:xfrm>
            <a:off x="5029200" y="4114957"/>
            <a:ext cx="3505200" cy="5488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black"/>
              </a:solidFill>
            </a:endParaRPr>
          </a:p>
        </p:txBody>
      </p:sp>
      <p:sp>
        <p:nvSpPr>
          <p:cNvPr id="2" name="Curved Up Arrow 45"/>
          <p:cNvSpPr/>
          <p:nvPr/>
        </p:nvSpPr>
        <p:spPr>
          <a:xfrm>
            <a:off x="3505200" y="4171950"/>
            <a:ext cx="1219200" cy="1714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black"/>
              </a:solidFill>
            </a:endParaRPr>
          </a:p>
        </p:txBody>
      </p:sp>
      <p:sp>
        <p:nvSpPr>
          <p:cNvPr id="56357" name="Curved Up Arrow 45"/>
          <p:cNvSpPr>
            <a:spLocks noChangeArrowheads="1"/>
          </p:cNvSpPr>
          <p:nvPr/>
        </p:nvSpPr>
        <p:spPr bwMode="auto">
          <a:xfrm rot="21570218" flipV="1">
            <a:off x="3503613" y="3370817"/>
            <a:ext cx="1219200" cy="169069"/>
          </a:xfrm>
          <a:prstGeom prst="curvedUpArrow">
            <a:avLst>
              <a:gd name="adj1" fmla="val 20883"/>
              <a:gd name="adj2" fmla="val 41715"/>
              <a:gd name="adj3" fmla="val 25000"/>
            </a:avLst>
          </a:prstGeom>
          <a:solidFill>
            <a:schemeClr val="accent1"/>
          </a:solidFill>
          <a:ln w="25400" algn="ctr">
            <a:solidFill>
              <a:srgbClr val="89A4A7"/>
            </a:solidFill>
            <a:miter lim="800000"/>
            <a:headEnd/>
            <a:tailEnd/>
          </a:ln>
        </p:spPr>
        <p:txBody>
          <a:bodyPr rot="10800000" anchor="ctr"/>
          <a:lstStyle/>
          <a:p>
            <a:pPr algn="ctr" defTabSz="457200" fontAlgn="base">
              <a:spcBef>
                <a:spcPct val="0"/>
              </a:spcBef>
              <a:spcAft>
                <a:spcPct val="0"/>
              </a:spcAft>
            </a:pPr>
            <a:endParaRPr lang="en-US">
              <a:solidFill>
                <a:prstClr val="black"/>
              </a:solidFill>
              <a:latin typeface="Calibri" pitchFamily="34" charset="0"/>
              <a:ea typeface="ＭＳ Ｐゴシック" pitchFamily="34" charset="-128"/>
            </a:endParaRPr>
          </a:p>
        </p:txBody>
      </p:sp>
      <p:sp>
        <p:nvSpPr>
          <p:cNvPr id="56358" name="TextBox 3"/>
          <p:cNvSpPr txBox="1">
            <a:spLocks noChangeArrowheads="1"/>
          </p:cNvSpPr>
          <p:nvPr/>
        </p:nvSpPr>
        <p:spPr bwMode="auto">
          <a:xfrm>
            <a:off x="0" y="4866085"/>
            <a:ext cx="9144000" cy="369332"/>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900">
                <a:solidFill>
                  <a:prstClr val="black"/>
                </a:solidFill>
                <a:latin typeface="Calibri" pitchFamily="34" charset="0"/>
                <a:ea typeface="ＭＳ Ｐゴシック" pitchFamily="34" charset="-128"/>
              </a:rPr>
              <a:t>SSD PBIS Adapted from :  Eber, L. </a:t>
            </a:r>
            <a:r>
              <a:rPr lang="en-US" sz="900" i="1">
                <a:solidFill>
                  <a:prstClr val="black"/>
                </a:solidFill>
                <a:latin typeface="Calibri" pitchFamily="34" charset="0"/>
                <a:ea typeface="ＭＳ Ｐゴシック" pitchFamily="34" charset="-128"/>
              </a:rPr>
              <a:t>T301fi: Tertiary Level Support and Data-based Decision-making in Wraparound </a:t>
            </a:r>
            <a:r>
              <a:rPr lang="en-US" sz="900">
                <a:solidFill>
                  <a:prstClr val="black"/>
                </a:solidFill>
                <a:latin typeface="Calibri" pitchFamily="34" charset="0"/>
                <a:ea typeface="ＭＳ Ｐゴシック" pitchFamily="34" charset="-128"/>
              </a:rPr>
              <a:t>[Presentation Slide].</a:t>
            </a:r>
          </a:p>
          <a:p>
            <a:pPr algn="ctr" defTabSz="457200" fontAlgn="base">
              <a:spcBef>
                <a:spcPct val="0"/>
              </a:spcBef>
              <a:spcAft>
                <a:spcPct val="0"/>
              </a:spcAft>
            </a:pPr>
            <a:r>
              <a:rPr lang="en-US" sz="900">
                <a:solidFill>
                  <a:prstClr val="black"/>
                </a:solidFill>
                <a:latin typeface="Calibri" pitchFamily="34" charset="0"/>
                <a:ea typeface="ＭＳ Ｐゴシック" pitchFamily="34" charset="-128"/>
              </a:rPr>
              <a:t>Retrieved from Tier 3/Tertiary Series Training Resource Guide (2010).  Illinois PBIS Network</a:t>
            </a:r>
            <a:endParaRPr lang="en-US" sz="900" i="1">
              <a:solidFill>
                <a:prstClr val="black"/>
              </a:solidFill>
              <a:latin typeface="Calibri" pitchFamily="34" charset="0"/>
              <a:ea typeface="ＭＳ Ｐゴシック" pitchFamily="34" charset="-128"/>
            </a:endParaRPr>
          </a:p>
        </p:txBody>
      </p:sp>
    </p:spTree>
    <p:extLst>
      <p:ext uri="{BB962C8B-B14F-4D97-AF65-F5344CB8AC3E}">
        <p14:creationId xmlns:p14="http://schemas.microsoft.com/office/powerpoint/2010/main" val="16740097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150"/>
            <a:ext cx="2964900" cy="1330349"/>
          </a:xfrm>
          <a:solidFill>
            <a:schemeClr val="tx1"/>
          </a:solidFill>
        </p:spPr>
        <p:txBody>
          <a:bodyPr/>
          <a:lstStyle/>
          <a:p>
            <a:pPr algn="ctr"/>
            <a:r>
              <a:rPr lang="en-US" sz="2800" dirty="0" smtClean="0">
                <a:solidFill>
                  <a:schemeClr val="bg1"/>
                </a:solidFill>
                <a:latin typeface="Francois One" panose="020B0604020202020204" charset="0"/>
              </a:rPr>
              <a:t>Identifying Students for Social Skills</a:t>
            </a:r>
            <a:endParaRPr lang="en-US" sz="2800" dirty="0">
              <a:solidFill>
                <a:schemeClr val="bg1"/>
              </a:solidFill>
              <a:latin typeface="Francois One" panose="020B0604020202020204" charset="0"/>
            </a:endParaRPr>
          </a:p>
        </p:txBody>
      </p:sp>
      <p:sp>
        <p:nvSpPr>
          <p:cNvPr id="3" name="Text Placeholder 2"/>
          <p:cNvSpPr>
            <a:spLocks noGrp="1"/>
          </p:cNvSpPr>
          <p:nvPr>
            <p:ph type="body" idx="1"/>
          </p:nvPr>
        </p:nvSpPr>
        <p:spPr>
          <a:xfrm>
            <a:off x="304800" y="1504949"/>
            <a:ext cx="2807999" cy="3522047"/>
          </a:xfrm>
        </p:spPr>
        <p:txBody>
          <a:bodyPr/>
          <a:lstStyle/>
          <a:p>
            <a:pPr algn="ctr"/>
            <a:r>
              <a:rPr lang="en-US" sz="2700" dirty="0">
                <a:latin typeface="Calibri" panose="020F0502020204030204" pitchFamily="34" charset="0"/>
              </a:rPr>
              <a:t>At least </a:t>
            </a:r>
            <a:r>
              <a:rPr lang="en-US" sz="2700" b="1" dirty="0">
                <a:effectLst>
                  <a:outerShdw blurRad="38100" dist="38100" dir="2700000" algn="tl">
                    <a:srgbClr val="000000">
                      <a:alpha val="43137"/>
                    </a:srgbClr>
                  </a:outerShdw>
                </a:effectLst>
                <a:latin typeface="Calibri" panose="020F0502020204030204" pitchFamily="34" charset="0"/>
              </a:rPr>
              <a:t>2 data sources</a:t>
            </a:r>
            <a:r>
              <a:rPr lang="en-US" sz="2700" dirty="0">
                <a:latin typeface="Calibri" panose="020F0502020204030204" pitchFamily="34" charset="0"/>
              </a:rPr>
              <a:t> are used to identify students for Tier 2 &amp; Tier 3 supports at least </a:t>
            </a:r>
            <a:r>
              <a:rPr lang="en-US" sz="2700" b="1" dirty="0">
                <a:effectLst>
                  <a:outerShdw blurRad="38100" dist="38100" dir="2700000" algn="tl">
                    <a:srgbClr val="000000">
                      <a:alpha val="43137"/>
                    </a:srgbClr>
                  </a:outerShdw>
                </a:effectLst>
                <a:latin typeface="Calibri" panose="020F0502020204030204" pitchFamily="34" charset="0"/>
              </a:rPr>
              <a:t>three times</a:t>
            </a:r>
            <a:r>
              <a:rPr lang="en-US" sz="2700" dirty="0">
                <a:latin typeface="Calibri" panose="020F0502020204030204" pitchFamily="34" charset="0"/>
              </a:rPr>
              <a:t> a year</a:t>
            </a:r>
          </a:p>
          <a:p>
            <a:endParaRPr lang="en-US" sz="2000" dirty="0">
              <a:latin typeface="Calibri" panose="020F0502020204030204" pitchFamily="34" charset="0"/>
            </a:endParaRPr>
          </a:p>
        </p:txBody>
      </p:sp>
      <p:sp>
        <p:nvSpPr>
          <p:cNvPr id="4" name="TextBox 3"/>
          <p:cNvSpPr txBox="1"/>
          <p:nvPr/>
        </p:nvSpPr>
        <p:spPr>
          <a:xfrm>
            <a:off x="4114800" y="133350"/>
            <a:ext cx="4876800" cy="4893647"/>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
            </a:pPr>
            <a:r>
              <a:rPr lang="en-US" sz="2800" dirty="0" smtClean="0">
                <a:latin typeface="Calibri" panose="020F0502020204030204" pitchFamily="34" charset="0"/>
              </a:rPr>
              <a:t>Universal Screeners</a:t>
            </a:r>
          </a:p>
          <a:p>
            <a:pPr marL="457200" indent="-457200">
              <a:buFont typeface="Wingdings" panose="05000000000000000000" pitchFamily="2" charset="2"/>
              <a:buChar char="§"/>
            </a:pPr>
            <a:r>
              <a:rPr lang="en-US" sz="2800" dirty="0" smtClean="0">
                <a:latin typeface="Calibri" panose="020F0502020204030204" pitchFamily="34" charset="0"/>
              </a:rPr>
              <a:t>Student Outcome Data</a:t>
            </a:r>
          </a:p>
          <a:p>
            <a:pPr lvl="8"/>
            <a:r>
              <a:rPr lang="en-US" sz="2800" dirty="0">
                <a:latin typeface="Calibri" panose="020F0502020204030204" pitchFamily="34" charset="0"/>
              </a:rPr>
              <a:t> </a:t>
            </a:r>
            <a:r>
              <a:rPr lang="en-US" sz="2800" dirty="0" smtClean="0">
                <a:latin typeface="Calibri" panose="020F0502020204030204" pitchFamily="34" charset="0"/>
              </a:rPr>
              <a:t>      	</a:t>
            </a:r>
            <a:r>
              <a:rPr lang="en-US" sz="2400" dirty="0" smtClean="0">
                <a:latin typeface="Calibri" panose="020F0502020204030204" pitchFamily="34" charset="0"/>
              </a:rPr>
              <a:t>Office Discipline Referrals</a:t>
            </a:r>
          </a:p>
          <a:p>
            <a:pPr lvl="8"/>
            <a:r>
              <a:rPr lang="en-US" sz="2400" dirty="0" smtClean="0">
                <a:latin typeface="Calibri" panose="020F0502020204030204" pitchFamily="34" charset="0"/>
              </a:rPr>
              <a:t>	Suspensions</a:t>
            </a:r>
          </a:p>
          <a:p>
            <a:pPr lvl="8"/>
            <a:r>
              <a:rPr lang="en-US" sz="2400" dirty="0">
                <a:latin typeface="Calibri" panose="020F0502020204030204" pitchFamily="34" charset="0"/>
              </a:rPr>
              <a:t>	</a:t>
            </a:r>
            <a:r>
              <a:rPr lang="en-US" sz="2400" dirty="0" smtClean="0">
                <a:latin typeface="Calibri" panose="020F0502020204030204" pitchFamily="34" charset="0"/>
              </a:rPr>
              <a:t>Attendance</a:t>
            </a:r>
          </a:p>
          <a:p>
            <a:pPr lvl="8"/>
            <a:r>
              <a:rPr lang="en-US" sz="2400" dirty="0">
                <a:latin typeface="Calibri" panose="020F0502020204030204" pitchFamily="34" charset="0"/>
              </a:rPr>
              <a:t>	</a:t>
            </a:r>
            <a:r>
              <a:rPr lang="en-US" sz="2400" dirty="0" smtClean="0">
                <a:latin typeface="Calibri" panose="020F0502020204030204" pitchFamily="34" charset="0"/>
              </a:rPr>
              <a:t>Tardies</a:t>
            </a:r>
          </a:p>
          <a:p>
            <a:pPr lvl="8"/>
            <a:r>
              <a:rPr lang="en-US" sz="2400" dirty="0">
                <a:latin typeface="Calibri" panose="020F0502020204030204" pitchFamily="34" charset="0"/>
              </a:rPr>
              <a:t>	</a:t>
            </a:r>
            <a:r>
              <a:rPr lang="en-US" sz="2400" dirty="0" smtClean="0">
                <a:latin typeface="Calibri" panose="020F0502020204030204" pitchFamily="34" charset="0"/>
              </a:rPr>
              <a:t>Academics</a:t>
            </a:r>
          </a:p>
          <a:p>
            <a:pPr marL="457200" lvl="8" indent="-457200">
              <a:buFont typeface="Wingdings" panose="05000000000000000000" pitchFamily="2" charset="2"/>
              <a:buChar char="§"/>
            </a:pPr>
            <a:r>
              <a:rPr lang="en-US" sz="2800" dirty="0" smtClean="0">
                <a:latin typeface="Calibri" panose="020F0502020204030204" pitchFamily="34" charset="0"/>
              </a:rPr>
              <a:t>Minors</a:t>
            </a:r>
          </a:p>
          <a:p>
            <a:pPr lvl="8"/>
            <a:r>
              <a:rPr lang="en-US" sz="2800" dirty="0">
                <a:latin typeface="Calibri" panose="020F0502020204030204" pitchFamily="34" charset="0"/>
              </a:rPr>
              <a:t>	</a:t>
            </a:r>
            <a:r>
              <a:rPr lang="en-US" sz="2400" dirty="0" smtClean="0">
                <a:latin typeface="Calibri" panose="020F0502020204030204" pitchFamily="34" charset="0"/>
              </a:rPr>
              <a:t>In-School Detentions</a:t>
            </a:r>
          </a:p>
          <a:p>
            <a:pPr lvl="8"/>
            <a:r>
              <a:rPr lang="en-US" sz="2400" dirty="0">
                <a:latin typeface="Calibri" panose="020F0502020204030204" pitchFamily="34" charset="0"/>
              </a:rPr>
              <a:t>	</a:t>
            </a:r>
            <a:r>
              <a:rPr lang="en-US" sz="2400" dirty="0" smtClean="0">
                <a:latin typeface="Calibri" panose="020F0502020204030204" pitchFamily="34" charset="0"/>
              </a:rPr>
              <a:t>Interclass Time-out</a:t>
            </a:r>
          </a:p>
          <a:p>
            <a:pPr lvl="8"/>
            <a:r>
              <a:rPr lang="en-US" sz="2400" dirty="0">
                <a:latin typeface="Calibri" panose="020F0502020204030204" pitchFamily="34" charset="0"/>
              </a:rPr>
              <a:t>	</a:t>
            </a:r>
            <a:r>
              <a:rPr lang="en-US" sz="2400" dirty="0" smtClean="0">
                <a:latin typeface="Calibri" panose="020F0502020204030204" pitchFamily="34" charset="0"/>
              </a:rPr>
              <a:t>Think Time</a:t>
            </a:r>
          </a:p>
          <a:p>
            <a:pPr lvl="8"/>
            <a:r>
              <a:rPr lang="en-US" sz="2800" dirty="0">
                <a:latin typeface="Calibri" panose="020F0502020204030204" pitchFamily="34" charset="0"/>
              </a:rPr>
              <a:t>	</a:t>
            </a:r>
            <a:endParaRPr lang="en-US" sz="2800" dirty="0" smtClean="0">
              <a:latin typeface="Calibri" panose="020F0502020204030204" pitchFamily="34" charset="0"/>
            </a:endParaRPr>
          </a:p>
        </p:txBody>
      </p:sp>
    </p:spTree>
    <p:extLst>
      <p:ext uri="{BB962C8B-B14F-4D97-AF65-F5344CB8AC3E}">
        <p14:creationId xmlns:p14="http://schemas.microsoft.com/office/powerpoint/2010/main" val="234413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Developing Decision Rules for Social Skills</a:t>
            </a:r>
            <a:endParaRPr dirty="0">
              <a:solidFill>
                <a:schemeClr val="bg1"/>
              </a:solidFill>
            </a:endParaRPr>
          </a:p>
        </p:txBody>
      </p:sp>
      <p:sp>
        <p:nvSpPr>
          <p:cNvPr id="2" name="TextBox 1"/>
          <p:cNvSpPr txBox="1"/>
          <p:nvPr/>
        </p:nvSpPr>
        <p:spPr>
          <a:xfrm>
            <a:off x="381000" y="1276350"/>
            <a:ext cx="8458200" cy="3108543"/>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Ø"/>
            </a:pPr>
            <a:r>
              <a:rPr lang="en-US" sz="2800" dirty="0" smtClean="0">
                <a:latin typeface="Calibri" panose="020F0502020204030204" pitchFamily="34" charset="0"/>
              </a:rPr>
              <a:t>Everyone needs to know how students are </a:t>
            </a:r>
            <a:r>
              <a:rPr lang="en-US" sz="2800" b="1" dirty="0" smtClean="0">
                <a:solidFill>
                  <a:schemeClr val="tx1"/>
                </a:solidFill>
                <a:effectLst>
                  <a:outerShdw blurRad="38100" dist="38100" dir="2700000" algn="tl">
                    <a:srgbClr val="000000">
                      <a:alpha val="43137"/>
                    </a:srgbClr>
                  </a:outerShdw>
                </a:effectLst>
                <a:latin typeface="Calibri" panose="020F0502020204030204" pitchFamily="34" charset="0"/>
              </a:rPr>
              <a:t>eligible (entry criteria)</a:t>
            </a:r>
            <a:r>
              <a:rPr lang="en-US" sz="2800" dirty="0" smtClean="0">
                <a:latin typeface="Calibri" panose="020F0502020204030204" pitchFamily="34" charset="0"/>
              </a:rPr>
              <a:t> for interventions</a:t>
            </a:r>
            <a:endParaRPr lang="en-US" sz="2800" dirty="0">
              <a:latin typeface="Calibri" panose="020F0502020204030204" pitchFamily="34" charset="0"/>
            </a:endParaRPr>
          </a:p>
          <a:p>
            <a:pPr marL="457200" indent="-457200">
              <a:buFont typeface="Wingdings" panose="05000000000000000000" pitchFamily="2" charset="2"/>
              <a:buChar char="Ø"/>
            </a:pPr>
            <a:endParaRPr lang="en-US" sz="2800" dirty="0">
              <a:latin typeface="Calibri" panose="020F0502020204030204" pitchFamily="34" charset="0"/>
            </a:endParaRPr>
          </a:p>
          <a:p>
            <a:pPr marL="457200" indent="-457200">
              <a:buFont typeface="Wingdings" panose="05000000000000000000" pitchFamily="2" charset="2"/>
              <a:buChar char="Ø"/>
            </a:pPr>
            <a:r>
              <a:rPr lang="en-US" sz="2800" dirty="0" smtClean="0">
                <a:latin typeface="Calibri" panose="020F0502020204030204" pitchFamily="34" charset="0"/>
              </a:rPr>
              <a:t>Everyone needs to know how </a:t>
            </a:r>
            <a:r>
              <a:rPr lang="en-US" sz="2800" b="1" dirty="0" smtClean="0">
                <a:solidFill>
                  <a:schemeClr val="tx1"/>
                </a:solidFill>
                <a:effectLst>
                  <a:outerShdw blurRad="38100" dist="38100" dir="2700000" algn="tl">
                    <a:srgbClr val="000000">
                      <a:alpha val="43137"/>
                    </a:srgbClr>
                  </a:outerShdw>
                </a:effectLst>
                <a:latin typeface="Calibri" panose="020F0502020204030204" pitchFamily="34" charset="0"/>
              </a:rPr>
              <a:t>progress is monitored</a:t>
            </a:r>
            <a:endParaRPr lang="en-US" sz="2800" b="1" dirty="0">
              <a:solidFill>
                <a:schemeClr val="tx1"/>
              </a:solidFill>
              <a:effectLst>
                <a:outerShdw blurRad="38100" dist="38100" dir="2700000" algn="tl">
                  <a:srgbClr val="000000">
                    <a:alpha val="43137"/>
                  </a:srgbClr>
                </a:outerShdw>
              </a:effectLst>
              <a:latin typeface="Calibri" panose="020F0502020204030204" pitchFamily="34" charset="0"/>
            </a:endParaRPr>
          </a:p>
          <a:p>
            <a:pPr marL="457200" indent="-457200">
              <a:buFont typeface="Wingdings" panose="05000000000000000000" pitchFamily="2" charset="2"/>
              <a:buChar char="Ø"/>
            </a:pPr>
            <a:endParaRPr lang="en-US" sz="2800" dirty="0">
              <a:latin typeface="Calibri" panose="020F0502020204030204" pitchFamily="34" charset="0"/>
            </a:endParaRPr>
          </a:p>
          <a:p>
            <a:pPr marL="457200" indent="-457200">
              <a:buFont typeface="Wingdings" panose="05000000000000000000" pitchFamily="2" charset="2"/>
              <a:buChar char="Ø"/>
            </a:pPr>
            <a:r>
              <a:rPr lang="en-US" sz="2800" dirty="0" smtClean="0">
                <a:latin typeface="Calibri" panose="020F0502020204030204" pitchFamily="34" charset="0"/>
              </a:rPr>
              <a:t>Everyone needs to know how students </a:t>
            </a:r>
            <a:r>
              <a:rPr lang="en-US" sz="2800" b="1" dirty="0" smtClean="0">
                <a:solidFill>
                  <a:schemeClr val="tx1"/>
                </a:solidFill>
                <a:effectLst>
                  <a:outerShdw blurRad="38100" dist="38100" dir="2700000" algn="tl">
                    <a:srgbClr val="000000">
                      <a:alpha val="43137"/>
                    </a:srgbClr>
                  </a:outerShdw>
                </a:effectLst>
                <a:latin typeface="Calibri" panose="020F0502020204030204" pitchFamily="34" charset="0"/>
              </a:rPr>
              <a:t>exit the intervention</a:t>
            </a:r>
            <a:endParaRPr lang="en-US" sz="2800" b="1"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047765040"/>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Developing </a:t>
            </a:r>
            <a:r>
              <a:rPr lang="en-US" sz="3200" b="1" dirty="0" smtClean="0">
                <a:solidFill>
                  <a:schemeClr val="bg1"/>
                </a:solidFill>
                <a:latin typeface="Francois One" panose="020B0604020202020204" charset="0"/>
              </a:rPr>
              <a:t>Decision Rules for Social Skills</a:t>
            </a:r>
            <a:endParaRPr dirty="0">
              <a:solidFill>
                <a:schemeClr val="bg1"/>
              </a:solidFill>
            </a:endParaRPr>
          </a:p>
        </p:txBody>
      </p:sp>
      <p:sp>
        <p:nvSpPr>
          <p:cNvPr id="2" name="TextBox 1"/>
          <p:cNvSpPr txBox="1"/>
          <p:nvPr/>
        </p:nvSpPr>
        <p:spPr>
          <a:xfrm>
            <a:off x="381000" y="1276350"/>
            <a:ext cx="8458200" cy="523220"/>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Ø"/>
            </a:pPr>
            <a:r>
              <a:rPr lang="en-US" sz="2800" dirty="0" smtClean="0">
                <a:latin typeface="Calibri" panose="020F0502020204030204" pitchFamily="34" charset="0"/>
              </a:rPr>
              <a:t>Student Selection Decision Rule Example</a:t>
            </a:r>
            <a:endParaRPr lang="en-US" sz="2800" b="1" dirty="0">
              <a:solidFill>
                <a:schemeClr val="tx1"/>
              </a:solidFill>
              <a:effectLst>
                <a:outerShdw blurRad="38100" dist="38100" dir="2700000" algn="tl">
                  <a:srgbClr val="000000">
                    <a:alpha val="43137"/>
                  </a:srgbClr>
                </a:outerShdw>
              </a:effectLst>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21806024"/>
              </p:ext>
            </p:extLst>
          </p:nvPr>
        </p:nvGraphicFramePr>
        <p:xfrm>
          <a:off x="762000" y="1826324"/>
          <a:ext cx="7696200" cy="3058160"/>
        </p:xfrm>
        <a:graphic>
          <a:graphicData uri="http://schemas.openxmlformats.org/drawingml/2006/table">
            <a:tbl>
              <a:tblPr firstRow="1" bandRow="1"/>
              <a:tblGrid>
                <a:gridCol w="2565400"/>
                <a:gridCol w="2565400"/>
                <a:gridCol w="2565400"/>
              </a:tblGrid>
              <a:tr h="370840">
                <a:tc>
                  <a:txBody>
                    <a:bodyPr/>
                    <a:lstStyle/>
                    <a:p>
                      <a:pPr algn="ctr"/>
                      <a:r>
                        <a:rPr lang="en-US" sz="2000" b="1" dirty="0" smtClean="0">
                          <a:solidFill>
                            <a:schemeClr val="bg1"/>
                          </a:solidFill>
                          <a:effectLst>
                            <a:outerShdw blurRad="38100" dist="38100" dir="2700000" algn="tl">
                              <a:srgbClr val="000000">
                                <a:alpha val="43137"/>
                              </a:srgbClr>
                            </a:outerShdw>
                          </a:effectLst>
                          <a:latin typeface="Calibri" panose="020F0502020204030204" pitchFamily="34" charset="0"/>
                        </a:rPr>
                        <a:t>Measure</a:t>
                      </a:r>
                      <a:endParaRPr lang="en-US" sz="2000" b="1" dirty="0">
                        <a:solidFill>
                          <a:schemeClr val="bg1"/>
                        </a:solidFill>
                        <a:effectLst>
                          <a:outerShdw blurRad="38100" dist="38100" dir="2700000" algn="tl">
                            <a:srgbClr val="000000">
                              <a:alpha val="43137"/>
                            </a:srgbClr>
                          </a:outerShdw>
                        </a:effectLst>
                        <a:latin typeface="Calibri" panose="020F0502020204030204" pitchFamily="34" charset="0"/>
                      </a:endParaRPr>
                    </a:p>
                  </a:txBody>
                  <a:tcPr>
                    <a:solidFill>
                      <a:schemeClr val="tx1"/>
                    </a:solidFill>
                  </a:tcPr>
                </a:tc>
                <a:tc>
                  <a:txBody>
                    <a:bodyPr/>
                    <a:lstStyle/>
                    <a:p>
                      <a:pPr algn="ctr"/>
                      <a:r>
                        <a:rPr lang="en-US" sz="2000" b="1" dirty="0" smtClean="0">
                          <a:solidFill>
                            <a:schemeClr val="bg1"/>
                          </a:solidFill>
                          <a:effectLst>
                            <a:outerShdw blurRad="38100" dist="38100" dir="2700000" algn="tl">
                              <a:srgbClr val="000000">
                                <a:alpha val="43137"/>
                              </a:srgbClr>
                            </a:outerShdw>
                          </a:effectLst>
                          <a:latin typeface="Calibri" panose="020F0502020204030204" pitchFamily="34" charset="0"/>
                        </a:rPr>
                        <a:t>Proficient Score</a:t>
                      </a:r>
                      <a:endParaRPr lang="en-US" sz="2000" b="1" dirty="0">
                        <a:solidFill>
                          <a:schemeClr val="bg1"/>
                        </a:solidFill>
                        <a:effectLst>
                          <a:outerShdw blurRad="38100" dist="38100" dir="2700000" algn="tl">
                            <a:srgbClr val="000000">
                              <a:alpha val="43137"/>
                            </a:srgbClr>
                          </a:outerShdw>
                        </a:effectLst>
                        <a:latin typeface="Calibri" panose="020F0502020204030204" pitchFamily="34" charset="0"/>
                      </a:endParaRPr>
                    </a:p>
                  </a:txBody>
                  <a:tcPr>
                    <a:solidFill>
                      <a:schemeClr val="tx1"/>
                    </a:solidFill>
                  </a:tcPr>
                </a:tc>
                <a:tc>
                  <a:txBody>
                    <a:bodyPr/>
                    <a:lstStyle/>
                    <a:p>
                      <a:pPr algn="ctr"/>
                      <a:r>
                        <a:rPr lang="en-US" sz="2000" b="1" dirty="0" smtClean="0">
                          <a:solidFill>
                            <a:schemeClr val="bg1"/>
                          </a:solidFill>
                          <a:effectLst>
                            <a:outerShdw blurRad="38100" dist="38100" dir="2700000" algn="tl">
                              <a:srgbClr val="000000">
                                <a:alpha val="43137"/>
                              </a:srgbClr>
                            </a:outerShdw>
                          </a:effectLst>
                          <a:latin typeface="Calibri" panose="020F0502020204030204" pitchFamily="34" charset="0"/>
                        </a:rPr>
                        <a:t>Indication of Risk</a:t>
                      </a:r>
                      <a:endParaRPr lang="en-US" sz="2000" b="1" dirty="0">
                        <a:solidFill>
                          <a:schemeClr val="bg1"/>
                        </a:solidFill>
                        <a:effectLst>
                          <a:outerShdw blurRad="38100" dist="38100" dir="2700000" algn="tl">
                            <a:srgbClr val="000000">
                              <a:alpha val="43137"/>
                            </a:srgbClr>
                          </a:outerShdw>
                        </a:effectLst>
                        <a:latin typeface="Calibri" panose="020F0502020204030204" pitchFamily="34" charset="0"/>
                      </a:endParaRPr>
                    </a:p>
                  </a:txBody>
                  <a:tcPr>
                    <a:solidFill>
                      <a:schemeClr val="tx1"/>
                    </a:solidFill>
                  </a:tcPr>
                </a:tc>
              </a:tr>
              <a:tr h="370840">
                <a:tc>
                  <a:txBody>
                    <a:bodyPr/>
                    <a:lstStyle/>
                    <a:p>
                      <a:pPr algn="l"/>
                      <a:r>
                        <a:rPr lang="en-US" sz="1800" b="0" dirty="0" smtClean="0">
                          <a:solidFill>
                            <a:schemeClr val="bg2">
                              <a:lumMod val="50000"/>
                            </a:schemeClr>
                          </a:solidFill>
                          <a:effectLst/>
                          <a:latin typeface="Calibri" panose="020F0502020204030204" pitchFamily="34" charset="0"/>
                        </a:rPr>
                        <a:t>1. Mid-quarter review of discipline records</a:t>
                      </a:r>
                      <a:endParaRPr lang="en-US" sz="1800" b="0" dirty="0">
                        <a:solidFill>
                          <a:schemeClr val="bg2">
                            <a:lumMod val="50000"/>
                          </a:schemeClr>
                        </a:solidFill>
                        <a:effectLst/>
                        <a:latin typeface="Calibri" panose="020F0502020204030204" pitchFamily="34" charset="0"/>
                      </a:endParaRPr>
                    </a:p>
                  </a:txBody>
                  <a:tcPr>
                    <a:solidFill>
                      <a:schemeClr val="bg1"/>
                    </a:solidFill>
                  </a:tcPr>
                </a:tc>
                <a:tc>
                  <a:txBody>
                    <a:bodyPr/>
                    <a:lstStyle/>
                    <a:p>
                      <a:pPr algn="ctr"/>
                      <a:r>
                        <a:rPr lang="en-US" sz="1800" b="0" dirty="0" smtClean="0">
                          <a:solidFill>
                            <a:schemeClr val="bg2">
                              <a:lumMod val="50000"/>
                            </a:schemeClr>
                          </a:solidFill>
                          <a:effectLst/>
                          <a:latin typeface="Calibri" panose="020F0502020204030204" pitchFamily="34" charset="0"/>
                        </a:rPr>
                        <a:t>0-6</a:t>
                      </a:r>
                      <a:endParaRPr lang="en-US" sz="1800" b="0" dirty="0">
                        <a:solidFill>
                          <a:schemeClr val="bg2">
                            <a:lumMod val="50000"/>
                          </a:schemeClr>
                        </a:solidFill>
                        <a:effectLst/>
                        <a:latin typeface="Calibri" panose="020F0502020204030204" pitchFamily="34" charset="0"/>
                      </a:endParaRPr>
                    </a:p>
                  </a:txBody>
                  <a:tcPr>
                    <a:solidFill>
                      <a:schemeClr val="bg1"/>
                    </a:solidFill>
                  </a:tcPr>
                </a:tc>
                <a:tc>
                  <a:txBody>
                    <a:bodyPr/>
                    <a:lstStyle/>
                    <a:p>
                      <a:pPr algn="ctr"/>
                      <a:r>
                        <a:rPr lang="en-US" sz="1800" b="0" dirty="0" smtClean="0">
                          <a:solidFill>
                            <a:schemeClr val="bg2">
                              <a:lumMod val="50000"/>
                            </a:schemeClr>
                          </a:solidFill>
                          <a:effectLst/>
                          <a:latin typeface="Calibri" panose="020F0502020204030204" pitchFamily="34" charset="0"/>
                        </a:rPr>
                        <a:t>7+</a:t>
                      </a:r>
                      <a:r>
                        <a:rPr lang="en-US" sz="1800" b="0" baseline="0" dirty="0" smtClean="0">
                          <a:solidFill>
                            <a:schemeClr val="bg2">
                              <a:lumMod val="50000"/>
                            </a:schemeClr>
                          </a:solidFill>
                          <a:effectLst/>
                          <a:latin typeface="Calibri" panose="020F0502020204030204" pitchFamily="34" charset="0"/>
                        </a:rPr>
                        <a:t> entries on discipline record form</a:t>
                      </a:r>
                      <a:endParaRPr lang="en-US" sz="1800" b="0" dirty="0">
                        <a:solidFill>
                          <a:schemeClr val="bg2">
                            <a:lumMod val="50000"/>
                          </a:schemeClr>
                        </a:solidFill>
                        <a:effectLst/>
                        <a:latin typeface="Calibri" panose="020F0502020204030204" pitchFamily="34" charset="0"/>
                      </a:endParaRPr>
                    </a:p>
                  </a:txBody>
                  <a:tcPr>
                    <a:solidFill>
                      <a:schemeClr val="bg1"/>
                    </a:solidFill>
                  </a:tcPr>
                </a:tc>
              </a:tr>
              <a:tr h="370840">
                <a:tc>
                  <a:txBody>
                    <a:bodyPr/>
                    <a:lstStyle/>
                    <a:p>
                      <a:pPr algn="l"/>
                      <a:r>
                        <a:rPr lang="en-US" sz="1800" b="0" dirty="0" smtClean="0">
                          <a:solidFill>
                            <a:schemeClr val="bg2">
                              <a:lumMod val="50000"/>
                            </a:schemeClr>
                          </a:solidFill>
                          <a:effectLst/>
                          <a:latin typeface="Calibri" panose="020F0502020204030204" pitchFamily="34" charset="0"/>
                        </a:rPr>
                        <a:t>2. Screening</a:t>
                      </a:r>
                      <a:endParaRPr lang="en-US" sz="1800" b="0" dirty="0">
                        <a:solidFill>
                          <a:schemeClr val="bg2">
                            <a:lumMod val="50000"/>
                          </a:schemeClr>
                        </a:solidFill>
                        <a:effectLst/>
                        <a:latin typeface="Calibri" panose="020F0502020204030204" pitchFamily="34" charset="0"/>
                      </a:endParaRPr>
                    </a:p>
                  </a:txBody>
                  <a:tcPr>
                    <a:solidFill>
                      <a:schemeClr val="bg1"/>
                    </a:solidFill>
                  </a:tcPr>
                </a:tc>
                <a:tc>
                  <a:txBody>
                    <a:bodyPr/>
                    <a:lstStyle/>
                    <a:p>
                      <a:pPr algn="ctr"/>
                      <a:r>
                        <a:rPr lang="en-US" sz="1800" b="0" dirty="0" smtClean="0">
                          <a:solidFill>
                            <a:schemeClr val="bg2">
                              <a:lumMod val="50000"/>
                            </a:schemeClr>
                          </a:solidFill>
                          <a:effectLst/>
                          <a:latin typeface="Calibri" panose="020F0502020204030204" pitchFamily="34" charset="0"/>
                        </a:rPr>
                        <a:t>Low</a:t>
                      </a:r>
                      <a:r>
                        <a:rPr lang="en-US" sz="1800" b="0" baseline="0" dirty="0" smtClean="0">
                          <a:solidFill>
                            <a:schemeClr val="bg2">
                              <a:lumMod val="50000"/>
                            </a:schemeClr>
                          </a:solidFill>
                          <a:effectLst/>
                          <a:latin typeface="Calibri" panose="020F0502020204030204" pitchFamily="34" charset="0"/>
                        </a:rPr>
                        <a:t> or little risk range</a:t>
                      </a:r>
                      <a:endParaRPr lang="en-US" sz="1800" b="0" dirty="0">
                        <a:solidFill>
                          <a:schemeClr val="bg2">
                            <a:lumMod val="50000"/>
                          </a:schemeClr>
                        </a:solidFill>
                        <a:effectLst/>
                        <a:latin typeface="Calibri" panose="020F0502020204030204" pitchFamily="34" charset="0"/>
                      </a:endParaRPr>
                    </a:p>
                  </a:txBody>
                  <a:tcPr>
                    <a:solidFill>
                      <a:schemeClr val="bg1"/>
                    </a:solidFill>
                  </a:tcPr>
                </a:tc>
                <a:tc>
                  <a:txBody>
                    <a:bodyPr/>
                    <a:lstStyle/>
                    <a:p>
                      <a:pPr algn="ctr"/>
                      <a:r>
                        <a:rPr lang="en-US" sz="1800" b="0" dirty="0" smtClean="0">
                          <a:solidFill>
                            <a:schemeClr val="bg2">
                              <a:lumMod val="50000"/>
                            </a:schemeClr>
                          </a:solidFill>
                          <a:effectLst/>
                          <a:latin typeface="Calibri" panose="020F0502020204030204" pitchFamily="34" charset="0"/>
                        </a:rPr>
                        <a:t>Score in Moderate to High risk range</a:t>
                      </a:r>
                      <a:endParaRPr lang="en-US" sz="1800" b="0" dirty="0">
                        <a:solidFill>
                          <a:schemeClr val="bg2">
                            <a:lumMod val="50000"/>
                          </a:schemeClr>
                        </a:solidFill>
                        <a:effectLst/>
                        <a:latin typeface="Calibri" panose="020F0502020204030204" pitchFamily="34" charset="0"/>
                      </a:endParaRPr>
                    </a:p>
                  </a:txBody>
                  <a:tcPr>
                    <a:solidFill>
                      <a:schemeClr val="bg1"/>
                    </a:solidFill>
                  </a:tcPr>
                </a:tc>
              </a:tr>
              <a:tr h="370840">
                <a:tc>
                  <a:txBody>
                    <a:bodyPr/>
                    <a:lstStyle/>
                    <a:p>
                      <a:pPr algn="l"/>
                      <a:r>
                        <a:rPr lang="en-US" sz="1800" b="0" dirty="0" smtClean="0">
                          <a:solidFill>
                            <a:schemeClr val="bg2">
                              <a:lumMod val="50000"/>
                            </a:schemeClr>
                          </a:solidFill>
                          <a:effectLst/>
                          <a:latin typeface="Calibri" panose="020F0502020204030204" pitchFamily="34" charset="0"/>
                        </a:rPr>
                        <a:t>3. Attendance</a:t>
                      </a:r>
                      <a:endParaRPr lang="en-US" sz="1800" b="0" dirty="0">
                        <a:solidFill>
                          <a:schemeClr val="bg2">
                            <a:lumMod val="50000"/>
                          </a:schemeClr>
                        </a:solidFill>
                        <a:effectLst/>
                        <a:latin typeface="Calibri" panose="020F0502020204030204" pitchFamily="34" charset="0"/>
                      </a:endParaRPr>
                    </a:p>
                  </a:txBody>
                  <a:tcPr>
                    <a:solidFill>
                      <a:schemeClr val="bg1"/>
                    </a:solidFill>
                  </a:tcPr>
                </a:tc>
                <a:tc>
                  <a:txBody>
                    <a:bodyPr/>
                    <a:lstStyle/>
                    <a:p>
                      <a:pPr algn="ctr"/>
                      <a:r>
                        <a:rPr lang="en-US" sz="1800" b="0" dirty="0" smtClean="0">
                          <a:solidFill>
                            <a:schemeClr val="bg2">
                              <a:lumMod val="50000"/>
                            </a:schemeClr>
                          </a:solidFill>
                          <a:effectLst/>
                          <a:latin typeface="Calibri" panose="020F0502020204030204" pitchFamily="34" charset="0"/>
                        </a:rPr>
                        <a:t>95%</a:t>
                      </a:r>
                      <a:endParaRPr lang="en-US" sz="1800" b="0" dirty="0">
                        <a:solidFill>
                          <a:schemeClr val="bg2">
                            <a:lumMod val="50000"/>
                          </a:schemeClr>
                        </a:solidFill>
                        <a:effectLst/>
                        <a:latin typeface="Calibri" panose="020F0502020204030204" pitchFamily="34" charset="0"/>
                      </a:endParaRPr>
                    </a:p>
                  </a:txBody>
                  <a:tcPr>
                    <a:solidFill>
                      <a:schemeClr val="bg1"/>
                    </a:solidFill>
                  </a:tcPr>
                </a:tc>
                <a:tc>
                  <a:txBody>
                    <a:bodyPr/>
                    <a:lstStyle/>
                    <a:p>
                      <a:pPr algn="ctr"/>
                      <a:r>
                        <a:rPr lang="en-US" sz="1800" b="0" dirty="0" smtClean="0">
                          <a:solidFill>
                            <a:schemeClr val="bg2">
                              <a:lumMod val="50000"/>
                            </a:schemeClr>
                          </a:solidFill>
                          <a:effectLst/>
                          <a:latin typeface="Calibri" panose="020F0502020204030204" pitchFamily="34" charset="0"/>
                        </a:rPr>
                        <a:t>Less than 95%</a:t>
                      </a:r>
                      <a:endParaRPr lang="en-US" sz="1800" b="0" dirty="0">
                        <a:solidFill>
                          <a:schemeClr val="bg2">
                            <a:lumMod val="50000"/>
                          </a:schemeClr>
                        </a:solidFill>
                        <a:effectLst/>
                        <a:latin typeface="Calibri" panose="020F0502020204030204" pitchFamily="34" charset="0"/>
                      </a:endParaRPr>
                    </a:p>
                  </a:txBody>
                  <a:tcPr>
                    <a:solidFill>
                      <a:schemeClr val="bg1"/>
                    </a:solidFill>
                  </a:tcPr>
                </a:tc>
              </a:tr>
              <a:tr h="370840">
                <a:tc>
                  <a:txBody>
                    <a:bodyPr/>
                    <a:lstStyle/>
                    <a:p>
                      <a:pPr algn="l"/>
                      <a:r>
                        <a:rPr lang="en-US" sz="1800" b="0" dirty="0" smtClean="0">
                          <a:solidFill>
                            <a:schemeClr val="bg2">
                              <a:lumMod val="50000"/>
                            </a:schemeClr>
                          </a:solidFill>
                          <a:effectLst/>
                          <a:latin typeface="Calibri" panose="020F0502020204030204" pitchFamily="34" charset="0"/>
                        </a:rPr>
                        <a:t>4. Number of Ds &amp; F’s</a:t>
                      </a:r>
                      <a:endParaRPr lang="en-US" sz="1800" b="0" dirty="0">
                        <a:solidFill>
                          <a:schemeClr val="bg2">
                            <a:lumMod val="50000"/>
                          </a:schemeClr>
                        </a:solidFill>
                        <a:effectLst/>
                        <a:latin typeface="Calibri" panose="020F0502020204030204" pitchFamily="34" charset="0"/>
                      </a:endParaRPr>
                    </a:p>
                  </a:txBody>
                  <a:tcPr>
                    <a:solidFill>
                      <a:schemeClr val="bg1"/>
                    </a:solidFill>
                  </a:tcPr>
                </a:tc>
                <a:tc>
                  <a:txBody>
                    <a:bodyPr/>
                    <a:lstStyle/>
                    <a:p>
                      <a:pPr algn="ctr"/>
                      <a:r>
                        <a:rPr lang="en-US" sz="1800" b="0" dirty="0" smtClean="0">
                          <a:solidFill>
                            <a:schemeClr val="bg2">
                              <a:lumMod val="50000"/>
                            </a:schemeClr>
                          </a:solidFill>
                          <a:effectLst/>
                          <a:latin typeface="Calibri" panose="020F0502020204030204" pitchFamily="34" charset="0"/>
                        </a:rPr>
                        <a:t>2.5+</a:t>
                      </a:r>
                      <a:r>
                        <a:rPr lang="en-US" sz="1800" b="0" baseline="0" dirty="0" smtClean="0">
                          <a:solidFill>
                            <a:schemeClr val="bg2">
                              <a:lumMod val="50000"/>
                            </a:schemeClr>
                          </a:solidFill>
                          <a:effectLst/>
                          <a:latin typeface="Calibri" panose="020F0502020204030204" pitchFamily="34" charset="0"/>
                        </a:rPr>
                        <a:t> with no failing grades</a:t>
                      </a:r>
                      <a:endParaRPr lang="en-US" sz="1800" b="0" dirty="0">
                        <a:solidFill>
                          <a:schemeClr val="bg2">
                            <a:lumMod val="50000"/>
                          </a:schemeClr>
                        </a:solidFill>
                        <a:effectLst/>
                        <a:latin typeface="Calibri" panose="020F0502020204030204" pitchFamily="34" charset="0"/>
                      </a:endParaRPr>
                    </a:p>
                  </a:txBody>
                  <a:tcPr>
                    <a:solidFill>
                      <a:schemeClr val="bg1"/>
                    </a:solidFill>
                  </a:tcPr>
                </a:tc>
                <a:tc>
                  <a:txBody>
                    <a:bodyPr/>
                    <a:lstStyle/>
                    <a:p>
                      <a:pPr algn="ctr"/>
                      <a:r>
                        <a:rPr lang="en-US" sz="1800" b="0" dirty="0" smtClean="0">
                          <a:solidFill>
                            <a:schemeClr val="bg2">
                              <a:lumMod val="50000"/>
                            </a:schemeClr>
                          </a:solidFill>
                          <a:effectLst/>
                          <a:latin typeface="Calibri" panose="020F0502020204030204" pitchFamily="34" charset="0"/>
                        </a:rPr>
                        <a:t>2+</a:t>
                      </a:r>
                      <a:endParaRPr lang="en-US" sz="1800" b="0" dirty="0">
                        <a:solidFill>
                          <a:schemeClr val="bg2">
                            <a:lumMod val="50000"/>
                          </a:schemeClr>
                        </a:solidFill>
                        <a:effectLst/>
                        <a:latin typeface="Calibri" panose="020F0502020204030204" pitchFamily="34" charset="0"/>
                      </a:endParaRPr>
                    </a:p>
                  </a:txBody>
                  <a:tcPr>
                    <a:solidFill>
                      <a:schemeClr val="bg1"/>
                    </a:solidFill>
                  </a:tcPr>
                </a:tc>
              </a:tr>
              <a:tr h="370840">
                <a:tc>
                  <a:txBody>
                    <a:bodyPr/>
                    <a:lstStyle/>
                    <a:p>
                      <a:pPr algn="l"/>
                      <a:r>
                        <a:rPr lang="en-US" sz="1800" b="0" dirty="0" smtClean="0">
                          <a:solidFill>
                            <a:schemeClr val="bg2">
                              <a:lumMod val="50000"/>
                            </a:schemeClr>
                          </a:solidFill>
                          <a:effectLst/>
                          <a:latin typeface="Calibri" panose="020F0502020204030204" pitchFamily="34" charset="0"/>
                        </a:rPr>
                        <a:t>5.</a:t>
                      </a:r>
                      <a:r>
                        <a:rPr lang="en-US" sz="1800" b="0" baseline="0" dirty="0" smtClean="0">
                          <a:solidFill>
                            <a:schemeClr val="bg2">
                              <a:lumMod val="50000"/>
                            </a:schemeClr>
                          </a:solidFill>
                          <a:effectLst/>
                          <a:latin typeface="Calibri" panose="020F0502020204030204" pitchFamily="34" charset="0"/>
                        </a:rPr>
                        <a:t> Tardies to school</a:t>
                      </a:r>
                      <a:endParaRPr lang="en-US" sz="1800" b="0" dirty="0">
                        <a:solidFill>
                          <a:schemeClr val="bg2">
                            <a:lumMod val="50000"/>
                          </a:schemeClr>
                        </a:solidFill>
                        <a:effectLst/>
                        <a:latin typeface="Calibri" panose="020F0502020204030204" pitchFamily="34" charset="0"/>
                      </a:endParaRPr>
                    </a:p>
                  </a:txBody>
                  <a:tcPr>
                    <a:solidFill>
                      <a:schemeClr val="bg1"/>
                    </a:solidFill>
                  </a:tcPr>
                </a:tc>
                <a:tc>
                  <a:txBody>
                    <a:bodyPr/>
                    <a:lstStyle/>
                    <a:p>
                      <a:pPr algn="ctr"/>
                      <a:r>
                        <a:rPr lang="en-US" sz="1800" b="0" dirty="0" smtClean="0">
                          <a:solidFill>
                            <a:schemeClr val="bg2">
                              <a:lumMod val="50000"/>
                            </a:schemeClr>
                          </a:solidFill>
                          <a:effectLst/>
                          <a:latin typeface="Calibri" panose="020F0502020204030204" pitchFamily="34" charset="0"/>
                        </a:rPr>
                        <a:t>0-2</a:t>
                      </a:r>
                      <a:endParaRPr lang="en-US" sz="1800" b="0" dirty="0">
                        <a:solidFill>
                          <a:schemeClr val="bg2">
                            <a:lumMod val="50000"/>
                          </a:schemeClr>
                        </a:solidFill>
                        <a:effectLst/>
                        <a:latin typeface="Calibri" panose="020F0502020204030204" pitchFamily="34" charset="0"/>
                      </a:endParaRPr>
                    </a:p>
                  </a:txBody>
                  <a:tcPr>
                    <a:solidFill>
                      <a:schemeClr val="bg1"/>
                    </a:solidFill>
                  </a:tcPr>
                </a:tc>
                <a:tc>
                  <a:txBody>
                    <a:bodyPr/>
                    <a:lstStyle/>
                    <a:p>
                      <a:pPr algn="ctr"/>
                      <a:r>
                        <a:rPr lang="en-US" sz="1800" b="0" dirty="0" smtClean="0">
                          <a:solidFill>
                            <a:schemeClr val="bg2">
                              <a:lumMod val="50000"/>
                            </a:schemeClr>
                          </a:solidFill>
                          <a:effectLst/>
                          <a:latin typeface="Calibri" panose="020F0502020204030204" pitchFamily="34" charset="0"/>
                        </a:rPr>
                        <a:t>3+</a:t>
                      </a:r>
                      <a:endParaRPr lang="en-US" sz="1800" b="0" dirty="0">
                        <a:solidFill>
                          <a:schemeClr val="bg2">
                            <a:lumMod val="50000"/>
                          </a:schemeClr>
                        </a:solidFill>
                        <a:effectLst/>
                        <a:latin typeface="Calibri" panose="020F0502020204030204" pitchFamily="34" charset="0"/>
                      </a:endParaRPr>
                    </a:p>
                  </a:txBody>
                  <a:tcPr>
                    <a:solidFill>
                      <a:schemeClr val="bg1"/>
                    </a:solidFill>
                  </a:tcPr>
                </a:tc>
              </a:tr>
            </a:tbl>
          </a:graphicData>
        </a:graphic>
      </p:graphicFrame>
    </p:spTree>
    <p:extLst>
      <p:ext uri="{BB962C8B-B14F-4D97-AF65-F5344CB8AC3E}">
        <p14:creationId xmlns:p14="http://schemas.microsoft.com/office/powerpoint/2010/main" val="2535249098"/>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pPr algn="ctr"/>
            <a:r>
              <a:rPr lang="en-US" sz="3200" b="1" dirty="0" smtClean="0">
                <a:solidFill>
                  <a:schemeClr val="bg1"/>
                </a:solidFill>
                <a:latin typeface="Francois One" panose="020B0604020202020204" charset="0"/>
              </a:rPr>
              <a:t>INTERVENTION GUIDELINES</a:t>
            </a:r>
            <a:endParaRPr dirty="0">
              <a:solidFill>
                <a:schemeClr val="bg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030352049"/>
              </p:ext>
            </p:extLst>
          </p:nvPr>
        </p:nvGraphicFramePr>
        <p:xfrm>
          <a:off x="228600" y="1250352"/>
          <a:ext cx="8686800" cy="3639751"/>
        </p:xfrm>
        <a:graphic>
          <a:graphicData uri="http://schemas.openxmlformats.org/drawingml/2006/table">
            <a:tbl>
              <a:tblPr firstRow="1" bandRow="1">
                <a:tableStyleId>{00A15C55-8517-42AA-B614-E9B94910E393}</a:tableStyleId>
              </a:tblPr>
              <a:tblGrid>
                <a:gridCol w="1524000"/>
                <a:gridCol w="1696107"/>
                <a:gridCol w="1722383"/>
                <a:gridCol w="1572610"/>
                <a:gridCol w="2171700"/>
              </a:tblGrid>
              <a:tr h="827971">
                <a:tc>
                  <a:txBody>
                    <a:bodyPr/>
                    <a:lstStyle/>
                    <a:p>
                      <a:pPr marL="0" marR="0" algn="ctr">
                        <a:spcBef>
                          <a:spcPts val="0"/>
                        </a:spcBef>
                        <a:spcAft>
                          <a:spcPts val="0"/>
                        </a:spcAft>
                      </a:pPr>
                      <a:r>
                        <a:rPr lang="en-US" sz="1500" dirty="0">
                          <a:solidFill>
                            <a:schemeClr val="tx1"/>
                          </a:solidFill>
                        </a:rPr>
                        <a:t>Support</a:t>
                      </a:r>
                      <a:endParaRPr lang="en-US" sz="1500" dirty="0">
                        <a:solidFill>
                          <a:schemeClr val="tx1"/>
                        </a:solidFill>
                        <a:latin typeface="Times New Roman"/>
                        <a:ea typeface="Times New Roman"/>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500" dirty="0">
                          <a:solidFill>
                            <a:schemeClr val="tx1"/>
                          </a:solidFill>
                        </a:rPr>
                        <a:t>Description</a:t>
                      </a:r>
                      <a:endParaRPr lang="en-US" sz="1500" dirty="0">
                        <a:solidFill>
                          <a:schemeClr val="tx1"/>
                        </a:solidFill>
                        <a:latin typeface="Times New Roman"/>
                        <a:ea typeface="Times New Roman"/>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500" dirty="0">
                          <a:solidFill>
                            <a:schemeClr val="tx1"/>
                          </a:solidFill>
                        </a:rPr>
                        <a:t>School-wide Data: </a:t>
                      </a:r>
                      <a:endParaRPr lang="en-US" sz="1500" dirty="0" smtClean="0">
                        <a:solidFill>
                          <a:schemeClr val="tx1"/>
                        </a:solidFill>
                      </a:endParaRPr>
                    </a:p>
                    <a:p>
                      <a:pPr marL="0" marR="0" algn="ctr">
                        <a:spcBef>
                          <a:spcPts val="0"/>
                        </a:spcBef>
                        <a:spcAft>
                          <a:spcPts val="0"/>
                        </a:spcAft>
                      </a:pPr>
                      <a:r>
                        <a:rPr lang="en-US" sz="1500" dirty="0" smtClean="0">
                          <a:solidFill>
                            <a:schemeClr val="tx1"/>
                          </a:solidFill>
                        </a:rPr>
                        <a:t>Entry Criteria</a:t>
                      </a:r>
                      <a:endParaRPr lang="en-US" sz="1500" dirty="0">
                        <a:solidFill>
                          <a:schemeClr val="tx1"/>
                        </a:solidFill>
                        <a:latin typeface="Times New Roman"/>
                        <a:ea typeface="Times New Roman"/>
                      </a:endParaRPr>
                    </a:p>
                  </a:txBody>
                  <a:tcPr marL="68580" marR="68580" marT="0" marB="0">
                    <a:solidFill>
                      <a:schemeClr val="bg1">
                        <a:lumMod val="85000"/>
                      </a:schemeClr>
                    </a:solidFill>
                  </a:tcPr>
                </a:tc>
                <a:tc>
                  <a:txBody>
                    <a:bodyPr/>
                    <a:lstStyle/>
                    <a:p>
                      <a:pPr marL="64135" marR="0" algn="ctr">
                        <a:spcBef>
                          <a:spcPts val="0"/>
                        </a:spcBef>
                        <a:spcAft>
                          <a:spcPts val="0"/>
                        </a:spcAft>
                      </a:pPr>
                      <a:r>
                        <a:rPr lang="en-US" sz="1500" dirty="0">
                          <a:solidFill>
                            <a:schemeClr val="tx1"/>
                          </a:solidFill>
                        </a:rPr>
                        <a:t>Data to Monitor Progress</a:t>
                      </a:r>
                      <a:endParaRPr lang="en-US" sz="1500" dirty="0">
                        <a:solidFill>
                          <a:schemeClr val="tx1"/>
                        </a:solidFill>
                        <a:latin typeface="Times New Roman"/>
                        <a:ea typeface="Times New Roman"/>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500" dirty="0">
                          <a:solidFill>
                            <a:schemeClr val="tx1"/>
                          </a:solidFill>
                        </a:rPr>
                        <a:t>Exit Criteria</a:t>
                      </a:r>
                      <a:endParaRPr lang="en-US" sz="1500" dirty="0">
                        <a:solidFill>
                          <a:schemeClr val="tx1"/>
                        </a:solidFill>
                        <a:latin typeface="Times New Roman"/>
                        <a:ea typeface="Times New Roman"/>
                      </a:endParaRPr>
                    </a:p>
                  </a:txBody>
                  <a:tcPr marL="68580" marR="68580" marT="0" marB="0">
                    <a:solidFill>
                      <a:schemeClr val="bg1">
                        <a:lumMod val="85000"/>
                      </a:schemeClr>
                    </a:solidFill>
                  </a:tcPr>
                </a:tc>
              </a:tr>
              <a:tr h="2704571">
                <a:tc>
                  <a:txBody>
                    <a:bodyPr/>
                    <a:lstStyle/>
                    <a:p>
                      <a:r>
                        <a:rPr lang="en-US" sz="1500" baseline="0" dirty="0" smtClean="0">
                          <a:solidFill>
                            <a:schemeClr val="bg2">
                              <a:lumMod val="75000"/>
                            </a:schemeClr>
                          </a:solidFill>
                        </a:rPr>
                        <a:t>The Name of the Intervention</a:t>
                      </a:r>
                    </a:p>
                    <a:p>
                      <a:endParaRPr lang="en-US" sz="1500" baseline="0" dirty="0" smtClean="0">
                        <a:solidFill>
                          <a:schemeClr val="bg2">
                            <a:lumMod val="75000"/>
                          </a:schemeClr>
                        </a:solidFill>
                      </a:endParaRPr>
                    </a:p>
                    <a:p>
                      <a:r>
                        <a:rPr lang="en-US" sz="1500" baseline="0" dirty="0" smtClean="0">
                          <a:solidFill>
                            <a:schemeClr val="bg2">
                              <a:lumMod val="75000"/>
                            </a:schemeClr>
                          </a:solidFill>
                        </a:rPr>
                        <a:t>Academic, </a:t>
                      </a:r>
                    </a:p>
                    <a:p>
                      <a:r>
                        <a:rPr lang="en-US" sz="1500" baseline="0" dirty="0" smtClean="0">
                          <a:solidFill>
                            <a:schemeClr val="bg2">
                              <a:lumMod val="75000"/>
                            </a:schemeClr>
                          </a:solidFill>
                        </a:rPr>
                        <a:t>Behavioral, </a:t>
                      </a:r>
                    </a:p>
                    <a:p>
                      <a:r>
                        <a:rPr lang="en-US" sz="1500" baseline="0" dirty="0" smtClean="0">
                          <a:solidFill>
                            <a:schemeClr val="bg2">
                              <a:lumMod val="75000"/>
                            </a:schemeClr>
                          </a:solidFill>
                        </a:rPr>
                        <a:t>Or Social Skills</a:t>
                      </a:r>
                    </a:p>
                    <a:p>
                      <a:endParaRPr lang="en-US" sz="1500" baseline="0" dirty="0" smtClean="0">
                        <a:solidFill>
                          <a:schemeClr val="bg2">
                            <a:lumMod val="75000"/>
                          </a:schemeClr>
                        </a:solidFill>
                      </a:endParaRPr>
                    </a:p>
                    <a:p>
                      <a:r>
                        <a:rPr lang="en-US" sz="1500" baseline="0" dirty="0" smtClean="0">
                          <a:solidFill>
                            <a:schemeClr val="bg2">
                              <a:lumMod val="75000"/>
                            </a:schemeClr>
                          </a:solidFill>
                        </a:rPr>
                        <a:t>Grade Level </a:t>
                      </a:r>
                    </a:p>
                  </a:txBody>
                  <a:tcPr marT="34290" marB="34290">
                    <a:solidFill>
                      <a:schemeClr val="bg1">
                        <a:lumMod val="75000"/>
                      </a:schemeClr>
                    </a:solidFill>
                  </a:tcPr>
                </a:tc>
                <a:tc>
                  <a:txBody>
                    <a:bodyPr/>
                    <a:lstStyle/>
                    <a:p>
                      <a:r>
                        <a:rPr lang="en-US" sz="1500" dirty="0" smtClean="0">
                          <a:solidFill>
                            <a:schemeClr val="bg2">
                              <a:lumMod val="75000"/>
                            </a:schemeClr>
                          </a:solidFill>
                        </a:rPr>
                        <a:t>A Brief</a:t>
                      </a:r>
                      <a:r>
                        <a:rPr lang="en-US" sz="1500" baseline="0" dirty="0" smtClean="0">
                          <a:solidFill>
                            <a:schemeClr val="bg2">
                              <a:lumMod val="75000"/>
                            </a:schemeClr>
                          </a:solidFill>
                        </a:rPr>
                        <a:t> description of what the intervention is, length of time,  and what the outcome would be.</a:t>
                      </a:r>
                    </a:p>
                    <a:p>
                      <a:endParaRPr lang="en-US" sz="1500" baseline="0" dirty="0" smtClean="0">
                        <a:solidFill>
                          <a:schemeClr val="bg2">
                            <a:lumMod val="75000"/>
                          </a:schemeClr>
                        </a:solidFill>
                      </a:endParaRPr>
                    </a:p>
                    <a:p>
                      <a:r>
                        <a:rPr lang="en-US" sz="1500" baseline="0" dirty="0" smtClean="0">
                          <a:solidFill>
                            <a:schemeClr val="bg2">
                              <a:lumMod val="75000"/>
                            </a:schemeClr>
                          </a:solidFill>
                        </a:rPr>
                        <a:t>Resources</a:t>
                      </a:r>
                    </a:p>
                    <a:p>
                      <a:r>
                        <a:rPr lang="en-US" sz="1500" baseline="0" dirty="0" smtClean="0">
                          <a:solidFill>
                            <a:schemeClr val="bg2">
                              <a:lumMod val="75000"/>
                            </a:schemeClr>
                          </a:solidFill>
                        </a:rPr>
                        <a:t>allocated to the intervention</a:t>
                      </a:r>
                      <a:endParaRPr lang="en-US" sz="1500" dirty="0">
                        <a:solidFill>
                          <a:schemeClr val="bg2">
                            <a:lumMod val="75000"/>
                          </a:schemeClr>
                        </a:solidFill>
                      </a:endParaRPr>
                    </a:p>
                  </a:txBody>
                  <a:tcPr marT="34290" marB="34290">
                    <a:solidFill>
                      <a:schemeClr val="bg1">
                        <a:lumMod val="75000"/>
                      </a:schemeClr>
                    </a:solidFill>
                  </a:tcPr>
                </a:tc>
                <a:tc>
                  <a:txBody>
                    <a:bodyPr/>
                    <a:lstStyle/>
                    <a:p>
                      <a:r>
                        <a:rPr lang="en-US" sz="1500" dirty="0" smtClean="0">
                          <a:solidFill>
                            <a:schemeClr val="bg2">
                              <a:lumMod val="75000"/>
                            </a:schemeClr>
                          </a:solidFill>
                        </a:rPr>
                        <a:t>Data</a:t>
                      </a:r>
                      <a:r>
                        <a:rPr lang="en-US" sz="1500" baseline="0" dirty="0" smtClean="0">
                          <a:solidFill>
                            <a:schemeClr val="bg2">
                              <a:lumMod val="75000"/>
                            </a:schemeClr>
                          </a:solidFill>
                        </a:rPr>
                        <a:t> sources that determine which students are best for this intervention</a:t>
                      </a:r>
                    </a:p>
                    <a:p>
                      <a:endParaRPr lang="en-US" sz="1500" baseline="0" dirty="0" smtClean="0">
                        <a:solidFill>
                          <a:schemeClr val="bg2">
                            <a:lumMod val="75000"/>
                          </a:schemeClr>
                        </a:solidFill>
                      </a:endParaRPr>
                    </a:p>
                    <a:p>
                      <a:r>
                        <a:rPr lang="en-US" sz="1500" baseline="0" dirty="0" smtClean="0">
                          <a:solidFill>
                            <a:schemeClr val="bg2">
                              <a:lumMod val="75000"/>
                            </a:schemeClr>
                          </a:solidFill>
                        </a:rPr>
                        <a:t>Function Based</a:t>
                      </a:r>
                    </a:p>
                    <a:p>
                      <a:r>
                        <a:rPr lang="en-US" sz="1500" baseline="0" dirty="0" smtClean="0">
                          <a:solidFill>
                            <a:schemeClr val="bg2">
                              <a:lumMod val="75000"/>
                            </a:schemeClr>
                          </a:solidFill>
                        </a:rPr>
                        <a:t>Attention or Avoidance</a:t>
                      </a:r>
                      <a:endParaRPr lang="en-US" sz="1500" dirty="0">
                        <a:solidFill>
                          <a:schemeClr val="bg2">
                            <a:lumMod val="75000"/>
                          </a:schemeClr>
                        </a:solidFill>
                      </a:endParaRPr>
                    </a:p>
                  </a:txBody>
                  <a:tcPr marT="34290" marB="34290">
                    <a:solidFill>
                      <a:schemeClr val="bg1">
                        <a:lumMod val="75000"/>
                      </a:schemeClr>
                    </a:solidFill>
                  </a:tcPr>
                </a:tc>
                <a:tc>
                  <a:txBody>
                    <a:bodyPr/>
                    <a:lstStyle/>
                    <a:p>
                      <a:r>
                        <a:rPr lang="en-US" sz="1500" dirty="0" smtClean="0">
                          <a:solidFill>
                            <a:schemeClr val="bg2">
                              <a:lumMod val="75000"/>
                            </a:schemeClr>
                          </a:solidFill>
                        </a:rPr>
                        <a:t>Process on how data will be monitored</a:t>
                      </a:r>
                    </a:p>
                    <a:p>
                      <a:endParaRPr lang="en-US" sz="1500" dirty="0" smtClean="0">
                        <a:solidFill>
                          <a:schemeClr val="bg2">
                            <a:lumMod val="75000"/>
                          </a:schemeClr>
                        </a:solidFill>
                      </a:endParaRPr>
                    </a:p>
                    <a:p>
                      <a:r>
                        <a:rPr lang="en-US" sz="1500" dirty="0" smtClean="0">
                          <a:solidFill>
                            <a:schemeClr val="bg2">
                              <a:lumMod val="75000"/>
                            </a:schemeClr>
                          </a:solidFill>
                        </a:rPr>
                        <a:t>Process on how often data will be monitored</a:t>
                      </a:r>
                    </a:p>
                    <a:p>
                      <a:endParaRPr lang="en-US" sz="1500" dirty="0" smtClean="0">
                        <a:solidFill>
                          <a:schemeClr val="bg2">
                            <a:lumMod val="75000"/>
                          </a:schemeClr>
                        </a:solidFill>
                      </a:endParaRPr>
                    </a:p>
                    <a:p>
                      <a:r>
                        <a:rPr lang="en-US" sz="1500" dirty="0" smtClean="0">
                          <a:solidFill>
                            <a:schemeClr val="bg2">
                              <a:lumMod val="75000"/>
                            </a:schemeClr>
                          </a:solidFill>
                        </a:rPr>
                        <a:t>What data will be monitored</a:t>
                      </a:r>
                      <a:endParaRPr lang="en-US" sz="1500" dirty="0">
                        <a:solidFill>
                          <a:schemeClr val="bg2">
                            <a:lumMod val="75000"/>
                          </a:schemeClr>
                        </a:solidFill>
                      </a:endParaRPr>
                    </a:p>
                  </a:txBody>
                  <a:tcPr marT="34290" marB="34290">
                    <a:solidFill>
                      <a:schemeClr val="bg1">
                        <a:lumMod val="75000"/>
                      </a:schemeClr>
                    </a:solidFill>
                  </a:tcPr>
                </a:tc>
                <a:tc>
                  <a:txBody>
                    <a:bodyPr/>
                    <a:lstStyle/>
                    <a:p>
                      <a:r>
                        <a:rPr lang="en-US" sz="1500" dirty="0" smtClean="0">
                          <a:solidFill>
                            <a:schemeClr val="bg2">
                              <a:lumMod val="75000"/>
                            </a:schemeClr>
                          </a:solidFill>
                        </a:rPr>
                        <a:t>Data sources that will determine when</a:t>
                      </a:r>
                      <a:r>
                        <a:rPr lang="en-US" sz="1500" baseline="0" dirty="0" smtClean="0">
                          <a:solidFill>
                            <a:schemeClr val="bg2">
                              <a:lumMod val="75000"/>
                            </a:schemeClr>
                          </a:solidFill>
                        </a:rPr>
                        <a:t>: </a:t>
                      </a:r>
                    </a:p>
                    <a:p>
                      <a:r>
                        <a:rPr lang="en-US" sz="1500" baseline="0" dirty="0" smtClean="0">
                          <a:solidFill>
                            <a:schemeClr val="bg2">
                              <a:lumMod val="75000"/>
                            </a:schemeClr>
                          </a:solidFill>
                        </a:rPr>
                        <a:t>Adjustments need to be made</a:t>
                      </a:r>
                    </a:p>
                    <a:p>
                      <a:r>
                        <a:rPr lang="en-US" sz="1500" baseline="0" dirty="0" smtClean="0">
                          <a:solidFill>
                            <a:schemeClr val="bg2">
                              <a:lumMod val="75000"/>
                            </a:schemeClr>
                          </a:solidFill>
                        </a:rPr>
                        <a:t>Fading in order to graduate</a:t>
                      </a:r>
                    </a:p>
                    <a:p>
                      <a:endParaRPr lang="en-US" sz="1500" baseline="0" dirty="0" smtClean="0">
                        <a:solidFill>
                          <a:schemeClr val="bg2">
                            <a:lumMod val="75000"/>
                          </a:schemeClr>
                        </a:solidFill>
                      </a:endParaRPr>
                    </a:p>
                    <a:p>
                      <a:r>
                        <a:rPr lang="en-US" sz="1500" baseline="0" dirty="0" smtClean="0">
                          <a:solidFill>
                            <a:schemeClr val="bg2">
                              <a:lumMod val="75000"/>
                            </a:schemeClr>
                          </a:solidFill>
                        </a:rPr>
                        <a:t>Discontinuation of interventions</a:t>
                      </a:r>
                    </a:p>
                    <a:p>
                      <a:endParaRPr lang="en-US" sz="1500" dirty="0">
                        <a:solidFill>
                          <a:schemeClr val="bg2">
                            <a:lumMod val="75000"/>
                          </a:schemeClr>
                        </a:solidFill>
                      </a:endParaRPr>
                    </a:p>
                  </a:txBody>
                  <a:tcPr marT="34290" marB="34290">
                    <a:solidFill>
                      <a:schemeClr val="bg1">
                        <a:lumMod val="75000"/>
                      </a:schemeClr>
                    </a:solidFill>
                  </a:tcPr>
                </a:tc>
              </a:tr>
            </a:tbl>
          </a:graphicData>
        </a:graphic>
      </p:graphicFrame>
    </p:spTree>
    <p:extLst>
      <p:ext uri="{BB962C8B-B14F-4D97-AF65-F5344CB8AC3E}">
        <p14:creationId xmlns:p14="http://schemas.microsoft.com/office/powerpoint/2010/main" val="953005495"/>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270150" y="209550"/>
            <a:ext cx="4107899" cy="896449"/>
          </a:xfrm>
          <a:prstGeom prst="rect">
            <a:avLst/>
          </a:prstGeom>
          <a:solidFill>
            <a:schemeClr val="tx1"/>
          </a:solidFill>
        </p:spPr>
        <p:txBody>
          <a:bodyPr lIns="91425" tIns="91425" rIns="91425" bIns="91425" anchor="b" anchorCtr="0">
            <a:noAutofit/>
          </a:bodyPr>
          <a:lstStyle/>
          <a:p>
            <a:pPr algn="ctr">
              <a:spcBef>
                <a:spcPts val="0"/>
              </a:spcBef>
              <a:buNone/>
            </a:pPr>
            <a:r>
              <a:rPr lang="en-US" sz="5500" dirty="0" smtClean="0">
                <a:solidFill>
                  <a:schemeClr val="bg1"/>
                </a:solidFill>
                <a:latin typeface="Francois One" panose="020B0604020202020204" charset="0"/>
              </a:rPr>
              <a:t/>
            </a:r>
            <a:br>
              <a:rPr lang="en-US" sz="5500" dirty="0" smtClean="0">
                <a:solidFill>
                  <a:schemeClr val="bg1"/>
                </a:solidFill>
                <a:latin typeface="Francois One" panose="020B0604020202020204" charset="0"/>
              </a:rPr>
            </a:br>
            <a:r>
              <a:rPr lang="en-US" sz="5500" dirty="0">
                <a:solidFill>
                  <a:schemeClr val="bg1"/>
                </a:solidFill>
                <a:latin typeface="Francois One" panose="020B0604020202020204" charset="0"/>
              </a:rPr>
              <a:t/>
            </a:r>
            <a:br>
              <a:rPr lang="en-US" sz="5500" dirty="0">
                <a:solidFill>
                  <a:schemeClr val="bg1"/>
                </a:solidFill>
                <a:latin typeface="Francois One" panose="020B0604020202020204" charset="0"/>
              </a:rPr>
            </a:br>
            <a:r>
              <a:rPr lang="en-US" sz="5500" dirty="0" smtClean="0">
                <a:solidFill>
                  <a:schemeClr val="bg1"/>
                </a:solidFill>
                <a:latin typeface="Francois One" panose="020B0604020202020204" charset="0"/>
              </a:rPr>
              <a:t/>
            </a:r>
            <a:br>
              <a:rPr lang="en-US" sz="5500" dirty="0" smtClean="0">
                <a:solidFill>
                  <a:schemeClr val="bg1"/>
                </a:solidFill>
                <a:latin typeface="Francois One" panose="020B0604020202020204" charset="0"/>
              </a:rPr>
            </a:br>
            <a:r>
              <a:rPr lang="en-US" sz="5500" dirty="0">
                <a:solidFill>
                  <a:schemeClr val="bg1"/>
                </a:solidFill>
                <a:latin typeface="Francois One" panose="020B0604020202020204" charset="0"/>
              </a:rPr>
              <a:t/>
            </a:r>
            <a:br>
              <a:rPr lang="en-US" sz="5500" dirty="0">
                <a:solidFill>
                  <a:schemeClr val="bg1"/>
                </a:solidFill>
                <a:latin typeface="Francois One" panose="020B0604020202020204" charset="0"/>
              </a:rPr>
            </a:br>
            <a:r>
              <a:rPr lang="en-US" sz="5500" dirty="0" smtClean="0">
                <a:solidFill>
                  <a:schemeClr val="bg1"/>
                </a:solidFill>
                <a:latin typeface="Francois One" panose="020B0604020202020204" charset="0"/>
              </a:rPr>
              <a:t>PBIS Team</a:t>
            </a:r>
            <a:endParaRPr sz="5500" dirty="0">
              <a:solidFill>
                <a:schemeClr val="bg1"/>
              </a:solidFill>
              <a:latin typeface="Francois One" panose="020B0604020202020204" charset="0"/>
            </a:endParaRPr>
          </a:p>
        </p:txBody>
      </p:sp>
      <p:sp>
        <p:nvSpPr>
          <p:cNvPr id="77" name="Shape 77"/>
          <p:cNvSpPr txBox="1">
            <a:spLocks noGrp="1"/>
          </p:cNvSpPr>
          <p:nvPr>
            <p:ph type="body" idx="1"/>
          </p:nvPr>
        </p:nvSpPr>
        <p:spPr>
          <a:xfrm>
            <a:off x="311700" y="1468825"/>
            <a:ext cx="3999899" cy="3099900"/>
          </a:xfrm>
          <a:prstGeom prst="rect">
            <a:avLst/>
          </a:prstGeom>
        </p:spPr>
        <p:txBody>
          <a:bodyPr lIns="91425" tIns="91425" rIns="91425" bIns="91425" anchor="t" anchorCtr="0">
            <a:noAutofit/>
          </a:bodyPr>
          <a:lstStyle/>
          <a:p>
            <a:pPr>
              <a:spcBef>
                <a:spcPts val="0"/>
              </a:spcBef>
              <a:buNone/>
            </a:pPr>
            <a:endParaRPr dirty="0"/>
          </a:p>
        </p:txBody>
      </p:sp>
      <p:sp>
        <p:nvSpPr>
          <p:cNvPr id="78" name="Shape 78"/>
          <p:cNvSpPr txBox="1">
            <a:spLocks noGrp="1"/>
          </p:cNvSpPr>
          <p:nvPr>
            <p:ph type="body" idx="2"/>
          </p:nvPr>
        </p:nvSpPr>
        <p:spPr>
          <a:xfrm>
            <a:off x="4800600" y="1123950"/>
            <a:ext cx="4267200" cy="3810000"/>
          </a:xfrm>
          <a:prstGeom prst="rect">
            <a:avLst/>
          </a:prstGeom>
          <a:ln>
            <a:solidFill>
              <a:schemeClr val="tx1"/>
            </a:solidFill>
          </a:ln>
          <a:effectLst>
            <a:innerShdw blurRad="63500" dist="50800" dir="18900000">
              <a:prstClr val="black">
                <a:alpha val="50000"/>
              </a:prstClr>
            </a:innerShdw>
          </a:effectLst>
        </p:spPr>
        <p:txBody>
          <a:bodyPr lIns="91425" tIns="91425" rIns="91425" bIns="91425" anchor="t" anchorCtr="0">
            <a:noAutofit/>
          </a:bodyPr>
          <a:lstStyle/>
          <a:p>
            <a:r>
              <a:rPr lang="en-US" sz="2000" b="1" dirty="0">
                <a:latin typeface="Calibri" panose="020F0502020204030204" pitchFamily="34" charset="0"/>
              </a:rPr>
              <a:t>Dr. Lisa Powers, Area Coordinator</a:t>
            </a:r>
          </a:p>
          <a:p>
            <a:r>
              <a:rPr lang="en-US" sz="2000" b="1" dirty="0">
                <a:latin typeface="Calibri" panose="020F0502020204030204" pitchFamily="34" charset="0"/>
              </a:rPr>
              <a:t>Trish Diebold, MTSS/Data Specialist</a:t>
            </a:r>
          </a:p>
          <a:p>
            <a:r>
              <a:rPr lang="en-US" sz="2000" b="1" dirty="0">
                <a:latin typeface="Calibri" panose="020F0502020204030204" pitchFamily="34" charset="0"/>
              </a:rPr>
              <a:t>Tara </a:t>
            </a:r>
            <a:r>
              <a:rPr lang="en-US" sz="2000" b="1" dirty="0" err="1">
                <a:latin typeface="Calibri" panose="020F0502020204030204" pitchFamily="34" charset="0"/>
              </a:rPr>
              <a:t>Schilihahn</a:t>
            </a:r>
            <a:r>
              <a:rPr lang="en-US" sz="2000" b="1" dirty="0">
                <a:latin typeface="Calibri" panose="020F0502020204030204" pitchFamily="34" charset="0"/>
              </a:rPr>
              <a:t>, PBIS Facilitator</a:t>
            </a:r>
          </a:p>
          <a:p>
            <a:r>
              <a:rPr lang="en-US" sz="2000" b="1" dirty="0">
                <a:latin typeface="Calibri" panose="020F0502020204030204" pitchFamily="34" charset="0"/>
              </a:rPr>
              <a:t>Matthew Berry, PBIS Facilitator</a:t>
            </a:r>
          </a:p>
          <a:p>
            <a:r>
              <a:rPr lang="en-US" sz="2000" b="1" dirty="0">
                <a:latin typeface="Calibri" panose="020F0502020204030204" pitchFamily="34" charset="0"/>
              </a:rPr>
              <a:t>Jamie Grieshaber, PBIS Facilitator </a:t>
            </a:r>
          </a:p>
          <a:p>
            <a:r>
              <a:rPr lang="en-US" sz="2000" b="1" dirty="0">
                <a:latin typeface="Calibri" panose="020F0502020204030204" pitchFamily="34" charset="0"/>
              </a:rPr>
              <a:t>Taryn Gaskill, PBIS Facilitator</a:t>
            </a:r>
          </a:p>
          <a:p>
            <a:r>
              <a:rPr lang="en-US" sz="2000" b="1" dirty="0">
                <a:latin typeface="Calibri" panose="020F0502020204030204" pitchFamily="34" charset="0"/>
              </a:rPr>
              <a:t>Ryan Guffey, PBIS Facilitator</a:t>
            </a:r>
          </a:p>
          <a:p>
            <a:pPr>
              <a:spcBef>
                <a:spcPts val="0"/>
              </a:spcBef>
              <a:buNone/>
            </a:pPr>
            <a:endParaRPr sz="2000" dirty="0">
              <a:latin typeface="Oswald" panose="020B060402020202020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0150"/>
            <a:ext cx="4343400" cy="3429000"/>
          </a:xfrm>
          <a:prstGeom prst="rect">
            <a:avLst/>
          </a:prstGeom>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52400" y="0"/>
            <a:ext cx="8839200" cy="733499"/>
          </a:xfrm>
          <a:prstGeom prst="rect">
            <a:avLst/>
          </a:prstGeom>
          <a:solidFill>
            <a:schemeClr val="tx1"/>
          </a:solidFill>
        </p:spPr>
        <p:txBody>
          <a:bodyPr lIns="91425" tIns="91425" rIns="91425" bIns="91425" anchor="b" anchorCtr="0">
            <a:noAutofit/>
          </a:bodyPr>
          <a:lstStyle/>
          <a:p>
            <a:pPr algn="ctr"/>
            <a:r>
              <a:rPr lang="en-US" sz="3200" b="1" dirty="0" smtClean="0">
                <a:solidFill>
                  <a:schemeClr val="bg1"/>
                </a:solidFill>
                <a:latin typeface="Francois One" panose="020B0604020202020204" charset="0"/>
              </a:rPr>
              <a:t>SOCIAL SKILLS INTERVENTION GUIDELINES</a:t>
            </a:r>
            <a:endParaRPr dirty="0">
              <a:solidFill>
                <a:schemeClr val="bg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2535989641"/>
              </p:ext>
            </p:extLst>
          </p:nvPr>
        </p:nvGraphicFramePr>
        <p:xfrm>
          <a:off x="228600" y="1250352"/>
          <a:ext cx="8686800" cy="3371178"/>
        </p:xfrm>
        <a:graphic>
          <a:graphicData uri="http://schemas.openxmlformats.org/drawingml/2006/table">
            <a:tbl>
              <a:tblPr firstRow="1" bandRow="1">
                <a:tableStyleId>{00A15C55-8517-42AA-B614-E9B94910E393}</a:tableStyleId>
              </a:tblPr>
              <a:tblGrid>
                <a:gridCol w="1524000"/>
                <a:gridCol w="1696107"/>
                <a:gridCol w="1722383"/>
                <a:gridCol w="1572610"/>
                <a:gridCol w="2171700"/>
              </a:tblGrid>
              <a:tr h="559398">
                <a:tc>
                  <a:txBody>
                    <a:bodyPr/>
                    <a:lstStyle/>
                    <a:p>
                      <a:pPr marL="0" marR="0" algn="ctr">
                        <a:spcBef>
                          <a:spcPts val="0"/>
                        </a:spcBef>
                        <a:spcAft>
                          <a:spcPts val="0"/>
                        </a:spcAft>
                      </a:pPr>
                      <a:r>
                        <a:rPr lang="en-US" sz="1300" dirty="0">
                          <a:solidFill>
                            <a:schemeClr val="tx1"/>
                          </a:solidFill>
                        </a:rPr>
                        <a:t>Support</a:t>
                      </a:r>
                      <a:endParaRPr lang="en-US" sz="1300" dirty="0">
                        <a:solidFill>
                          <a:schemeClr val="tx1"/>
                        </a:solidFill>
                        <a:latin typeface="Times New Roman"/>
                        <a:ea typeface="Times New Roman"/>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300" dirty="0">
                          <a:solidFill>
                            <a:schemeClr val="tx1"/>
                          </a:solidFill>
                        </a:rPr>
                        <a:t>Description</a:t>
                      </a:r>
                      <a:endParaRPr lang="en-US" sz="1300" dirty="0">
                        <a:solidFill>
                          <a:schemeClr val="tx1"/>
                        </a:solidFill>
                        <a:latin typeface="Times New Roman"/>
                        <a:ea typeface="Times New Roman"/>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300" dirty="0">
                          <a:solidFill>
                            <a:schemeClr val="tx1"/>
                          </a:solidFill>
                        </a:rPr>
                        <a:t>School-wide Data: </a:t>
                      </a:r>
                      <a:endParaRPr lang="en-US" sz="1300" dirty="0" smtClean="0">
                        <a:solidFill>
                          <a:schemeClr val="tx1"/>
                        </a:solidFill>
                      </a:endParaRPr>
                    </a:p>
                    <a:p>
                      <a:pPr marL="0" marR="0" algn="ctr">
                        <a:spcBef>
                          <a:spcPts val="0"/>
                        </a:spcBef>
                        <a:spcAft>
                          <a:spcPts val="0"/>
                        </a:spcAft>
                      </a:pPr>
                      <a:r>
                        <a:rPr lang="en-US" sz="1300" dirty="0" smtClean="0">
                          <a:solidFill>
                            <a:schemeClr val="tx1"/>
                          </a:solidFill>
                        </a:rPr>
                        <a:t>Entry Criteria</a:t>
                      </a:r>
                      <a:endParaRPr lang="en-US" sz="1300" dirty="0">
                        <a:solidFill>
                          <a:schemeClr val="tx1"/>
                        </a:solidFill>
                        <a:latin typeface="Times New Roman"/>
                        <a:ea typeface="Times New Roman"/>
                      </a:endParaRPr>
                    </a:p>
                  </a:txBody>
                  <a:tcPr marL="68580" marR="68580" marT="0" marB="0">
                    <a:solidFill>
                      <a:schemeClr val="bg1">
                        <a:lumMod val="85000"/>
                      </a:schemeClr>
                    </a:solidFill>
                  </a:tcPr>
                </a:tc>
                <a:tc>
                  <a:txBody>
                    <a:bodyPr/>
                    <a:lstStyle/>
                    <a:p>
                      <a:pPr marL="64135" marR="0" algn="ctr">
                        <a:spcBef>
                          <a:spcPts val="0"/>
                        </a:spcBef>
                        <a:spcAft>
                          <a:spcPts val="0"/>
                        </a:spcAft>
                      </a:pPr>
                      <a:r>
                        <a:rPr lang="en-US" sz="1300" dirty="0">
                          <a:solidFill>
                            <a:schemeClr val="tx1"/>
                          </a:solidFill>
                        </a:rPr>
                        <a:t>Data to Monitor Progress</a:t>
                      </a:r>
                      <a:endParaRPr lang="en-US" sz="1300" dirty="0">
                        <a:solidFill>
                          <a:schemeClr val="tx1"/>
                        </a:solidFill>
                        <a:latin typeface="Times New Roman"/>
                        <a:ea typeface="Times New Roman"/>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300" dirty="0">
                          <a:solidFill>
                            <a:schemeClr val="tx1"/>
                          </a:solidFill>
                        </a:rPr>
                        <a:t>Exit Criteria</a:t>
                      </a:r>
                      <a:endParaRPr lang="en-US" sz="1300" dirty="0">
                        <a:solidFill>
                          <a:schemeClr val="tx1"/>
                        </a:solidFill>
                        <a:latin typeface="Times New Roman"/>
                        <a:ea typeface="Times New Roman"/>
                      </a:endParaRPr>
                    </a:p>
                  </a:txBody>
                  <a:tcPr marL="68580" marR="68580" marT="0" marB="0">
                    <a:solidFill>
                      <a:schemeClr val="bg1">
                        <a:lumMod val="85000"/>
                      </a:schemeClr>
                    </a:solidFill>
                  </a:tcPr>
                </a:tc>
              </a:tr>
              <a:tr h="2704571">
                <a:tc>
                  <a:txBody>
                    <a:bodyPr/>
                    <a:lstStyle/>
                    <a:p>
                      <a:r>
                        <a:rPr lang="en-US" sz="1500" baseline="0" dirty="0" smtClean="0">
                          <a:solidFill>
                            <a:schemeClr val="bg2">
                              <a:lumMod val="75000"/>
                            </a:schemeClr>
                          </a:solidFill>
                        </a:rPr>
                        <a:t>The Name of the Intervention</a:t>
                      </a:r>
                    </a:p>
                    <a:p>
                      <a:endParaRPr lang="en-US" sz="1500" baseline="0" dirty="0" smtClean="0">
                        <a:solidFill>
                          <a:schemeClr val="bg2">
                            <a:lumMod val="75000"/>
                          </a:schemeClr>
                        </a:solidFill>
                      </a:endParaRPr>
                    </a:p>
                    <a:p>
                      <a:r>
                        <a:rPr lang="en-US" sz="1500" baseline="0" dirty="0" smtClean="0">
                          <a:solidFill>
                            <a:schemeClr val="bg2">
                              <a:lumMod val="75000"/>
                            </a:schemeClr>
                          </a:solidFill>
                        </a:rPr>
                        <a:t>Academic, </a:t>
                      </a:r>
                    </a:p>
                    <a:p>
                      <a:r>
                        <a:rPr lang="en-US" sz="1500" baseline="0" dirty="0" smtClean="0">
                          <a:solidFill>
                            <a:schemeClr val="bg2">
                              <a:lumMod val="75000"/>
                            </a:schemeClr>
                          </a:solidFill>
                        </a:rPr>
                        <a:t>Behavioral, </a:t>
                      </a:r>
                    </a:p>
                    <a:p>
                      <a:r>
                        <a:rPr lang="en-US" sz="1500" baseline="0" dirty="0" smtClean="0">
                          <a:solidFill>
                            <a:schemeClr val="bg2">
                              <a:lumMod val="75000"/>
                            </a:schemeClr>
                          </a:solidFill>
                        </a:rPr>
                        <a:t>Or Social Skills</a:t>
                      </a:r>
                    </a:p>
                    <a:p>
                      <a:endParaRPr lang="en-US" sz="1500" baseline="0" dirty="0" smtClean="0">
                        <a:solidFill>
                          <a:schemeClr val="bg2">
                            <a:lumMod val="75000"/>
                          </a:schemeClr>
                        </a:solidFill>
                      </a:endParaRPr>
                    </a:p>
                    <a:p>
                      <a:r>
                        <a:rPr lang="en-US" sz="1500" baseline="0" dirty="0" smtClean="0">
                          <a:solidFill>
                            <a:schemeClr val="bg2">
                              <a:lumMod val="75000"/>
                            </a:schemeClr>
                          </a:solidFill>
                        </a:rPr>
                        <a:t>Grade Level </a:t>
                      </a:r>
                    </a:p>
                  </a:txBody>
                  <a:tcPr marT="34290" marB="34290">
                    <a:solidFill>
                      <a:schemeClr val="bg1">
                        <a:lumMod val="75000"/>
                      </a:schemeClr>
                    </a:solidFill>
                  </a:tcPr>
                </a:tc>
                <a:tc>
                  <a:txBody>
                    <a:bodyPr/>
                    <a:lstStyle/>
                    <a:p>
                      <a:r>
                        <a:rPr lang="en-US" sz="1500" dirty="0" smtClean="0">
                          <a:solidFill>
                            <a:schemeClr val="bg2">
                              <a:lumMod val="75000"/>
                            </a:schemeClr>
                          </a:solidFill>
                        </a:rPr>
                        <a:t>A Brief</a:t>
                      </a:r>
                      <a:r>
                        <a:rPr lang="en-US" sz="1500" baseline="0" dirty="0" smtClean="0">
                          <a:solidFill>
                            <a:schemeClr val="bg2">
                              <a:lumMod val="75000"/>
                            </a:schemeClr>
                          </a:solidFill>
                        </a:rPr>
                        <a:t> description of what the intervention is, length of time,  and what the outcome would be.</a:t>
                      </a:r>
                    </a:p>
                    <a:p>
                      <a:endParaRPr lang="en-US" sz="1500" baseline="0" dirty="0" smtClean="0">
                        <a:solidFill>
                          <a:schemeClr val="bg2">
                            <a:lumMod val="75000"/>
                          </a:schemeClr>
                        </a:solidFill>
                      </a:endParaRPr>
                    </a:p>
                    <a:p>
                      <a:r>
                        <a:rPr lang="en-US" sz="1500" baseline="0" dirty="0" smtClean="0">
                          <a:solidFill>
                            <a:schemeClr val="bg2">
                              <a:lumMod val="75000"/>
                            </a:schemeClr>
                          </a:solidFill>
                        </a:rPr>
                        <a:t>Resources</a:t>
                      </a:r>
                    </a:p>
                    <a:p>
                      <a:r>
                        <a:rPr lang="en-US" sz="1500" baseline="0" dirty="0" smtClean="0">
                          <a:solidFill>
                            <a:schemeClr val="bg2">
                              <a:lumMod val="75000"/>
                            </a:schemeClr>
                          </a:solidFill>
                        </a:rPr>
                        <a:t>allocated to the intervention</a:t>
                      </a:r>
                      <a:endParaRPr lang="en-US" sz="1500" dirty="0">
                        <a:solidFill>
                          <a:schemeClr val="bg2">
                            <a:lumMod val="75000"/>
                          </a:schemeClr>
                        </a:solidFill>
                      </a:endParaRPr>
                    </a:p>
                  </a:txBody>
                  <a:tcPr marT="34290" marB="34290">
                    <a:solidFill>
                      <a:schemeClr val="bg1">
                        <a:lumMod val="75000"/>
                      </a:schemeClr>
                    </a:solidFill>
                  </a:tcPr>
                </a:tc>
                <a:tc>
                  <a:txBody>
                    <a:bodyPr/>
                    <a:lstStyle/>
                    <a:p>
                      <a:r>
                        <a:rPr lang="en-US" sz="1500" dirty="0" smtClean="0">
                          <a:solidFill>
                            <a:schemeClr val="bg2">
                              <a:lumMod val="75000"/>
                            </a:schemeClr>
                          </a:solidFill>
                        </a:rPr>
                        <a:t>Data</a:t>
                      </a:r>
                      <a:r>
                        <a:rPr lang="en-US" sz="1500" baseline="0" dirty="0" smtClean="0">
                          <a:solidFill>
                            <a:schemeClr val="bg2">
                              <a:lumMod val="75000"/>
                            </a:schemeClr>
                          </a:solidFill>
                        </a:rPr>
                        <a:t> sources that determine which students are best for this intervention</a:t>
                      </a:r>
                    </a:p>
                    <a:p>
                      <a:endParaRPr lang="en-US" sz="1500" baseline="0" dirty="0" smtClean="0">
                        <a:solidFill>
                          <a:schemeClr val="bg2">
                            <a:lumMod val="75000"/>
                          </a:schemeClr>
                        </a:solidFill>
                      </a:endParaRPr>
                    </a:p>
                    <a:p>
                      <a:r>
                        <a:rPr lang="en-US" sz="1500" baseline="0" dirty="0" smtClean="0">
                          <a:solidFill>
                            <a:schemeClr val="bg2">
                              <a:lumMod val="75000"/>
                            </a:schemeClr>
                          </a:solidFill>
                        </a:rPr>
                        <a:t>Function Based</a:t>
                      </a:r>
                    </a:p>
                    <a:p>
                      <a:r>
                        <a:rPr lang="en-US" sz="1500" baseline="0" dirty="0" smtClean="0">
                          <a:solidFill>
                            <a:schemeClr val="bg2">
                              <a:lumMod val="75000"/>
                            </a:schemeClr>
                          </a:solidFill>
                        </a:rPr>
                        <a:t>Attention or Avoidance</a:t>
                      </a:r>
                      <a:endParaRPr lang="en-US" sz="1500" dirty="0">
                        <a:solidFill>
                          <a:schemeClr val="bg2">
                            <a:lumMod val="75000"/>
                          </a:schemeClr>
                        </a:solidFill>
                      </a:endParaRPr>
                    </a:p>
                  </a:txBody>
                  <a:tcPr marT="34290" marB="34290">
                    <a:solidFill>
                      <a:schemeClr val="bg1">
                        <a:lumMod val="75000"/>
                      </a:schemeClr>
                    </a:solidFill>
                  </a:tcPr>
                </a:tc>
                <a:tc>
                  <a:txBody>
                    <a:bodyPr/>
                    <a:lstStyle/>
                    <a:p>
                      <a:r>
                        <a:rPr lang="en-US" sz="1500" dirty="0" smtClean="0">
                          <a:solidFill>
                            <a:schemeClr val="bg2">
                              <a:lumMod val="75000"/>
                            </a:schemeClr>
                          </a:solidFill>
                        </a:rPr>
                        <a:t>Process on how data will be monitored</a:t>
                      </a:r>
                    </a:p>
                    <a:p>
                      <a:endParaRPr lang="en-US" sz="1500" dirty="0" smtClean="0">
                        <a:solidFill>
                          <a:schemeClr val="bg2">
                            <a:lumMod val="75000"/>
                          </a:schemeClr>
                        </a:solidFill>
                      </a:endParaRPr>
                    </a:p>
                    <a:p>
                      <a:r>
                        <a:rPr lang="en-US" sz="1500" dirty="0" smtClean="0">
                          <a:solidFill>
                            <a:schemeClr val="bg2">
                              <a:lumMod val="75000"/>
                            </a:schemeClr>
                          </a:solidFill>
                        </a:rPr>
                        <a:t>Process on how often data will be monitored</a:t>
                      </a:r>
                    </a:p>
                    <a:p>
                      <a:endParaRPr lang="en-US" sz="1500" dirty="0" smtClean="0">
                        <a:solidFill>
                          <a:schemeClr val="bg2">
                            <a:lumMod val="75000"/>
                          </a:schemeClr>
                        </a:solidFill>
                      </a:endParaRPr>
                    </a:p>
                    <a:p>
                      <a:r>
                        <a:rPr lang="en-US" sz="1500" dirty="0" smtClean="0">
                          <a:solidFill>
                            <a:schemeClr val="bg2">
                              <a:lumMod val="75000"/>
                            </a:schemeClr>
                          </a:solidFill>
                        </a:rPr>
                        <a:t>What data will be monitored</a:t>
                      </a:r>
                      <a:endParaRPr lang="en-US" sz="1500" dirty="0">
                        <a:solidFill>
                          <a:schemeClr val="bg2">
                            <a:lumMod val="75000"/>
                          </a:schemeClr>
                        </a:solidFill>
                      </a:endParaRPr>
                    </a:p>
                  </a:txBody>
                  <a:tcPr marT="34290" marB="34290">
                    <a:solidFill>
                      <a:schemeClr val="bg1">
                        <a:lumMod val="75000"/>
                      </a:schemeClr>
                    </a:solidFill>
                  </a:tcPr>
                </a:tc>
                <a:tc>
                  <a:txBody>
                    <a:bodyPr/>
                    <a:lstStyle/>
                    <a:p>
                      <a:r>
                        <a:rPr lang="en-US" sz="1500" dirty="0" smtClean="0">
                          <a:solidFill>
                            <a:schemeClr val="bg2">
                              <a:lumMod val="75000"/>
                            </a:schemeClr>
                          </a:solidFill>
                        </a:rPr>
                        <a:t>Data sources that will determine when</a:t>
                      </a:r>
                      <a:r>
                        <a:rPr lang="en-US" sz="1500" baseline="0" dirty="0" smtClean="0">
                          <a:solidFill>
                            <a:schemeClr val="bg2">
                              <a:lumMod val="75000"/>
                            </a:schemeClr>
                          </a:solidFill>
                        </a:rPr>
                        <a:t>: </a:t>
                      </a:r>
                    </a:p>
                    <a:p>
                      <a:r>
                        <a:rPr lang="en-US" sz="1500" baseline="0" dirty="0" smtClean="0">
                          <a:solidFill>
                            <a:schemeClr val="bg2">
                              <a:lumMod val="75000"/>
                            </a:schemeClr>
                          </a:solidFill>
                        </a:rPr>
                        <a:t>Adjustments need to be made</a:t>
                      </a:r>
                    </a:p>
                    <a:p>
                      <a:r>
                        <a:rPr lang="en-US" sz="1500" baseline="0" dirty="0" smtClean="0">
                          <a:solidFill>
                            <a:schemeClr val="bg2">
                              <a:lumMod val="75000"/>
                            </a:schemeClr>
                          </a:solidFill>
                        </a:rPr>
                        <a:t>Fading in order to graduate</a:t>
                      </a:r>
                    </a:p>
                    <a:p>
                      <a:endParaRPr lang="en-US" sz="1500" baseline="0" dirty="0" smtClean="0">
                        <a:solidFill>
                          <a:schemeClr val="bg2">
                            <a:lumMod val="75000"/>
                          </a:schemeClr>
                        </a:solidFill>
                      </a:endParaRPr>
                    </a:p>
                    <a:p>
                      <a:r>
                        <a:rPr lang="en-US" sz="1500" baseline="0" dirty="0" smtClean="0">
                          <a:solidFill>
                            <a:schemeClr val="bg2">
                              <a:lumMod val="75000"/>
                            </a:schemeClr>
                          </a:solidFill>
                        </a:rPr>
                        <a:t>Discontinuation of interventions</a:t>
                      </a:r>
                    </a:p>
                    <a:p>
                      <a:endParaRPr lang="en-US" sz="1500" dirty="0">
                        <a:solidFill>
                          <a:schemeClr val="bg2">
                            <a:lumMod val="75000"/>
                          </a:schemeClr>
                        </a:solidFill>
                      </a:endParaRPr>
                    </a:p>
                  </a:txBody>
                  <a:tcPr marT="34290" marB="34290">
                    <a:solidFill>
                      <a:schemeClr val="bg1">
                        <a:lumMod val="75000"/>
                      </a:schemeClr>
                    </a:solidFill>
                  </a:tcPr>
                </a:tc>
              </a:tr>
            </a:tbl>
          </a:graphicData>
        </a:graphic>
      </p:graphicFrame>
      <p:graphicFrame>
        <p:nvGraphicFramePr>
          <p:cNvPr id="5" name="Group 37"/>
          <p:cNvGraphicFramePr>
            <a:graphicFrameLocks/>
          </p:cNvGraphicFramePr>
          <p:nvPr>
            <p:extLst>
              <p:ext uri="{D42A27DB-BD31-4B8C-83A1-F6EECF244321}">
                <p14:modId xmlns:p14="http://schemas.microsoft.com/office/powerpoint/2010/main" val="3093510124"/>
              </p:ext>
            </p:extLst>
          </p:nvPr>
        </p:nvGraphicFramePr>
        <p:xfrm>
          <a:off x="76200" y="666750"/>
          <a:ext cx="9067800" cy="4675636"/>
        </p:xfrm>
        <a:graphic>
          <a:graphicData uri="http://schemas.openxmlformats.org/drawingml/2006/table">
            <a:tbl>
              <a:tblPr firstRow="1">
                <a:tableStyleId>{616DA210-FB5B-4158-B5E0-FEB733F419BA}</a:tableStyleId>
              </a:tblPr>
              <a:tblGrid>
                <a:gridCol w="1261607"/>
                <a:gridCol w="2818903"/>
                <a:gridCol w="2115820"/>
                <a:gridCol w="1511300"/>
                <a:gridCol w="1360170"/>
              </a:tblGrid>
              <a:tr h="4217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bg1"/>
                          </a:solidFill>
                          <a:effectLst/>
                        </a:rPr>
                        <a:t>Support</a:t>
                      </a:r>
                      <a:endParaRPr kumimoji="0" lang="en-US" sz="1200" b="1" i="0" u="none" strike="noStrike" cap="none" normalizeH="0" baseline="0" dirty="0" smtClean="0">
                        <a:ln>
                          <a:noFill/>
                        </a:ln>
                        <a:solidFill>
                          <a:schemeClr val="bg1"/>
                        </a:solidFill>
                        <a:effectLst/>
                        <a:latin typeface="Arial" pitchFamily="34" charset="0"/>
                        <a:cs typeface="Arial" pitchFamily="34" charset="0"/>
                      </a:endParaRPr>
                    </a:p>
                  </a:txBody>
                  <a:tcPr marT="34292" marB="34292" horzOverflow="overflow">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bg1"/>
                          </a:solidFill>
                          <a:effectLst/>
                        </a:rPr>
                        <a:t>Description</a:t>
                      </a:r>
                      <a:endParaRPr kumimoji="0" lang="en-US" sz="1200" b="1" i="0" u="none" strike="noStrike" cap="none" normalizeH="0" baseline="0" dirty="0" smtClean="0">
                        <a:ln>
                          <a:noFill/>
                        </a:ln>
                        <a:solidFill>
                          <a:schemeClr val="bg1"/>
                        </a:solidFill>
                        <a:effectLst/>
                        <a:latin typeface="Arial" pitchFamily="34" charset="0"/>
                        <a:cs typeface="Arial" pitchFamily="34" charset="0"/>
                      </a:endParaRPr>
                    </a:p>
                  </a:txBody>
                  <a:tcPr marT="34292" marB="34292" horzOverflow="overflow">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err="1" smtClean="0">
                          <a:ln>
                            <a:noFill/>
                          </a:ln>
                          <a:solidFill>
                            <a:schemeClr val="bg1"/>
                          </a:solidFill>
                          <a:effectLst/>
                        </a:rPr>
                        <a:t>Schoolwide</a:t>
                      </a:r>
                      <a:r>
                        <a:rPr kumimoji="0" lang="en-US" sz="1200" u="none" strike="noStrike" cap="none" normalizeH="0" baseline="0" dirty="0" smtClean="0">
                          <a:ln>
                            <a:noFill/>
                          </a:ln>
                          <a:solidFill>
                            <a:schemeClr val="bg1"/>
                          </a:solidFill>
                          <a:effectLst/>
                        </a:rPr>
                        <a:t> Data:  Entry Criteria</a:t>
                      </a:r>
                      <a:endParaRPr kumimoji="0" lang="en-US" sz="1200" b="1" i="0" u="none" strike="noStrike" cap="none" normalizeH="0" baseline="0" dirty="0" smtClean="0">
                        <a:ln>
                          <a:noFill/>
                        </a:ln>
                        <a:solidFill>
                          <a:schemeClr val="bg1"/>
                        </a:solidFill>
                        <a:effectLst/>
                        <a:latin typeface="Arial" pitchFamily="34" charset="0"/>
                        <a:cs typeface="Arial" pitchFamily="34" charset="0"/>
                      </a:endParaRPr>
                    </a:p>
                  </a:txBody>
                  <a:tcPr marT="34292" marB="34292" horzOverflow="overflow">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bg1"/>
                          </a:solidFill>
                          <a:effectLst/>
                        </a:rPr>
                        <a:t>Data to Monitor Progress</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a:txBody>
                  <a:tcPr marT="34292" marB="34292" horzOverflow="overflow">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bg1"/>
                          </a:solidFill>
                          <a:effectLst/>
                        </a:rPr>
                        <a:t>Exit Criteria</a:t>
                      </a:r>
                      <a:endParaRPr kumimoji="0" lang="en-US" sz="1200" b="1" i="0" u="none" strike="noStrike" cap="none" normalizeH="0" baseline="0" dirty="0" smtClean="0">
                        <a:ln>
                          <a:noFill/>
                        </a:ln>
                        <a:solidFill>
                          <a:schemeClr val="bg1"/>
                        </a:solidFill>
                        <a:effectLst/>
                        <a:latin typeface="Arial" pitchFamily="34" charset="0"/>
                        <a:cs typeface="Arial" pitchFamily="34" charset="0"/>
                      </a:endParaRPr>
                    </a:p>
                  </a:txBody>
                  <a:tcPr marT="34292" marB="34292" horzOverflow="overflow">
                    <a:solidFill>
                      <a:schemeClr val="tx1">
                        <a:lumMod val="65000"/>
                        <a:lumOff val="35000"/>
                      </a:schemeClr>
                    </a:solidFill>
                  </a:tcPr>
                </a:tc>
              </a:tr>
              <a:tr h="3998278">
                <a:tc>
                  <a:txBody>
                    <a:bodyPr/>
                    <a:lstStyle/>
                    <a:p>
                      <a:pPr marL="0" marR="0" algn="ctr">
                        <a:lnSpc>
                          <a:spcPct val="115000"/>
                        </a:lnSpc>
                        <a:spcBef>
                          <a:spcPts val="0"/>
                        </a:spcBef>
                        <a:spcAft>
                          <a:spcPts val="0"/>
                        </a:spcAft>
                      </a:pPr>
                      <a:r>
                        <a:rPr lang="en-US" sz="1400" b="1" dirty="0">
                          <a:effectLst/>
                          <a:latin typeface="Calibri"/>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400" b="1" dirty="0">
                          <a:effectLst/>
                          <a:latin typeface="Calibri"/>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400" b="1" dirty="0">
                          <a:effectLst/>
                          <a:latin typeface="Calibri"/>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400" b="1" dirty="0" smtClean="0">
                          <a:effectLst/>
                          <a:latin typeface="Calibri"/>
                          <a:ea typeface="Calibri"/>
                          <a:cs typeface="Times New Roman"/>
                        </a:rPr>
                        <a:t>Social &amp; </a:t>
                      </a:r>
                    </a:p>
                    <a:p>
                      <a:pPr marL="0" marR="0" algn="ctr">
                        <a:lnSpc>
                          <a:spcPct val="115000"/>
                        </a:lnSpc>
                        <a:spcBef>
                          <a:spcPts val="0"/>
                        </a:spcBef>
                        <a:spcAft>
                          <a:spcPts val="0"/>
                        </a:spcAft>
                      </a:pPr>
                      <a:r>
                        <a:rPr lang="en-US" sz="1400" b="1" dirty="0" smtClean="0">
                          <a:effectLst/>
                          <a:latin typeface="Calibri"/>
                          <a:ea typeface="Calibri"/>
                          <a:cs typeface="Times New Roman"/>
                        </a:rPr>
                        <a:t>Academic Social</a:t>
                      </a:r>
                      <a:r>
                        <a:rPr lang="en-US" sz="1400" b="1" baseline="0" dirty="0" smtClean="0">
                          <a:effectLst/>
                          <a:latin typeface="Calibri"/>
                          <a:ea typeface="Calibri"/>
                          <a:cs typeface="Times New Roman"/>
                        </a:rPr>
                        <a:t> Skill</a:t>
                      </a:r>
                    </a:p>
                    <a:p>
                      <a:pPr marL="0" marR="0" algn="ctr">
                        <a:lnSpc>
                          <a:spcPct val="115000"/>
                        </a:lnSpc>
                        <a:spcBef>
                          <a:spcPts val="0"/>
                        </a:spcBef>
                        <a:spcAft>
                          <a:spcPts val="0"/>
                        </a:spcAft>
                      </a:pPr>
                      <a:r>
                        <a:rPr lang="en-US" sz="1400" b="1" baseline="0" dirty="0" smtClean="0">
                          <a:effectLst/>
                          <a:latin typeface="Calibri"/>
                          <a:ea typeface="Calibri"/>
                          <a:cs typeface="Times New Roman"/>
                        </a:rPr>
                        <a:t>Instructional</a:t>
                      </a:r>
                      <a:r>
                        <a:rPr lang="en-US" sz="1400" b="1" dirty="0" smtClean="0">
                          <a:effectLst/>
                          <a:latin typeface="Calibri"/>
                          <a:ea typeface="Calibri"/>
                          <a:cs typeface="Times New Roman"/>
                        </a:rPr>
                        <a:t> </a:t>
                      </a:r>
                      <a:r>
                        <a:rPr lang="en-US" sz="1400" b="1" dirty="0">
                          <a:effectLst/>
                          <a:latin typeface="Calibri"/>
                          <a:ea typeface="Calibri"/>
                          <a:cs typeface="Times New Roman"/>
                        </a:rPr>
                        <a:t>Groups</a:t>
                      </a:r>
                      <a:endParaRPr lang="en-US" sz="1100" dirty="0">
                        <a:effectLst/>
                        <a:latin typeface="Calibri"/>
                        <a:ea typeface="Calibri"/>
                        <a:cs typeface="Times New Roman"/>
                      </a:endParaRPr>
                    </a:p>
                  </a:txBody>
                  <a:tcPr marL="68580" marR="68580" marT="0" marB="0">
                    <a:solidFill>
                      <a:srgbClr val="FFFF00"/>
                    </a:solidFill>
                  </a:tcPr>
                </a:tc>
                <a:tc>
                  <a:txBody>
                    <a:bodyPr/>
                    <a:lstStyle/>
                    <a:p>
                      <a:pPr marL="0" marR="0">
                        <a:lnSpc>
                          <a:spcPct val="115000"/>
                        </a:lnSpc>
                        <a:spcBef>
                          <a:spcPts val="0"/>
                        </a:spcBef>
                        <a:spcAft>
                          <a:spcPts val="0"/>
                        </a:spcAft>
                      </a:pPr>
                      <a:r>
                        <a:rPr lang="en-US" sz="1200" dirty="0">
                          <a:effectLst/>
                          <a:latin typeface="Candara"/>
                          <a:ea typeface="Calibri"/>
                          <a:cs typeface="Times New Roman"/>
                        </a:rPr>
                        <a:t>-</a:t>
                      </a:r>
                      <a:r>
                        <a:rPr lang="en-US" sz="1200" dirty="0">
                          <a:solidFill>
                            <a:schemeClr val="bg2">
                              <a:lumMod val="50000"/>
                            </a:schemeClr>
                          </a:solidFill>
                          <a:effectLst/>
                          <a:latin typeface="Candara"/>
                          <a:ea typeface="Calibri"/>
                          <a:cs typeface="Times New Roman"/>
                        </a:rPr>
                        <a:t>Focuses on improving students’ social skills. </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-Two/three days a week</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-Sessions conducted by counselor and or teacher during Student Success (Advisory) or AE</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 </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Examples:</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a:t>
                      </a:r>
                      <a:r>
                        <a:rPr lang="en-US" sz="1200" u="sng" dirty="0">
                          <a:solidFill>
                            <a:schemeClr val="bg2">
                              <a:lumMod val="50000"/>
                            </a:schemeClr>
                          </a:solidFill>
                          <a:effectLst/>
                          <a:latin typeface="Candara"/>
                          <a:ea typeface="Calibri"/>
                          <a:cs typeface="Times New Roman"/>
                        </a:rPr>
                        <a:t>Problem-solving</a:t>
                      </a:r>
                      <a:r>
                        <a:rPr lang="en-US" sz="1200" dirty="0">
                          <a:solidFill>
                            <a:schemeClr val="bg2">
                              <a:lumMod val="50000"/>
                            </a:schemeClr>
                          </a:solidFill>
                          <a:effectLst/>
                          <a:latin typeface="Candara"/>
                          <a:ea typeface="Calibri"/>
                          <a:cs typeface="Times New Roman"/>
                        </a:rPr>
                        <a:t>: To learn replacement behaviors for fighting, arguing, etc.</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a:t>
                      </a:r>
                      <a:r>
                        <a:rPr lang="en-US" sz="1200" u="sng" dirty="0">
                          <a:solidFill>
                            <a:schemeClr val="bg2">
                              <a:lumMod val="50000"/>
                            </a:schemeClr>
                          </a:solidFill>
                          <a:effectLst/>
                          <a:latin typeface="Candara"/>
                          <a:ea typeface="Calibri"/>
                          <a:cs typeface="Times New Roman"/>
                        </a:rPr>
                        <a:t>Pro-social Skills</a:t>
                      </a:r>
                      <a:r>
                        <a:rPr lang="en-US" sz="1200" dirty="0">
                          <a:solidFill>
                            <a:schemeClr val="bg2">
                              <a:lumMod val="50000"/>
                            </a:schemeClr>
                          </a:solidFill>
                          <a:effectLst/>
                          <a:latin typeface="Candara"/>
                          <a:ea typeface="Calibri"/>
                          <a:cs typeface="Times New Roman"/>
                        </a:rPr>
                        <a:t>: To learn replacement behaviors for avoidance, withdrawal, etc.</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a:t>
                      </a:r>
                      <a:r>
                        <a:rPr lang="en-US" sz="1200" u="sng" dirty="0">
                          <a:solidFill>
                            <a:schemeClr val="bg2">
                              <a:lumMod val="50000"/>
                            </a:schemeClr>
                          </a:solidFill>
                          <a:effectLst/>
                          <a:latin typeface="Candara"/>
                          <a:ea typeface="Calibri"/>
                          <a:cs typeface="Times New Roman"/>
                        </a:rPr>
                        <a:t>Academic Behaviors</a:t>
                      </a:r>
                      <a:r>
                        <a:rPr lang="en-US" sz="1200" dirty="0">
                          <a:solidFill>
                            <a:schemeClr val="bg2">
                              <a:lumMod val="50000"/>
                            </a:schemeClr>
                          </a:solidFill>
                          <a:effectLst/>
                          <a:latin typeface="Candara"/>
                          <a:ea typeface="Calibri"/>
                          <a:cs typeface="Times New Roman"/>
                        </a:rPr>
                        <a:t>: To learn replacement behaviors for getting out of seat, calling out during instruction, poor studying habits, etc.</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u="sng" dirty="0">
                          <a:solidFill>
                            <a:schemeClr val="bg2">
                              <a:lumMod val="50000"/>
                            </a:schemeClr>
                          </a:solidFill>
                          <a:effectLst/>
                          <a:latin typeface="Candara"/>
                          <a:ea typeface="Calibri"/>
                          <a:cs typeface="Times New Roman"/>
                        </a:rPr>
                        <a:t>-Internalizing Behavior:  </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endParaRPr lang="en-US" sz="1100" dirty="0">
                        <a:solidFill>
                          <a:schemeClr val="bg2">
                            <a:lumMod val="50000"/>
                          </a:schemeClr>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To be considered data must meet two out of the following areas: </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 </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-Academic &amp; behavior concerns which look like:</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 </a:t>
                      </a:r>
                      <a:endParaRPr lang="en-US" sz="1200" dirty="0">
                        <a:solidFill>
                          <a:schemeClr val="bg2">
                            <a:lumMod val="50000"/>
                          </a:schemeClr>
                        </a:solidFill>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000" dirty="0">
                          <a:solidFill>
                            <a:schemeClr val="bg2">
                              <a:lumMod val="50000"/>
                            </a:schemeClr>
                          </a:solidFill>
                          <a:effectLst/>
                          <a:latin typeface="Candara"/>
                          <a:ea typeface="Calibri"/>
                          <a:cs typeface="Times New Roman"/>
                        </a:rPr>
                        <a:t>Screening score in moderate-risk range on the SRSS, </a:t>
                      </a:r>
                      <a:endParaRPr lang="en-US" sz="1000" dirty="0">
                        <a:solidFill>
                          <a:schemeClr val="bg2">
                            <a:lumMod val="50000"/>
                          </a:schemeClr>
                        </a:solidFill>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000" dirty="0">
                          <a:solidFill>
                            <a:schemeClr val="bg2">
                              <a:lumMod val="50000"/>
                            </a:schemeClr>
                          </a:solidFill>
                          <a:effectLst/>
                          <a:latin typeface="Candara"/>
                          <a:ea typeface="Calibri"/>
                          <a:cs typeface="Times New Roman"/>
                        </a:rPr>
                        <a:t>Three or more ODRs in a trimester</a:t>
                      </a:r>
                      <a:endParaRPr lang="en-US" sz="1000" dirty="0">
                        <a:solidFill>
                          <a:schemeClr val="bg2">
                            <a:lumMod val="50000"/>
                          </a:schemeClr>
                        </a:solidFill>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000" dirty="0">
                          <a:solidFill>
                            <a:schemeClr val="bg2">
                              <a:lumMod val="50000"/>
                            </a:schemeClr>
                          </a:solidFill>
                          <a:effectLst/>
                          <a:latin typeface="Candara"/>
                          <a:ea typeface="Calibri"/>
                          <a:cs typeface="Times New Roman"/>
                        </a:rPr>
                        <a:t>Two or more out of school suspensions</a:t>
                      </a:r>
                      <a:endParaRPr lang="en-US" sz="1000" dirty="0">
                        <a:solidFill>
                          <a:schemeClr val="bg2">
                            <a:lumMod val="50000"/>
                          </a:schemeClr>
                        </a:solidFill>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000" dirty="0">
                          <a:solidFill>
                            <a:schemeClr val="bg2">
                              <a:lumMod val="50000"/>
                            </a:schemeClr>
                          </a:solidFill>
                          <a:effectLst/>
                          <a:latin typeface="Candara"/>
                          <a:ea typeface="Calibri"/>
                          <a:cs typeface="Times New Roman"/>
                        </a:rPr>
                        <a:t>Failing 2 or more core academic classes</a:t>
                      </a:r>
                      <a:endParaRPr lang="en-US" sz="1000" dirty="0">
                        <a:solidFill>
                          <a:schemeClr val="bg2">
                            <a:lumMod val="50000"/>
                          </a:schemeClr>
                        </a:solidFill>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1000" dirty="0">
                          <a:solidFill>
                            <a:schemeClr val="bg2">
                              <a:lumMod val="50000"/>
                            </a:schemeClr>
                          </a:solidFill>
                          <a:effectLst/>
                          <a:latin typeface="Candara"/>
                          <a:ea typeface="Calibri"/>
                          <a:cs typeface="Times New Roman"/>
                        </a:rPr>
                        <a:t>3 or more unexcused absences</a:t>
                      </a:r>
                      <a:endParaRPr lang="en-US" sz="10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000" u="sng" dirty="0">
                          <a:solidFill>
                            <a:schemeClr val="bg2">
                              <a:lumMod val="50000"/>
                            </a:schemeClr>
                          </a:solidFill>
                          <a:effectLst/>
                          <a:latin typeface="SF Wonder Comic"/>
                          <a:ea typeface="Calibri"/>
                          <a:cs typeface="Times New Roman"/>
                        </a:rPr>
                        <a:t>AND </a:t>
                      </a:r>
                      <a:endParaRPr lang="en-US" sz="10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000" dirty="0">
                          <a:solidFill>
                            <a:schemeClr val="bg2">
                              <a:lumMod val="50000"/>
                            </a:schemeClr>
                          </a:solidFill>
                          <a:effectLst/>
                          <a:latin typeface="Candara"/>
                          <a:ea typeface="Calibri"/>
                          <a:cs typeface="Times New Roman"/>
                        </a:rPr>
                        <a:t>-Function of student behavior related to </a:t>
                      </a:r>
                      <a:r>
                        <a:rPr lang="en-US" sz="1000" b="1" dirty="0">
                          <a:solidFill>
                            <a:schemeClr val="bg2">
                              <a:lumMod val="50000"/>
                            </a:schemeClr>
                          </a:solidFill>
                          <a:effectLst/>
                          <a:latin typeface="Candara"/>
                          <a:ea typeface="Calibri"/>
                          <a:cs typeface="Times New Roman"/>
                        </a:rPr>
                        <a:t>peer-related problems</a:t>
                      </a:r>
                      <a:endParaRPr lang="en-US" sz="1000" dirty="0">
                        <a:solidFill>
                          <a:schemeClr val="bg2">
                            <a:lumMod val="50000"/>
                          </a:schemeClr>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-Reduction in ODRs </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-Daily social skills checklists (Cool Card)</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-Direct observation(teachers)</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-Grades</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-Attendance</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-Behavior surveys</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 </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900" u="sng" dirty="0">
                          <a:solidFill>
                            <a:schemeClr val="bg2">
                              <a:lumMod val="50000"/>
                            </a:schemeClr>
                          </a:solidFill>
                          <a:effectLst/>
                          <a:latin typeface="Candara"/>
                          <a:ea typeface="Calibri"/>
                          <a:cs typeface="Times New Roman"/>
                        </a:rPr>
                        <a:t>Data Example:</a:t>
                      </a:r>
                      <a:endParaRPr lang="en-US" sz="9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900" dirty="0">
                          <a:solidFill>
                            <a:schemeClr val="bg2">
                              <a:lumMod val="50000"/>
                            </a:schemeClr>
                          </a:solidFill>
                          <a:effectLst/>
                          <a:latin typeface="Candara"/>
                          <a:ea typeface="Calibri"/>
                          <a:cs typeface="Times New Roman"/>
                        </a:rPr>
                        <a:t>After 4-6 weeks of the social skills instructional group, 7 of the 8 students have earned 80% or more of their Cool Card points and there has been a 50% reduction in total ODRs for the 8 students.</a:t>
                      </a:r>
                      <a:endParaRPr lang="en-US" sz="900" dirty="0">
                        <a:solidFill>
                          <a:schemeClr val="bg2">
                            <a:lumMod val="50000"/>
                          </a:schemeClr>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-Student scores in the low-risk status during the next screening</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200" dirty="0">
                          <a:solidFill>
                            <a:schemeClr val="bg2">
                              <a:lumMod val="50000"/>
                            </a:schemeClr>
                          </a:solidFill>
                          <a:effectLst/>
                          <a:latin typeface="Candara"/>
                          <a:ea typeface="Calibri"/>
                          <a:cs typeface="Times New Roman"/>
                        </a:rPr>
                        <a:t>-No ODRs related to peer problems during the reporting </a:t>
                      </a:r>
                      <a:r>
                        <a:rPr lang="en-US" sz="1200" dirty="0" smtClean="0">
                          <a:solidFill>
                            <a:schemeClr val="bg2">
                              <a:lumMod val="50000"/>
                            </a:schemeClr>
                          </a:solidFill>
                          <a:effectLst/>
                          <a:latin typeface="Candara"/>
                          <a:ea typeface="Calibri"/>
                          <a:cs typeface="Times New Roman"/>
                        </a:rPr>
                        <a:t>cycle</a:t>
                      </a:r>
                    </a:p>
                    <a:p>
                      <a:pPr marL="0" marR="0">
                        <a:lnSpc>
                          <a:spcPct val="115000"/>
                        </a:lnSpc>
                        <a:spcBef>
                          <a:spcPts val="0"/>
                        </a:spcBef>
                        <a:spcAft>
                          <a:spcPts val="0"/>
                        </a:spcAft>
                      </a:pPr>
                      <a:r>
                        <a:rPr lang="en-US" sz="1200" dirty="0" smtClean="0">
                          <a:solidFill>
                            <a:schemeClr val="bg2">
                              <a:lumMod val="50000"/>
                            </a:schemeClr>
                          </a:solidFill>
                          <a:effectLst/>
                          <a:latin typeface="Candara"/>
                          <a:ea typeface="Calibri"/>
                          <a:cs typeface="Times New Roman"/>
                        </a:rPr>
                        <a:t>-Students are able to exhibit generalized</a:t>
                      </a:r>
                      <a:r>
                        <a:rPr lang="en-US" sz="1200" baseline="0" dirty="0" smtClean="0">
                          <a:solidFill>
                            <a:schemeClr val="bg2">
                              <a:lumMod val="50000"/>
                            </a:schemeClr>
                          </a:solidFill>
                          <a:effectLst/>
                          <a:latin typeface="Candara"/>
                          <a:ea typeface="Calibri"/>
                          <a:cs typeface="Times New Roman"/>
                        </a:rPr>
                        <a:t> skill in specific setting</a:t>
                      </a:r>
                      <a:endParaRPr lang="en-US" sz="12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400" dirty="0">
                          <a:solidFill>
                            <a:schemeClr val="bg2">
                              <a:lumMod val="50000"/>
                            </a:schemeClr>
                          </a:solidFill>
                          <a:effectLst/>
                          <a:latin typeface="Candara"/>
                          <a:ea typeface="Calibri"/>
                          <a:cs typeface="Times New Roman"/>
                        </a:rPr>
                        <a:t> </a:t>
                      </a:r>
                      <a:endParaRPr lang="en-US" sz="14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400" dirty="0">
                          <a:solidFill>
                            <a:schemeClr val="bg2">
                              <a:lumMod val="50000"/>
                            </a:schemeClr>
                          </a:solidFill>
                          <a:effectLst/>
                          <a:latin typeface="Candara"/>
                          <a:ea typeface="Calibri"/>
                          <a:cs typeface="Times New Roman"/>
                        </a:rPr>
                        <a:t> </a:t>
                      </a:r>
                      <a:endParaRPr lang="en-US" sz="14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400" dirty="0">
                          <a:solidFill>
                            <a:schemeClr val="bg2">
                              <a:lumMod val="50000"/>
                            </a:schemeClr>
                          </a:solidFill>
                          <a:effectLst/>
                          <a:latin typeface="Candara"/>
                          <a:ea typeface="Calibri"/>
                          <a:cs typeface="Times New Roman"/>
                        </a:rPr>
                        <a:t> </a:t>
                      </a:r>
                      <a:endParaRPr lang="en-US" sz="14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400" dirty="0">
                          <a:solidFill>
                            <a:schemeClr val="bg2">
                              <a:lumMod val="50000"/>
                            </a:schemeClr>
                          </a:solidFill>
                          <a:effectLst/>
                          <a:latin typeface="Candara"/>
                          <a:ea typeface="Calibri"/>
                          <a:cs typeface="Times New Roman"/>
                        </a:rPr>
                        <a:t> </a:t>
                      </a:r>
                      <a:endParaRPr lang="en-US" sz="14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400" dirty="0">
                          <a:solidFill>
                            <a:schemeClr val="bg2">
                              <a:lumMod val="50000"/>
                            </a:schemeClr>
                          </a:solidFill>
                          <a:effectLst/>
                          <a:latin typeface="Candara"/>
                          <a:ea typeface="Calibri"/>
                          <a:cs typeface="Times New Roman"/>
                        </a:rPr>
                        <a:t> </a:t>
                      </a:r>
                      <a:endParaRPr lang="en-US" sz="14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400" dirty="0">
                          <a:solidFill>
                            <a:schemeClr val="bg2">
                              <a:lumMod val="50000"/>
                            </a:schemeClr>
                          </a:solidFill>
                          <a:effectLst/>
                          <a:latin typeface="Candara"/>
                          <a:ea typeface="Calibri"/>
                          <a:cs typeface="Times New Roman"/>
                        </a:rPr>
                        <a:t> </a:t>
                      </a:r>
                      <a:endParaRPr lang="en-US" sz="1400" dirty="0">
                        <a:solidFill>
                          <a:schemeClr val="bg2">
                            <a:lumMod val="50000"/>
                          </a:schemeClr>
                        </a:solidFill>
                        <a:effectLst/>
                        <a:latin typeface="Calibri"/>
                        <a:ea typeface="Calibri"/>
                        <a:cs typeface="Times New Roman"/>
                      </a:endParaRPr>
                    </a:p>
                    <a:p>
                      <a:pPr marL="0" marR="0">
                        <a:lnSpc>
                          <a:spcPct val="115000"/>
                        </a:lnSpc>
                        <a:spcBef>
                          <a:spcPts val="0"/>
                        </a:spcBef>
                        <a:spcAft>
                          <a:spcPts val="0"/>
                        </a:spcAft>
                      </a:pPr>
                      <a:r>
                        <a:rPr lang="en-US" sz="1400" dirty="0">
                          <a:solidFill>
                            <a:schemeClr val="bg2">
                              <a:lumMod val="50000"/>
                            </a:schemeClr>
                          </a:solidFill>
                          <a:effectLst/>
                          <a:latin typeface="Candara"/>
                          <a:ea typeface="Calibri"/>
                          <a:cs typeface="Times New Roman"/>
                        </a:rPr>
                        <a:t> </a:t>
                      </a:r>
                      <a:endParaRPr lang="en-US" sz="1400" dirty="0">
                        <a:solidFill>
                          <a:schemeClr val="bg2">
                            <a:lumMod val="50000"/>
                          </a:schemeClr>
                        </a:solidFill>
                        <a:effectLst/>
                        <a:latin typeface="Calibri"/>
                        <a:ea typeface="Calibri"/>
                        <a:cs typeface="Times New Roman"/>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3953293276"/>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TIER 2 INTERVENTIONS</a:t>
            </a:r>
            <a:endParaRPr dirty="0">
              <a:solidFill>
                <a:schemeClr val="bg1"/>
              </a:solidFill>
            </a:endParaRPr>
          </a:p>
        </p:txBody>
      </p:sp>
      <p:sp>
        <p:nvSpPr>
          <p:cNvPr id="2" name="TextBox 1"/>
          <p:cNvSpPr txBox="1"/>
          <p:nvPr/>
        </p:nvSpPr>
        <p:spPr>
          <a:xfrm>
            <a:off x="381000" y="1276350"/>
            <a:ext cx="8458200" cy="2554545"/>
          </a:xfrm>
          <a:prstGeom prst="rect">
            <a:avLst/>
          </a:prstGeom>
          <a:noFill/>
          <a:ln>
            <a:solidFill>
              <a:schemeClr val="tx1"/>
            </a:solidFill>
          </a:ln>
        </p:spPr>
        <p:txBody>
          <a:bodyPr wrap="square" rtlCol="0">
            <a:spAutoFit/>
          </a:bodyPr>
          <a:lstStyle/>
          <a:p>
            <a:pPr eaLnBrk="1" hangingPunct="1"/>
            <a:r>
              <a:rPr lang="en-US" sz="3200" dirty="0">
                <a:latin typeface="Calibri" panose="020F0502020204030204" pitchFamily="34" charset="0"/>
                <a:ea typeface="ＭＳ Ｐゴシック" pitchFamily="34" charset="-128"/>
              </a:rPr>
              <a:t>Academic or behavior interventions are strategies or techniques applied to instruction in order to </a:t>
            </a:r>
            <a:r>
              <a:rPr lang="en-US" sz="3200" b="1" i="1" u="sng" dirty="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teach</a:t>
            </a:r>
            <a:r>
              <a:rPr lang="en-US" sz="3200" dirty="0">
                <a:latin typeface="Calibri" panose="020F0502020204030204" pitchFamily="34" charset="0"/>
                <a:ea typeface="ＭＳ Ｐゴシック" pitchFamily="34" charset="-128"/>
              </a:rPr>
              <a:t> a new skill, </a:t>
            </a:r>
            <a:r>
              <a:rPr lang="en-US" sz="3200" b="1" i="1" u="sng" dirty="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build fluency</a:t>
            </a:r>
            <a:r>
              <a:rPr lang="en-US" sz="3200" b="1" dirty="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 </a:t>
            </a:r>
            <a:r>
              <a:rPr lang="en-US" sz="3200" dirty="0">
                <a:latin typeface="Calibri" panose="020F0502020204030204" pitchFamily="34" charset="0"/>
                <a:ea typeface="ＭＳ Ｐゴシック" pitchFamily="34" charset="-128"/>
              </a:rPr>
              <a:t>in a skill, or</a:t>
            </a:r>
            <a:r>
              <a:rPr lang="en-US" sz="3200" i="1" u="sng" dirty="0">
                <a:latin typeface="Calibri" panose="020F0502020204030204" pitchFamily="34" charset="0"/>
                <a:ea typeface="ＭＳ Ｐゴシック" pitchFamily="34" charset="-128"/>
              </a:rPr>
              <a:t> </a:t>
            </a:r>
            <a:r>
              <a:rPr lang="en-US" sz="3200" b="1" i="1" u="sng" dirty="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encourage the application</a:t>
            </a:r>
            <a:r>
              <a:rPr lang="en-US" sz="3200" i="1" u="sng" dirty="0">
                <a:latin typeface="Calibri" panose="020F0502020204030204" pitchFamily="34" charset="0"/>
                <a:ea typeface="ＭＳ Ｐゴシック" pitchFamily="34" charset="-128"/>
              </a:rPr>
              <a:t> </a:t>
            </a:r>
            <a:r>
              <a:rPr lang="en-US" sz="3200" dirty="0">
                <a:latin typeface="Calibri" panose="020F0502020204030204" pitchFamily="34" charset="0"/>
                <a:ea typeface="ＭＳ Ｐゴシック" pitchFamily="34" charset="-128"/>
              </a:rPr>
              <a:t>of existing skills to a new situation.</a:t>
            </a:r>
          </a:p>
        </p:txBody>
      </p:sp>
      <p:pic>
        <p:nvPicPr>
          <p:cNvPr id="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888" y="3943350"/>
            <a:ext cx="11541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73224" y="4426605"/>
            <a:ext cx="4572000" cy="523220"/>
          </a:xfrm>
          <a:prstGeom prst="rect">
            <a:avLst/>
          </a:prstGeom>
        </p:spPr>
        <p:txBody>
          <a:bodyPr>
            <a:spAutoFit/>
          </a:bodyPr>
          <a:lstStyle/>
          <a:p>
            <a:r>
              <a:rPr lang="en-US" dirty="0">
                <a:latin typeface="Calibri" pitchFamily="34" charset="0"/>
              </a:rPr>
              <a:t>MO Dept. of Elementary &amp; Secondary Education, </a:t>
            </a:r>
          </a:p>
          <a:p>
            <a:r>
              <a:rPr lang="en-US" dirty="0">
                <a:latin typeface="Calibri" pitchFamily="34" charset="0"/>
              </a:rPr>
              <a:t>Special Education, Compliance</a:t>
            </a:r>
          </a:p>
        </p:txBody>
      </p:sp>
    </p:spTree>
    <p:extLst>
      <p:ext uri="{BB962C8B-B14F-4D97-AF65-F5344CB8AC3E}">
        <p14:creationId xmlns:p14="http://schemas.microsoft.com/office/powerpoint/2010/main" val="126497183"/>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TIER 2 INTERVENTIONS</a:t>
            </a:r>
            <a:endParaRPr dirty="0">
              <a:solidFill>
                <a:schemeClr val="bg1"/>
              </a:solidFill>
            </a:endParaRPr>
          </a:p>
        </p:txBody>
      </p:sp>
      <p:sp>
        <p:nvSpPr>
          <p:cNvPr id="2" name="TextBox 1"/>
          <p:cNvSpPr txBox="1"/>
          <p:nvPr/>
        </p:nvSpPr>
        <p:spPr>
          <a:xfrm>
            <a:off x="381000" y="1276350"/>
            <a:ext cx="8458200" cy="2677656"/>
          </a:xfrm>
          <a:prstGeom prst="rect">
            <a:avLst/>
          </a:prstGeom>
          <a:noFill/>
          <a:ln>
            <a:solidFill>
              <a:schemeClr val="tx1"/>
            </a:solidFill>
          </a:ln>
        </p:spPr>
        <p:txBody>
          <a:bodyPr wrap="square" rtlCol="0">
            <a:spAutoFit/>
          </a:bodyPr>
          <a:lstStyle/>
          <a:p>
            <a:pPr eaLnBrk="1" hangingPunct="1"/>
            <a:r>
              <a:rPr lang="en-US" sz="2400" dirty="0">
                <a:latin typeface="Calibri" panose="020F0502020204030204" pitchFamily="34" charset="0"/>
                <a:ea typeface="ＭＳ Ｐゴシック" pitchFamily="34" charset="-128"/>
              </a:rPr>
              <a:t>For students who… </a:t>
            </a:r>
          </a:p>
          <a:p>
            <a:pPr marL="342900" lvl="1" indent="-342900" eaLnBrk="1" hangingPunct="1">
              <a:buFont typeface="Wingdings" panose="05000000000000000000" pitchFamily="2" charset="2"/>
              <a:buChar char="§"/>
            </a:pPr>
            <a:r>
              <a:rPr lang="en-US" sz="2400" dirty="0">
                <a:latin typeface="Calibri" panose="020F0502020204030204" pitchFamily="34" charset="0"/>
                <a:ea typeface="ＭＳ Ｐゴシック" pitchFamily="34" charset="-128"/>
              </a:rPr>
              <a:t>Are at-risk for an academic and/or social-behavioral concern</a:t>
            </a:r>
          </a:p>
          <a:p>
            <a:pPr marL="342900" lvl="1" indent="-342900" eaLnBrk="1" hangingPunct="1">
              <a:buFont typeface="Wingdings" panose="05000000000000000000" pitchFamily="2" charset="2"/>
              <a:buChar char="§"/>
            </a:pPr>
            <a:r>
              <a:rPr lang="en-US" sz="2400" dirty="0">
                <a:latin typeface="Calibri" panose="020F0502020204030204" pitchFamily="34" charset="0"/>
                <a:ea typeface="ＭＳ Ｐゴシック" pitchFamily="34" charset="-128"/>
              </a:rPr>
              <a:t>Continue to engage in frequent problem behavior despite effective school wide, tier 1 prevention efforts </a:t>
            </a:r>
          </a:p>
          <a:p>
            <a:pPr marL="342900" lvl="1" indent="-342900" eaLnBrk="1" hangingPunct="1">
              <a:buFont typeface="Wingdings" panose="05000000000000000000" pitchFamily="2" charset="2"/>
              <a:buChar char="§"/>
            </a:pPr>
            <a:r>
              <a:rPr lang="en-US" sz="2400" dirty="0">
                <a:latin typeface="Calibri" panose="020F0502020204030204" pitchFamily="34" charset="0"/>
                <a:ea typeface="ＭＳ Ｐゴシック" pitchFamily="34" charset="-128"/>
              </a:rPr>
              <a:t>Need additional teaching, monitoring and feedback </a:t>
            </a:r>
          </a:p>
          <a:p>
            <a:pPr marL="342900" lvl="1" indent="-342900" eaLnBrk="1" hangingPunct="1">
              <a:buFont typeface="Wingdings" panose="05000000000000000000" pitchFamily="2" charset="2"/>
              <a:buChar char="§"/>
            </a:pPr>
            <a:r>
              <a:rPr lang="en-US" sz="2400" dirty="0">
                <a:latin typeface="Calibri" panose="020F0502020204030204" pitchFamily="34" charset="0"/>
                <a:ea typeface="ＭＳ Ｐゴシック" pitchFamily="34" charset="-128"/>
              </a:rPr>
              <a:t>Could benefit from extra attention or support at school </a:t>
            </a:r>
            <a:r>
              <a:rPr lang="en-US" sz="2400" i="1" u="sng" dirty="0">
                <a:latin typeface="Calibri" panose="020F0502020204030204" pitchFamily="34" charset="0"/>
                <a:ea typeface="ＭＳ Ｐゴシック" pitchFamily="34" charset="-128"/>
              </a:rPr>
              <a:t>before</a:t>
            </a:r>
            <a:r>
              <a:rPr lang="en-US" sz="2400" dirty="0">
                <a:latin typeface="Calibri" panose="020F0502020204030204" pitchFamily="34" charset="0"/>
                <a:ea typeface="ＭＳ Ｐゴシック" pitchFamily="34" charset="-128"/>
              </a:rPr>
              <a:t> they are in crisis</a:t>
            </a:r>
          </a:p>
        </p:txBody>
      </p:sp>
      <p:pic>
        <p:nvPicPr>
          <p:cNvPr id="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888" y="3943350"/>
            <a:ext cx="11541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73224" y="4426605"/>
            <a:ext cx="4572000" cy="307777"/>
          </a:xfrm>
          <a:prstGeom prst="rect">
            <a:avLst/>
          </a:prstGeom>
        </p:spPr>
        <p:txBody>
          <a:bodyPr>
            <a:spAutoFit/>
          </a:bodyPr>
          <a:lstStyle/>
          <a:p>
            <a:r>
              <a:rPr lang="en-US" dirty="0" smtClean="0">
                <a:latin typeface="Calibri" pitchFamily="34" charset="0"/>
              </a:rPr>
              <a:t>(Crone, Hawken &amp; Horner, 2010)</a:t>
            </a:r>
            <a:endParaRPr lang="en-US" dirty="0">
              <a:latin typeface="Calibri" pitchFamily="34" charset="0"/>
            </a:endParaRPr>
          </a:p>
        </p:txBody>
      </p:sp>
    </p:spTree>
    <p:extLst>
      <p:ext uri="{BB962C8B-B14F-4D97-AF65-F5344CB8AC3E}">
        <p14:creationId xmlns:p14="http://schemas.microsoft.com/office/powerpoint/2010/main" val="125215653"/>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TIER 2 INTERVENTIONS</a:t>
            </a:r>
            <a:endParaRPr dirty="0">
              <a:solidFill>
                <a:schemeClr val="bg1"/>
              </a:solidFill>
            </a:endParaRPr>
          </a:p>
        </p:txBody>
      </p:sp>
      <p:sp>
        <p:nvSpPr>
          <p:cNvPr id="2" name="TextBox 1"/>
          <p:cNvSpPr txBox="1"/>
          <p:nvPr/>
        </p:nvSpPr>
        <p:spPr>
          <a:xfrm>
            <a:off x="381000" y="1276350"/>
            <a:ext cx="8458200" cy="2751522"/>
          </a:xfrm>
          <a:prstGeom prst="rect">
            <a:avLst/>
          </a:prstGeom>
          <a:noFill/>
          <a:ln>
            <a:solidFill>
              <a:schemeClr val="tx1"/>
            </a:solidFill>
          </a:ln>
        </p:spPr>
        <p:txBody>
          <a:bodyPr wrap="square" rtlCol="0">
            <a:spAutoFit/>
          </a:bodyPr>
          <a:lstStyle/>
          <a:p>
            <a:pPr>
              <a:lnSpc>
                <a:spcPct val="90000"/>
              </a:lnSpc>
            </a:pPr>
            <a:r>
              <a:rPr lang="en-US" sz="2400" b="1" u="sng" dirty="0">
                <a:latin typeface="Calibri" panose="020F0502020204030204" pitchFamily="34" charset="0"/>
                <a:ea typeface="ＭＳ Ｐゴシック" pitchFamily="34" charset="-128"/>
              </a:rPr>
              <a:t>For students with…</a:t>
            </a:r>
          </a:p>
          <a:p>
            <a:pPr marL="342900" indent="-342900" eaLnBrk="1" hangingPunct="1">
              <a:lnSpc>
                <a:spcPct val="90000"/>
              </a:lnSpc>
              <a:buFont typeface="Wingdings" panose="05000000000000000000" pitchFamily="2" charset="2"/>
              <a:buChar char="§"/>
            </a:pPr>
            <a:r>
              <a:rPr lang="en-US" sz="2400" dirty="0">
                <a:latin typeface="Calibri" panose="020F0502020204030204" pitchFamily="34" charset="0"/>
                <a:ea typeface="ＭＳ Ｐゴシック" pitchFamily="34" charset="-128"/>
              </a:rPr>
              <a:t>Low level problems</a:t>
            </a:r>
          </a:p>
          <a:p>
            <a:pPr marL="342900" lvl="1" indent="-342900" eaLnBrk="1" hangingPunct="1">
              <a:lnSpc>
                <a:spcPct val="90000"/>
              </a:lnSpc>
              <a:buFont typeface="Wingdings" panose="05000000000000000000" pitchFamily="2" charset="2"/>
              <a:buChar char="§"/>
            </a:pPr>
            <a:r>
              <a:rPr lang="en-US" sz="2400" dirty="0">
                <a:latin typeface="Calibri" panose="020F0502020204030204" pitchFamily="34" charset="0"/>
                <a:ea typeface="ＭＳ Ｐゴシック" pitchFamily="34" charset="-128"/>
              </a:rPr>
              <a:t>Non-compliance, disrespect</a:t>
            </a:r>
          </a:p>
          <a:p>
            <a:pPr marL="342900" lvl="1" indent="-342900" eaLnBrk="1" hangingPunct="1">
              <a:lnSpc>
                <a:spcPct val="90000"/>
              </a:lnSpc>
              <a:buFont typeface="Wingdings" panose="05000000000000000000" pitchFamily="2" charset="2"/>
              <a:buChar char="§"/>
            </a:pPr>
            <a:r>
              <a:rPr lang="en-US" sz="2400" dirty="0">
                <a:latin typeface="Calibri" panose="020F0502020204030204" pitchFamily="34" charset="0"/>
                <a:ea typeface="ＭＳ Ｐゴシック" pitchFamily="34" charset="-128"/>
              </a:rPr>
              <a:t>Work completion</a:t>
            </a:r>
          </a:p>
          <a:p>
            <a:pPr marL="342900" lvl="1" indent="-342900" eaLnBrk="1" hangingPunct="1">
              <a:lnSpc>
                <a:spcPct val="90000"/>
              </a:lnSpc>
              <a:buFont typeface="Wingdings" panose="05000000000000000000" pitchFamily="2" charset="2"/>
              <a:buChar char="§"/>
            </a:pPr>
            <a:r>
              <a:rPr lang="en-US" sz="2400" dirty="0">
                <a:latin typeface="Calibri" panose="020F0502020204030204" pitchFamily="34" charset="0"/>
                <a:ea typeface="ＭＳ Ｐゴシック" pitchFamily="34" charset="-128"/>
              </a:rPr>
              <a:t>Attendance, tardy</a:t>
            </a:r>
          </a:p>
          <a:p>
            <a:pPr marL="342900" indent="-342900" eaLnBrk="1" hangingPunct="1">
              <a:lnSpc>
                <a:spcPct val="90000"/>
              </a:lnSpc>
              <a:buFont typeface="Wingdings" panose="05000000000000000000" pitchFamily="2" charset="2"/>
              <a:buChar char="§"/>
            </a:pPr>
            <a:r>
              <a:rPr lang="en-US" sz="2400" dirty="0">
                <a:latin typeface="Calibri" panose="020F0502020204030204" pitchFamily="34" charset="0"/>
                <a:ea typeface="ＭＳ Ｐゴシック" pitchFamily="34" charset="-128"/>
              </a:rPr>
              <a:t>ODR 2-5, classroom minor 4-6 range</a:t>
            </a:r>
          </a:p>
          <a:p>
            <a:pPr marL="342900" indent="-342900" eaLnBrk="1" hangingPunct="1">
              <a:lnSpc>
                <a:spcPct val="90000"/>
              </a:lnSpc>
              <a:buFont typeface="Wingdings" panose="05000000000000000000" pitchFamily="2" charset="2"/>
              <a:buChar char="§"/>
            </a:pPr>
            <a:r>
              <a:rPr lang="en-US" sz="2400" dirty="0">
                <a:latin typeface="Calibri" panose="020F0502020204030204" pitchFamily="34" charset="0"/>
                <a:ea typeface="ＭＳ Ｐゴシック" pitchFamily="34" charset="-128"/>
              </a:rPr>
              <a:t>Behavior occurs across multiple locations</a:t>
            </a:r>
          </a:p>
          <a:p>
            <a:pPr marL="342900" indent="-342900" eaLnBrk="1" hangingPunct="1">
              <a:lnSpc>
                <a:spcPct val="90000"/>
              </a:lnSpc>
              <a:buFont typeface="Wingdings" panose="05000000000000000000" pitchFamily="2" charset="2"/>
              <a:buChar char="§"/>
            </a:pPr>
            <a:r>
              <a:rPr lang="en-US" sz="2400" dirty="0">
                <a:latin typeface="Calibri" panose="020F0502020204030204" pitchFamily="34" charset="0"/>
                <a:ea typeface="ＭＳ Ｐゴシック" pitchFamily="34" charset="-128"/>
              </a:rPr>
              <a:t>Students with internalizing concerns, but not self-injurious</a:t>
            </a:r>
          </a:p>
        </p:txBody>
      </p:sp>
      <p:pic>
        <p:nvPicPr>
          <p:cNvPr id="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9888" y="3943350"/>
            <a:ext cx="11541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625375"/>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6160" y="13335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KEY FEATURES of TIER 2 INTERVENTIONS</a:t>
            </a:r>
            <a:endParaRPr dirty="0">
              <a:solidFill>
                <a:schemeClr val="bg1"/>
              </a:solidFill>
            </a:endParaRPr>
          </a:p>
        </p:txBody>
      </p:sp>
      <p:sp>
        <p:nvSpPr>
          <p:cNvPr id="2" name="TextBox 1"/>
          <p:cNvSpPr txBox="1"/>
          <p:nvPr/>
        </p:nvSpPr>
        <p:spPr>
          <a:xfrm>
            <a:off x="368559" y="895350"/>
            <a:ext cx="8458200" cy="4154984"/>
          </a:xfrm>
          <a:prstGeom prst="rect">
            <a:avLst/>
          </a:prstGeom>
          <a:noFill/>
          <a:ln>
            <a:solidFill>
              <a:schemeClr val="tx1"/>
            </a:solidFill>
          </a:ln>
        </p:spPr>
        <p:txBody>
          <a:bodyPr wrap="square" rtlCol="0">
            <a:spAutoFit/>
          </a:bodyPr>
          <a:lstStyle/>
          <a:p>
            <a:pPr marL="342900" indent="-342900" eaLnBrk="1" hangingPunct="1">
              <a:buFont typeface="Wingdings" panose="05000000000000000000" pitchFamily="2" charset="2"/>
              <a:buChar char="§"/>
            </a:pPr>
            <a:r>
              <a:rPr lang="en-US" sz="2400" dirty="0">
                <a:latin typeface="Calibri" panose="020F0502020204030204" pitchFamily="34" charset="0"/>
                <a:ea typeface="ＭＳ Ｐゴシック" pitchFamily="34" charset="-128"/>
              </a:rPr>
              <a:t>Criteria for access to Tier 2 interventions is clearly </a:t>
            </a:r>
            <a:r>
              <a:rPr lang="en-US" sz="2400" dirty="0" smtClean="0">
                <a:latin typeface="Calibri" panose="020F0502020204030204" pitchFamily="34" charset="0"/>
                <a:ea typeface="ＭＳ Ｐゴシック" pitchFamily="34" charset="-128"/>
              </a:rPr>
              <a:t>established</a:t>
            </a:r>
            <a:endParaRPr lang="en-US" sz="800" dirty="0" smtClean="0">
              <a:latin typeface="Calibri" panose="020F0502020204030204" pitchFamily="34" charset="0"/>
              <a:ea typeface="ＭＳ Ｐゴシック" pitchFamily="34" charset="-128"/>
            </a:endParaRPr>
          </a:p>
          <a:p>
            <a:pPr eaLnBrk="1" hangingPunct="1"/>
            <a:endParaRPr lang="en-US" sz="2400" dirty="0">
              <a:latin typeface="Calibri" panose="020F0502020204030204" pitchFamily="34" charset="0"/>
              <a:ea typeface="ＭＳ Ｐゴシック" pitchFamily="34" charset="-128"/>
            </a:endParaRPr>
          </a:p>
          <a:p>
            <a:pPr marL="342900" indent="-342900" eaLnBrk="1" hangingPunct="1">
              <a:buFont typeface="Wingdings" panose="05000000000000000000" pitchFamily="2" charset="2"/>
              <a:buChar char="§"/>
            </a:pPr>
            <a:r>
              <a:rPr lang="en-US" sz="2400" dirty="0">
                <a:latin typeface="Calibri" panose="020F0502020204030204" pitchFamily="34" charset="0"/>
                <a:ea typeface="ＭＳ Ｐゴシック" pitchFamily="34" charset="-128"/>
              </a:rPr>
              <a:t>All staff trained on how to make a referral, and how to implement the </a:t>
            </a:r>
            <a:r>
              <a:rPr lang="en-US" sz="2400" dirty="0" smtClean="0">
                <a:latin typeface="Calibri" panose="020F0502020204030204" pitchFamily="34" charset="0"/>
                <a:ea typeface="ＭＳ Ｐゴシック" pitchFamily="34" charset="-128"/>
              </a:rPr>
              <a:t>intervention</a:t>
            </a:r>
          </a:p>
          <a:p>
            <a:pPr eaLnBrk="1" hangingPunct="1"/>
            <a:endParaRPr lang="en-US" sz="2400" dirty="0">
              <a:latin typeface="Calibri" panose="020F0502020204030204" pitchFamily="34" charset="0"/>
              <a:ea typeface="ＭＳ Ｐゴシック" pitchFamily="34" charset="-128"/>
            </a:endParaRPr>
          </a:p>
          <a:p>
            <a:pPr marL="342900" indent="-342900" eaLnBrk="1" hangingPunct="1">
              <a:buFont typeface="Wingdings" panose="05000000000000000000" pitchFamily="2" charset="2"/>
              <a:buChar char="§"/>
            </a:pPr>
            <a:r>
              <a:rPr lang="en-US" sz="2400" dirty="0">
                <a:latin typeface="Calibri" panose="020F0502020204030204" pitchFamily="34" charset="0"/>
                <a:ea typeface="ＭＳ Ｐゴシック" pitchFamily="34" charset="-128"/>
              </a:rPr>
              <a:t>Data are used continuously to monitor progress and to determine when a student will exit the intervention or when supports will be intensified</a:t>
            </a:r>
            <a:r>
              <a:rPr lang="en-US" sz="2400" dirty="0" smtClean="0">
                <a:latin typeface="Calibri" panose="020F0502020204030204" pitchFamily="34" charset="0"/>
                <a:ea typeface="ＭＳ Ｐゴシック" pitchFamily="34" charset="-128"/>
              </a:rPr>
              <a:t>.</a:t>
            </a:r>
          </a:p>
          <a:p>
            <a:pPr eaLnBrk="1" hangingPunct="1"/>
            <a:endParaRPr lang="en-US" sz="2400" dirty="0">
              <a:latin typeface="Calibri" panose="020F0502020204030204" pitchFamily="34" charset="0"/>
              <a:ea typeface="ＭＳ Ｐゴシック" pitchFamily="34" charset="-128"/>
            </a:endParaRPr>
          </a:p>
          <a:p>
            <a:pPr marL="342900" indent="-342900" eaLnBrk="1" hangingPunct="1">
              <a:buFont typeface="Wingdings" panose="05000000000000000000" pitchFamily="2" charset="2"/>
              <a:buChar char="§"/>
            </a:pPr>
            <a:r>
              <a:rPr lang="en-US" sz="2400" dirty="0">
                <a:latin typeface="Calibri" panose="020F0502020204030204" pitchFamily="34" charset="0"/>
                <a:ea typeface="ＭＳ Ｐゴシック" pitchFamily="34" charset="-128"/>
              </a:rPr>
              <a:t>System for communicating with participating student, staff and families is developed</a:t>
            </a:r>
          </a:p>
        </p:txBody>
      </p:sp>
    </p:spTree>
    <p:extLst>
      <p:ext uri="{BB962C8B-B14F-4D97-AF65-F5344CB8AC3E}">
        <p14:creationId xmlns:p14="http://schemas.microsoft.com/office/powerpoint/2010/main" val="1412818272"/>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6160" y="13335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KEY FEATURES of TIER 2 INTERVENTIONS</a:t>
            </a:r>
            <a:endParaRPr dirty="0">
              <a:solidFill>
                <a:schemeClr val="bg1"/>
              </a:solidFill>
            </a:endParaRPr>
          </a:p>
        </p:txBody>
      </p:sp>
      <p:sp>
        <p:nvSpPr>
          <p:cNvPr id="2" name="TextBox 1"/>
          <p:cNvSpPr txBox="1"/>
          <p:nvPr/>
        </p:nvSpPr>
        <p:spPr>
          <a:xfrm>
            <a:off x="368559" y="895350"/>
            <a:ext cx="8458200" cy="3970318"/>
          </a:xfrm>
          <a:prstGeom prst="rect">
            <a:avLst/>
          </a:prstGeom>
          <a:noFill/>
          <a:ln>
            <a:solidFill>
              <a:schemeClr val="tx1"/>
            </a:solidFill>
          </a:ln>
        </p:spPr>
        <p:txBody>
          <a:bodyPr wrap="square" rtlCol="0">
            <a:spAutoFit/>
          </a:bodyPr>
          <a:lstStyle/>
          <a:p>
            <a:pPr marL="342900" indent="-342900" eaLnBrk="1" hangingPunct="1">
              <a:buFont typeface="Wingdings" panose="05000000000000000000" pitchFamily="2" charset="2"/>
              <a:buChar char="§"/>
            </a:pPr>
            <a:r>
              <a:rPr lang="en-US" sz="2800" dirty="0" smtClean="0">
                <a:latin typeface="Calibri" panose="020F0502020204030204" pitchFamily="34" charset="0"/>
                <a:ea typeface="ＭＳ Ｐゴシック" pitchFamily="34" charset="-128"/>
              </a:rPr>
              <a:t>Continuous availability &amp; quick access to the intervention</a:t>
            </a:r>
          </a:p>
          <a:p>
            <a:pPr eaLnBrk="1" hangingPunct="1"/>
            <a:endParaRPr lang="en-US" sz="2800" dirty="0">
              <a:latin typeface="Calibri" panose="020F0502020204030204" pitchFamily="34" charset="0"/>
              <a:ea typeface="ＭＳ Ｐゴシック" pitchFamily="34" charset="-128"/>
            </a:endParaRPr>
          </a:p>
          <a:p>
            <a:pPr marL="342900" indent="-342900" eaLnBrk="1" hangingPunct="1">
              <a:buFont typeface="Wingdings" panose="05000000000000000000" pitchFamily="2" charset="2"/>
              <a:buChar char="§"/>
            </a:pPr>
            <a:r>
              <a:rPr lang="en-US" sz="2800" dirty="0" smtClean="0">
                <a:latin typeface="Calibri" panose="020F0502020204030204" pitchFamily="34" charset="0"/>
                <a:ea typeface="ＭＳ Ｐゴシック" pitchFamily="34" charset="-128"/>
              </a:rPr>
              <a:t>Similar implementation across students</a:t>
            </a:r>
          </a:p>
          <a:p>
            <a:pPr eaLnBrk="1" hangingPunct="1"/>
            <a:endParaRPr lang="en-US" sz="2800" dirty="0">
              <a:latin typeface="Calibri" panose="020F0502020204030204" pitchFamily="34" charset="0"/>
              <a:ea typeface="ＭＳ Ｐゴシック" pitchFamily="34" charset="-128"/>
            </a:endParaRPr>
          </a:p>
          <a:p>
            <a:pPr marL="342900" indent="-342900" eaLnBrk="1" hangingPunct="1">
              <a:buFont typeface="Wingdings" panose="05000000000000000000" pitchFamily="2" charset="2"/>
              <a:buChar char="§"/>
            </a:pPr>
            <a:r>
              <a:rPr lang="en-US" sz="2800" dirty="0" smtClean="0">
                <a:latin typeface="Calibri" panose="020F0502020204030204" pitchFamily="34" charset="0"/>
                <a:ea typeface="ＭＳ Ｐゴシック" pitchFamily="34" charset="-128"/>
              </a:rPr>
              <a:t>Low effort by classroom teachers</a:t>
            </a:r>
          </a:p>
          <a:p>
            <a:pPr eaLnBrk="1" hangingPunct="1"/>
            <a:endParaRPr lang="en-US" sz="2800" dirty="0">
              <a:latin typeface="Calibri" panose="020F0502020204030204" pitchFamily="34" charset="0"/>
              <a:ea typeface="ＭＳ Ｐゴシック" pitchFamily="34" charset="-128"/>
            </a:endParaRPr>
          </a:p>
          <a:p>
            <a:pPr marL="342900" indent="-342900" eaLnBrk="1" hangingPunct="1">
              <a:buFont typeface="Wingdings" panose="05000000000000000000" pitchFamily="2" charset="2"/>
              <a:buChar char="§"/>
            </a:pPr>
            <a:r>
              <a:rPr lang="en-US" sz="2800" dirty="0" smtClean="0">
                <a:latin typeface="Calibri" panose="020F0502020204030204" pitchFamily="34" charset="0"/>
                <a:ea typeface="ＭＳ Ｐゴシック" pitchFamily="34" charset="-128"/>
              </a:rPr>
              <a:t>Intervention is consistent with School-Wide Expectations</a:t>
            </a:r>
            <a:endParaRPr lang="en-US" sz="2800" dirty="0">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4128229324"/>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Reflect &amp; Review</a:t>
            </a:r>
            <a:endParaRPr lang="en-US" u="sng" dirty="0"/>
          </a:p>
        </p:txBody>
      </p:sp>
      <p:sp>
        <p:nvSpPr>
          <p:cNvPr id="3" name="Subtitle 2"/>
          <p:cNvSpPr>
            <a:spLocks noGrp="1"/>
          </p:cNvSpPr>
          <p:nvPr>
            <p:ph type="subTitle" idx="1"/>
          </p:nvPr>
        </p:nvSpPr>
        <p:spPr/>
        <p:txBody>
          <a:bodyPr/>
          <a:lstStyle/>
          <a:p>
            <a:r>
              <a:rPr lang="en-US" sz="2400" dirty="0" smtClean="0">
                <a:latin typeface="Francois One" panose="020B0604020202020204" charset="0"/>
              </a:rPr>
              <a:t>Social Skills Padlet Activity</a:t>
            </a:r>
            <a:endParaRPr lang="en-US" sz="2400" dirty="0">
              <a:latin typeface="Francois One" panose="020B0604020202020204" charset="0"/>
            </a:endParaRPr>
          </a:p>
        </p:txBody>
      </p:sp>
      <p:sp>
        <p:nvSpPr>
          <p:cNvPr id="4" name="Text Placeholder 3"/>
          <p:cNvSpPr>
            <a:spLocks noGrp="1"/>
          </p:cNvSpPr>
          <p:nvPr>
            <p:ph type="body" idx="2"/>
          </p:nvPr>
        </p:nvSpPr>
        <p:spPr>
          <a:xfrm>
            <a:off x="4953000" y="209550"/>
            <a:ext cx="3837000" cy="4724400"/>
          </a:xfrm>
          <a:ln>
            <a:solidFill>
              <a:schemeClr val="tx1"/>
            </a:solidFill>
          </a:ln>
        </p:spPr>
        <p:txBody>
          <a:bodyPr/>
          <a:lstStyle/>
          <a:p>
            <a:pPr marL="285750" indent="-285750">
              <a:buFont typeface="Wingdings" panose="05000000000000000000" pitchFamily="2" charset="2"/>
              <a:buChar char="q"/>
            </a:pPr>
            <a:r>
              <a:rPr lang="en-US" dirty="0" smtClean="0">
                <a:latin typeface="Calibri" panose="020F0502020204030204" pitchFamily="34" charset="0"/>
              </a:rPr>
              <a:t>Leadership to support Social Skill Instruction</a:t>
            </a:r>
          </a:p>
          <a:p>
            <a:pPr marL="285750" indent="-285750">
              <a:buFont typeface="Wingdings" panose="05000000000000000000" pitchFamily="2" charset="2"/>
              <a:buChar char="q"/>
            </a:pPr>
            <a:r>
              <a:rPr lang="en-US" dirty="0" smtClean="0">
                <a:latin typeface="Calibri" panose="020F0502020204030204" pitchFamily="34" charset="0"/>
              </a:rPr>
              <a:t>Data to identify who might benefit from Social Skills Instruction</a:t>
            </a:r>
          </a:p>
          <a:p>
            <a:pPr marL="285750" indent="-285750">
              <a:buFont typeface="Wingdings" panose="05000000000000000000" pitchFamily="2" charset="2"/>
              <a:buChar char="q"/>
            </a:pPr>
            <a:r>
              <a:rPr lang="en-US" dirty="0" smtClean="0">
                <a:latin typeface="Calibri" panose="020F0502020204030204" pitchFamily="34" charset="0"/>
              </a:rPr>
              <a:t>Procedures to communicate with staff, student, families</a:t>
            </a:r>
          </a:p>
          <a:p>
            <a:pPr marL="285750" indent="-285750">
              <a:buFont typeface="Wingdings" panose="05000000000000000000" pitchFamily="2" charset="2"/>
              <a:buChar char="q"/>
            </a:pPr>
            <a:r>
              <a:rPr lang="en-US" dirty="0" smtClean="0">
                <a:latin typeface="Calibri" panose="020F0502020204030204" pitchFamily="34" charset="0"/>
              </a:rPr>
              <a:t>Documented Plans for Social Skills Instruction</a:t>
            </a:r>
          </a:p>
          <a:p>
            <a:pPr marL="285750" indent="-285750">
              <a:buFont typeface="Wingdings" panose="05000000000000000000" pitchFamily="2" charset="2"/>
              <a:buChar char="q"/>
            </a:pPr>
            <a:r>
              <a:rPr lang="en-US" dirty="0" smtClean="0">
                <a:latin typeface="Calibri" panose="020F0502020204030204" pitchFamily="34" charset="0"/>
              </a:rPr>
              <a:t>Current strengths of PBIS Tier 1 &amp; Tier 2 Systems team or areas for improvement</a:t>
            </a:r>
          </a:p>
          <a:p>
            <a:pPr marL="285750" indent="-285750">
              <a:buFont typeface="Wingdings" panose="05000000000000000000" pitchFamily="2" charset="2"/>
              <a:buChar char="q"/>
            </a:pPr>
            <a:endParaRPr lang="en-US" dirty="0">
              <a:latin typeface="Calibri" panose="020F0502020204030204" pitchFamily="34" charset="0"/>
            </a:endParaRPr>
          </a:p>
        </p:txBody>
      </p:sp>
    </p:spTree>
    <p:extLst>
      <p:ext uri="{BB962C8B-B14F-4D97-AF65-F5344CB8AC3E}">
        <p14:creationId xmlns:p14="http://schemas.microsoft.com/office/powerpoint/2010/main" val="3562087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00" y="1809750"/>
            <a:ext cx="8282399" cy="1596450"/>
          </a:xfrm>
        </p:spPr>
        <p:txBody>
          <a:bodyPr/>
          <a:lstStyle/>
          <a:p>
            <a:r>
              <a:rPr lang="en-US" sz="4800" dirty="0" smtClean="0">
                <a:effectLst>
                  <a:outerShdw blurRad="38100" dist="38100" dir="2700000" algn="tl">
                    <a:srgbClr val="000000">
                      <a:alpha val="43137"/>
                    </a:srgbClr>
                  </a:outerShdw>
                </a:effectLst>
              </a:rPr>
              <a:t>Social Skills Instruction</a:t>
            </a:r>
            <a:br>
              <a:rPr lang="en-US" sz="4800" dirty="0" smtClean="0">
                <a:effectLst>
                  <a:outerShdw blurRad="38100" dist="38100" dir="2700000" algn="tl">
                    <a:srgbClr val="000000">
                      <a:alpha val="43137"/>
                    </a:srgbClr>
                  </a:outerShdw>
                </a:effectLst>
              </a:rPr>
            </a:br>
            <a:r>
              <a:rPr lang="en-US" sz="4800" dirty="0" smtClean="0"/>
              <a:t>Critical Features</a:t>
            </a:r>
            <a:endParaRPr lang="en-US" sz="4800" dirty="0"/>
          </a:p>
        </p:txBody>
      </p:sp>
    </p:spTree>
    <p:extLst>
      <p:ext uri="{BB962C8B-B14F-4D97-AF65-F5344CB8AC3E}">
        <p14:creationId xmlns:p14="http://schemas.microsoft.com/office/powerpoint/2010/main" val="1674358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sz="3800" dirty="0" smtClean="0">
                <a:solidFill>
                  <a:schemeClr val="bg1"/>
                </a:solidFill>
                <a:latin typeface="Francois One" panose="020B0604020202020204" charset="0"/>
              </a:rPr>
              <a:t>STEPS TO IMPLEMENTING SOCIAL SKILLS</a:t>
            </a:r>
            <a:endParaRPr lang="en-US" sz="3800" dirty="0">
              <a:solidFill>
                <a:schemeClr val="bg1"/>
              </a:solidFill>
              <a:latin typeface="Francois One" panose="020B0604020202020204" charset="0"/>
            </a:endParaRPr>
          </a:p>
        </p:txBody>
      </p:sp>
      <p:sp>
        <p:nvSpPr>
          <p:cNvPr id="3" name="TextBox 2"/>
          <p:cNvSpPr txBox="1"/>
          <p:nvPr/>
        </p:nvSpPr>
        <p:spPr>
          <a:xfrm>
            <a:off x="381000" y="1200150"/>
            <a:ext cx="8458200" cy="3631763"/>
          </a:xfrm>
          <a:prstGeom prst="rect">
            <a:avLst/>
          </a:prstGeom>
          <a:noFill/>
        </p:spPr>
        <p:txBody>
          <a:bodyPr wrap="square" rtlCol="0">
            <a:spAutoFit/>
          </a:bodyPr>
          <a:lstStyle/>
          <a:p>
            <a:r>
              <a:rPr lang="en-US" sz="2500" b="1" dirty="0" smtClean="0">
                <a:solidFill>
                  <a:schemeClr val="tx1"/>
                </a:solidFill>
                <a:effectLst>
                  <a:outerShdw blurRad="38100" dist="38100" dir="2700000" algn="tl">
                    <a:srgbClr val="000000">
                      <a:alpha val="43137"/>
                    </a:srgbClr>
                  </a:outerShdw>
                </a:effectLst>
                <a:latin typeface="Calibri" panose="020F0502020204030204" pitchFamily="34" charset="0"/>
              </a:rPr>
              <a:t>1.     Assess</a:t>
            </a:r>
          </a:p>
          <a:p>
            <a:r>
              <a:rPr lang="en-US" sz="2500" b="1"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2500" b="1" i="1" dirty="0">
                <a:solidFill>
                  <a:schemeClr val="tx1"/>
                </a:solidFill>
                <a:effectLst>
                  <a:outerShdw blurRad="38100" dist="38100" dir="2700000" algn="tl">
                    <a:srgbClr val="000000">
                      <a:alpha val="43137"/>
                    </a:srgbClr>
                  </a:outerShdw>
                </a:effectLst>
                <a:latin typeface="Calibri" panose="020F0502020204030204" pitchFamily="34" charset="0"/>
              </a:rPr>
              <a:t>Identify most common social skill </a:t>
            </a:r>
            <a:r>
              <a:rPr lang="en-US" sz="2500" b="1" i="1" dirty="0" smtClean="0">
                <a:solidFill>
                  <a:schemeClr val="tx1"/>
                </a:solidFill>
                <a:effectLst>
                  <a:outerShdw blurRad="38100" dist="38100" dir="2700000" algn="tl">
                    <a:srgbClr val="000000">
                      <a:alpha val="43137"/>
                    </a:srgbClr>
                  </a:outerShdw>
                </a:effectLst>
                <a:latin typeface="Calibri" panose="020F0502020204030204" pitchFamily="34" charset="0"/>
              </a:rPr>
              <a:t>deficits</a:t>
            </a:r>
          </a:p>
          <a:p>
            <a:r>
              <a:rPr lang="en-US" sz="2000" b="1" dirty="0" smtClean="0">
                <a:solidFill>
                  <a:schemeClr val="bg2">
                    <a:lumMod val="50000"/>
                  </a:schemeClr>
                </a:solidFill>
                <a:latin typeface="Calibri" panose="020F0502020204030204" pitchFamily="34" charset="0"/>
              </a:rPr>
              <a:t>2.     Develop </a:t>
            </a:r>
            <a:r>
              <a:rPr lang="en-US" sz="2000" b="1" dirty="0">
                <a:solidFill>
                  <a:schemeClr val="bg2">
                    <a:lumMod val="50000"/>
                  </a:schemeClr>
                </a:solidFill>
                <a:latin typeface="Calibri" panose="020F0502020204030204" pitchFamily="34" charset="0"/>
              </a:rPr>
              <a:t>Curriculum</a:t>
            </a:r>
          </a:p>
          <a:p>
            <a:r>
              <a:rPr lang="en-US" sz="2000" dirty="0">
                <a:solidFill>
                  <a:schemeClr val="bg2">
                    <a:lumMod val="50000"/>
                  </a:schemeClr>
                </a:solidFill>
                <a:latin typeface="Calibri" panose="020F0502020204030204" pitchFamily="34" charset="0"/>
              </a:rPr>
              <a:t>– </a:t>
            </a:r>
            <a:r>
              <a:rPr lang="en-US" sz="2000" i="1" dirty="0">
                <a:solidFill>
                  <a:schemeClr val="bg2">
                    <a:lumMod val="50000"/>
                  </a:schemeClr>
                </a:solidFill>
                <a:latin typeface="Calibri" panose="020F0502020204030204" pitchFamily="34" charset="0"/>
              </a:rPr>
              <a:t>Bank of lessons readily available to address skills deficit</a:t>
            </a:r>
          </a:p>
          <a:p>
            <a:r>
              <a:rPr lang="en-US" sz="2000" b="1" dirty="0" smtClean="0">
                <a:solidFill>
                  <a:schemeClr val="bg2">
                    <a:lumMod val="75000"/>
                  </a:schemeClr>
                </a:solidFill>
                <a:latin typeface="Calibri" panose="020F0502020204030204" pitchFamily="34" charset="0"/>
              </a:rPr>
              <a:t>3.     </a:t>
            </a:r>
            <a:r>
              <a:rPr lang="en-US" sz="2000" b="1" dirty="0" smtClean="0">
                <a:solidFill>
                  <a:schemeClr val="bg2">
                    <a:lumMod val="75000"/>
                  </a:schemeClr>
                </a:solidFill>
                <a:latin typeface="Calibri" panose="020F0502020204030204" pitchFamily="34" charset="0"/>
              </a:rPr>
              <a:t>Teach</a:t>
            </a:r>
            <a:endParaRPr lang="en-US" sz="2000" b="1" dirty="0">
              <a:solidFill>
                <a:schemeClr val="bg2">
                  <a:lumMod val="75000"/>
                </a:schemeClr>
              </a:solidFill>
              <a:latin typeface="Calibri" panose="020F0502020204030204" pitchFamily="34" charset="0"/>
            </a:endParaRPr>
          </a:p>
          <a:p>
            <a:r>
              <a:rPr lang="en-US" sz="2000" dirty="0">
                <a:solidFill>
                  <a:schemeClr val="bg2">
                    <a:lumMod val="50000"/>
                  </a:schemeClr>
                </a:solidFill>
                <a:latin typeface="Calibri" panose="020F0502020204030204" pitchFamily="34" charset="0"/>
              </a:rPr>
              <a:t>– </a:t>
            </a:r>
            <a:r>
              <a:rPr lang="en-US" sz="2000" i="1" dirty="0" smtClean="0">
                <a:solidFill>
                  <a:schemeClr val="bg2">
                    <a:lumMod val="50000"/>
                  </a:schemeClr>
                </a:solidFill>
                <a:latin typeface="Calibri" panose="020F0502020204030204" pitchFamily="34" charset="0"/>
              </a:rPr>
              <a:t>Tell, Show, Practice, Practice, Practice</a:t>
            </a:r>
            <a:endParaRPr lang="en-US" sz="2000" i="1" dirty="0">
              <a:solidFill>
                <a:schemeClr val="bg2">
                  <a:lumMod val="50000"/>
                </a:schemeClr>
              </a:solidFill>
              <a:latin typeface="Calibri" panose="020F0502020204030204" pitchFamily="34" charset="0"/>
            </a:endParaRPr>
          </a:p>
          <a:p>
            <a:r>
              <a:rPr lang="en-US" sz="2000" b="1" dirty="0" smtClean="0">
                <a:latin typeface="Calibri" panose="020F0502020204030204" pitchFamily="34" charset="0"/>
              </a:rPr>
              <a:t>4.     </a:t>
            </a:r>
            <a:r>
              <a:rPr lang="en-US" sz="2000" b="1" dirty="0" smtClean="0">
                <a:latin typeface="Calibri" panose="020F0502020204030204" pitchFamily="34" charset="0"/>
              </a:rPr>
              <a:t>Establish Procedures</a:t>
            </a:r>
            <a:endParaRPr lang="en-US" sz="2000" b="1" dirty="0">
              <a:latin typeface="Calibri" panose="020F0502020204030204" pitchFamily="34" charset="0"/>
            </a:endParaRPr>
          </a:p>
          <a:p>
            <a:r>
              <a:rPr lang="en-US" sz="2000" dirty="0">
                <a:latin typeface="Calibri" panose="020F0502020204030204" pitchFamily="34" charset="0"/>
              </a:rPr>
              <a:t>– </a:t>
            </a:r>
            <a:r>
              <a:rPr lang="en-US" sz="2000" i="1" dirty="0">
                <a:latin typeface="Calibri" panose="020F0502020204030204" pitchFamily="34" charset="0"/>
              </a:rPr>
              <a:t>Logistics of facilitating the Social Skills </a:t>
            </a:r>
            <a:r>
              <a:rPr lang="en-US" sz="2000" i="1" dirty="0" smtClean="0">
                <a:latin typeface="Calibri" panose="020F0502020204030204" pitchFamily="34" charset="0"/>
              </a:rPr>
              <a:t>Intervention &amp; Group Management techniques</a:t>
            </a:r>
            <a:endParaRPr lang="en-US" sz="2000" i="1" dirty="0">
              <a:latin typeface="Calibri" panose="020F0502020204030204" pitchFamily="34" charset="0"/>
            </a:endParaRPr>
          </a:p>
          <a:p>
            <a:r>
              <a:rPr lang="en-US" sz="2000" b="1" dirty="0" smtClean="0">
                <a:latin typeface="Calibri" panose="020F0502020204030204" pitchFamily="34" charset="0"/>
              </a:rPr>
              <a:t>5</a:t>
            </a:r>
            <a:r>
              <a:rPr lang="en-US" sz="2000" b="1" dirty="0" smtClean="0">
                <a:latin typeface="Calibri" panose="020F0502020204030204" pitchFamily="34" charset="0"/>
              </a:rPr>
              <a:t>.     </a:t>
            </a:r>
            <a:r>
              <a:rPr lang="en-US" sz="2000" b="1" dirty="0">
                <a:latin typeface="Calibri" panose="020F0502020204030204" pitchFamily="34" charset="0"/>
              </a:rPr>
              <a:t>Plan for Maintenance &amp; Generalization</a:t>
            </a:r>
          </a:p>
          <a:p>
            <a:r>
              <a:rPr lang="en-US" sz="2000" dirty="0">
                <a:latin typeface="Calibri" panose="020F0502020204030204" pitchFamily="34" charset="0"/>
              </a:rPr>
              <a:t>– </a:t>
            </a:r>
            <a:r>
              <a:rPr lang="en-US" sz="2000" i="1" dirty="0">
                <a:latin typeface="Calibri" panose="020F0502020204030204" pitchFamily="34" charset="0"/>
              </a:rPr>
              <a:t>Consistent use of skills over time &amp; across variety </a:t>
            </a:r>
            <a:r>
              <a:rPr lang="en-US" sz="2000" i="1" dirty="0" smtClean="0">
                <a:latin typeface="Calibri" panose="020F0502020204030204" pitchFamily="34" charset="0"/>
              </a:rPr>
              <a:t>of settings</a:t>
            </a:r>
            <a:endParaRPr lang="en-US" sz="2000" i="1" dirty="0">
              <a:latin typeface="Calibri" panose="020F0502020204030204" pitchFamily="34" charset="0"/>
            </a:endParaRPr>
          </a:p>
        </p:txBody>
      </p:sp>
    </p:spTree>
    <p:extLst>
      <p:ext uri="{BB962C8B-B14F-4D97-AF65-F5344CB8AC3E}">
        <p14:creationId xmlns:p14="http://schemas.microsoft.com/office/powerpoint/2010/main" val="2042493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28600" y="1809750"/>
            <a:ext cx="4045199" cy="1789200"/>
          </a:xfrm>
          <a:prstGeom prst="rect">
            <a:avLst/>
          </a:prstGeom>
        </p:spPr>
        <p:txBody>
          <a:bodyPr lIns="91425" tIns="91425" rIns="91425" bIns="91425" anchor="b" anchorCtr="0">
            <a:noAutofit/>
          </a:bodyPr>
          <a:lstStyle/>
          <a:p>
            <a:pPr>
              <a:spcBef>
                <a:spcPts val="0"/>
              </a:spcBef>
              <a:buNone/>
            </a:pPr>
            <a:r>
              <a:rPr lang="en-US" sz="5400" dirty="0" smtClean="0">
                <a:latin typeface="Francois One" panose="020B0604020202020204" charset="0"/>
              </a:rPr>
              <a:t>ASSESS SOCIAL SKILL DEFICITS</a:t>
            </a:r>
            <a:endParaRPr sz="5400" dirty="0">
              <a:latin typeface="Francois One" panose="020B0604020202020204" charset="0"/>
            </a:endParaRPr>
          </a:p>
        </p:txBody>
      </p:sp>
      <p:sp>
        <p:nvSpPr>
          <p:cNvPr id="96" name="Shape 96"/>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algn="ctr">
              <a:spcBef>
                <a:spcPts val="0"/>
              </a:spcBef>
              <a:buNone/>
            </a:pPr>
            <a:r>
              <a:rPr lang="en-US" sz="4000" b="1" dirty="0" smtClean="0">
                <a:solidFill>
                  <a:schemeClr val="bg2"/>
                </a:solidFill>
                <a:latin typeface="Calibri" panose="020F0502020204030204" pitchFamily="34" charset="0"/>
              </a:rPr>
              <a:t>Identify Most </a:t>
            </a:r>
            <a:r>
              <a:rPr lang="en-US" sz="4000" b="1" dirty="0">
                <a:solidFill>
                  <a:schemeClr val="bg2"/>
                </a:solidFill>
                <a:latin typeface="Calibri" panose="020F0502020204030204" pitchFamily="34" charset="0"/>
              </a:rPr>
              <a:t>C</a:t>
            </a:r>
            <a:r>
              <a:rPr lang="en-US" sz="4000" b="1" dirty="0" smtClean="0">
                <a:solidFill>
                  <a:schemeClr val="bg2"/>
                </a:solidFill>
                <a:latin typeface="Calibri" panose="020F0502020204030204" pitchFamily="34" charset="0"/>
              </a:rPr>
              <a:t>ommon </a:t>
            </a:r>
            <a:r>
              <a:rPr lang="en-US" sz="4000" b="1" dirty="0">
                <a:solidFill>
                  <a:schemeClr val="bg2"/>
                </a:solidFill>
                <a:latin typeface="Calibri" panose="020F0502020204030204" pitchFamily="34" charset="0"/>
              </a:rPr>
              <a:t>S</a:t>
            </a:r>
            <a:r>
              <a:rPr lang="en-US" sz="4000" b="1" dirty="0" smtClean="0">
                <a:solidFill>
                  <a:schemeClr val="bg2"/>
                </a:solidFill>
                <a:latin typeface="Calibri" panose="020F0502020204030204" pitchFamily="34" charset="0"/>
              </a:rPr>
              <a:t>ocial </a:t>
            </a:r>
            <a:r>
              <a:rPr lang="en-US" sz="4000" b="1" dirty="0">
                <a:solidFill>
                  <a:schemeClr val="bg2"/>
                </a:solidFill>
                <a:latin typeface="Calibri" panose="020F0502020204030204" pitchFamily="34" charset="0"/>
              </a:rPr>
              <a:t>S</a:t>
            </a:r>
            <a:r>
              <a:rPr lang="en-US" sz="4000" b="1" dirty="0" smtClean="0">
                <a:solidFill>
                  <a:schemeClr val="bg2"/>
                </a:solidFill>
                <a:latin typeface="Calibri" panose="020F0502020204030204" pitchFamily="34" charset="0"/>
              </a:rPr>
              <a:t>kill </a:t>
            </a:r>
            <a:r>
              <a:rPr lang="en-US" sz="4000" b="1" dirty="0">
                <a:solidFill>
                  <a:schemeClr val="bg2"/>
                </a:solidFill>
                <a:latin typeface="Calibri" panose="020F0502020204030204" pitchFamily="34" charset="0"/>
              </a:rPr>
              <a:t>D</a:t>
            </a:r>
            <a:r>
              <a:rPr lang="en-US" sz="4000" b="1" dirty="0" smtClean="0">
                <a:solidFill>
                  <a:schemeClr val="bg2"/>
                </a:solidFill>
                <a:latin typeface="Calibri" panose="020F0502020204030204" pitchFamily="34" charset="0"/>
              </a:rPr>
              <a:t>eficits</a:t>
            </a:r>
            <a:endParaRPr sz="4000" b="1" dirty="0">
              <a:solidFill>
                <a:schemeClr val="bg2"/>
              </a:solidFill>
              <a:latin typeface="Calibri" panose="020F0502020204030204" pitchFamily="34" charset="0"/>
            </a:endParaRPr>
          </a:p>
        </p:txBody>
      </p:sp>
    </p:spTree>
    <p:extLst>
      <p:ext uri="{BB962C8B-B14F-4D97-AF65-F5344CB8AC3E}">
        <p14:creationId xmlns:p14="http://schemas.microsoft.com/office/powerpoint/2010/main" val="167754967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pPr>
              <a:spcBef>
                <a:spcPts val="0"/>
              </a:spcBef>
              <a:buNone/>
            </a:pPr>
            <a:r>
              <a:rPr lang="en-US" sz="4000" b="1" dirty="0" smtClean="0">
                <a:solidFill>
                  <a:schemeClr val="bg1"/>
                </a:solidFill>
              </a:rPr>
              <a:t>Online Companion</a:t>
            </a:r>
            <a:endParaRPr sz="4000" b="1" dirty="0">
              <a:solidFill>
                <a:schemeClr val="bg1"/>
              </a:solidFill>
            </a:endParaRPr>
          </a:p>
        </p:txBody>
      </p:sp>
      <p:sp>
        <p:nvSpPr>
          <p:cNvPr id="71" name="Shape 71"/>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r>
              <a:rPr lang="en-US" sz="2800" b="1" dirty="0">
                <a:latin typeface="Calibri" panose="020F0502020204030204" pitchFamily="34" charset="0"/>
                <a:hlinkClick r:id="rId3"/>
              </a:rPr>
              <a:t>www.pbistier2.weebly.com</a:t>
            </a:r>
            <a:endParaRPr lang="en-US" sz="2800" b="1" dirty="0">
              <a:latin typeface="Calibri" panose="020F0502020204030204" pitchFamily="34" charset="0"/>
            </a:endParaRPr>
          </a:p>
          <a:p>
            <a:r>
              <a:rPr lang="en-US" sz="2800" b="1" dirty="0">
                <a:latin typeface="Calibri" panose="020F0502020204030204" pitchFamily="34" charset="0"/>
              </a:rPr>
              <a:t>We will use for…</a:t>
            </a:r>
          </a:p>
          <a:p>
            <a:pPr marL="457200" indent="-457200">
              <a:buFont typeface="Wingdings" panose="05000000000000000000" pitchFamily="2" charset="2"/>
              <a:buChar char="Ø"/>
            </a:pPr>
            <a:r>
              <a:rPr lang="en-US" sz="2800" i="1" dirty="0">
                <a:latin typeface="Calibri" panose="020F0502020204030204" pitchFamily="34" charset="0"/>
              </a:rPr>
              <a:t>Presentation</a:t>
            </a:r>
          </a:p>
          <a:p>
            <a:pPr marL="457200" indent="-457200">
              <a:buFont typeface="Wingdings" panose="05000000000000000000" pitchFamily="2" charset="2"/>
              <a:buChar char="Ø"/>
            </a:pPr>
            <a:r>
              <a:rPr lang="en-US" sz="2800" i="1" dirty="0">
                <a:latin typeface="Calibri" panose="020F0502020204030204" pitchFamily="34" charset="0"/>
              </a:rPr>
              <a:t>All handouts and resources</a:t>
            </a:r>
          </a:p>
          <a:p>
            <a:pPr marL="457200" indent="-457200">
              <a:buFont typeface="Wingdings" panose="05000000000000000000" pitchFamily="2" charset="2"/>
              <a:buChar char="Ø"/>
            </a:pPr>
            <a:r>
              <a:rPr lang="en-US" sz="2800" i="1" dirty="0">
                <a:latin typeface="Calibri" panose="020F0502020204030204" pitchFamily="34" charset="0"/>
              </a:rPr>
              <a:t>Share information for feedback</a:t>
            </a:r>
          </a:p>
          <a:p>
            <a:pPr>
              <a:spcBef>
                <a:spcPts val="0"/>
              </a:spcBef>
              <a:buNone/>
            </a:pPr>
            <a:endParaRPr sz="2800" dirty="0">
              <a:latin typeface="Calibri" panose="020F0502020204030204" pitchFamily="34" charset="0"/>
            </a:endParaRPr>
          </a:p>
        </p:txBody>
      </p:sp>
      <p:pic>
        <p:nvPicPr>
          <p:cNvPr id="4" name="Picture 3" descr="PBIS Tier 2 - Home - Google Chrom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094" y="819150"/>
            <a:ext cx="4267200" cy="2438400"/>
          </a:xfrm>
          <a:prstGeom prst="rect">
            <a:avLst/>
          </a:prstGeom>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sz="3800" dirty="0" smtClean="0">
                <a:solidFill>
                  <a:schemeClr val="bg1"/>
                </a:solidFill>
                <a:latin typeface="Francois One" panose="020B0604020202020204" charset="0"/>
              </a:rPr>
              <a:t>ASSESS COMMON DEFICITS</a:t>
            </a:r>
            <a:endParaRPr lang="en-US" sz="3800" dirty="0">
              <a:solidFill>
                <a:schemeClr val="bg1"/>
              </a:solidFill>
              <a:latin typeface="Francois One" panose="020B0604020202020204" charset="0"/>
            </a:endParaRPr>
          </a:p>
        </p:txBody>
      </p:sp>
      <p:sp>
        <p:nvSpPr>
          <p:cNvPr id="3" name="TextBox 2"/>
          <p:cNvSpPr txBox="1"/>
          <p:nvPr/>
        </p:nvSpPr>
        <p:spPr>
          <a:xfrm>
            <a:off x="381000" y="1200150"/>
            <a:ext cx="8458200" cy="3108543"/>
          </a:xfrm>
          <a:prstGeom prst="rect">
            <a:avLst/>
          </a:prstGeom>
          <a:noFill/>
        </p:spPr>
        <p:txBody>
          <a:bodyPr wrap="square" rtlCol="0">
            <a:spAutoFit/>
          </a:bodyPr>
          <a:lstStyle/>
          <a:p>
            <a:r>
              <a:rPr lang="en-US" sz="2800" b="1" dirty="0" smtClean="0">
                <a:latin typeface="Calibri" panose="020F0502020204030204" pitchFamily="34" charset="0"/>
              </a:rPr>
              <a:t>Frequently identified deficits</a:t>
            </a:r>
          </a:p>
          <a:p>
            <a:pPr marL="342900" indent="-342900">
              <a:buFont typeface="Wingdings" panose="05000000000000000000" pitchFamily="2" charset="2"/>
              <a:buChar char="ü"/>
            </a:pPr>
            <a:r>
              <a:rPr lang="en-US" sz="2800" dirty="0" smtClean="0">
                <a:latin typeface="Calibri" panose="020F0502020204030204" pitchFamily="34" charset="0"/>
              </a:rPr>
              <a:t>Active Listening</a:t>
            </a:r>
          </a:p>
          <a:p>
            <a:pPr marL="342900" indent="-342900">
              <a:buFont typeface="Wingdings" panose="05000000000000000000" pitchFamily="2" charset="2"/>
              <a:buChar char="ü"/>
            </a:pPr>
            <a:r>
              <a:rPr lang="en-US" sz="2800" dirty="0" smtClean="0">
                <a:latin typeface="Calibri" panose="020F0502020204030204" pitchFamily="34" charset="0"/>
              </a:rPr>
              <a:t>Following Directions</a:t>
            </a:r>
          </a:p>
          <a:p>
            <a:pPr marL="342900" indent="-342900">
              <a:buFont typeface="Wingdings" panose="05000000000000000000" pitchFamily="2" charset="2"/>
              <a:buChar char="ü"/>
            </a:pPr>
            <a:r>
              <a:rPr lang="en-US" sz="2800" dirty="0" smtClean="0">
                <a:latin typeface="Calibri" panose="020F0502020204030204" pitchFamily="34" charset="0"/>
              </a:rPr>
              <a:t>Staying Calm when receiving feedback</a:t>
            </a:r>
          </a:p>
          <a:p>
            <a:pPr marL="342900" indent="-342900">
              <a:buFont typeface="Wingdings" panose="05000000000000000000" pitchFamily="2" charset="2"/>
              <a:buChar char="ü"/>
            </a:pPr>
            <a:r>
              <a:rPr lang="en-US" sz="2800" dirty="0" smtClean="0">
                <a:latin typeface="Calibri" panose="020F0502020204030204" pitchFamily="34" charset="0"/>
              </a:rPr>
              <a:t>Compromising </a:t>
            </a:r>
          </a:p>
          <a:p>
            <a:pPr marL="342900" indent="-342900">
              <a:buFont typeface="Wingdings" panose="05000000000000000000" pitchFamily="2" charset="2"/>
              <a:buChar char="ü"/>
            </a:pPr>
            <a:r>
              <a:rPr lang="en-US" sz="2800" dirty="0" smtClean="0">
                <a:latin typeface="Calibri" panose="020F0502020204030204" pitchFamily="34" charset="0"/>
              </a:rPr>
              <a:t>Asking for Help</a:t>
            </a:r>
          </a:p>
          <a:p>
            <a:pPr marL="342900" indent="-342900">
              <a:buFont typeface="Wingdings" panose="05000000000000000000" pitchFamily="2" charset="2"/>
              <a:buChar char="ü"/>
            </a:pPr>
            <a:r>
              <a:rPr lang="en-US" sz="2800" dirty="0" smtClean="0">
                <a:latin typeface="Calibri" panose="020F0502020204030204" pitchFamily="34" charset="0"/>
              </a:rPr>
              <a:t>Respectful Disagreement</a:t>
            </a:r>
          </a:p>
        </p:txBody>
      </p:sp>
    </p:spTree>
    <p:extLst>
      <p:ext uri="{BB962C8B-B14F-4D97-AF65-F5344CB8AC3E}">
        <p14:creationId xmlns:p14="http://schemas.microsoft.com/office/powerpoint/2010/main" val="1829233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sz="3800" dirty="0" smtClean="0">
                <a:solidFill>
                  <a:schemeClr val="bg1"/>
                </a:solidFill>
                <a:latin typeface="Francois One" panose="020B0604020202020204" charset="0"/>
              </a:rPr>
              <a:t>Broad Dimensions of Social Skills</a:t>
            </a:r>
            <a:endParaRPr lang="en-US" sz="3800" dirty="0">
              <a:solidFill>
                <a:schemeClr val="bg1"/>
              </a:solidFill>
              <a:latin typeface="Francois One" panose="020B0604020202020204" charset="0"/>
            </a:endParaRPr>
          </a:p>
        </p:txBody>
      </p:sp>
      <p:sp>
        <p:nvSpPr>
          <p:cNvPr id="3" name="TextBox 2"/>
          <p:cNvSpPr txBox="1"/>
          <p:nvPr/>
        </p:nvSpPr>
        <p:spPr>
          <a:xfrm>
            <a:off x="381000" y="1200150"/>
            <a:ext cx="8458200" cy="2677656"/>
          </a:xfrm>
          <a:prstGeom prst="rect">
            <a:avLst/>
          </a:prstGeom>
          <a:noFill/>
        </p:spPr>
        <p:txBody>
          <a:bodyPr wrap="square" rtlCol="0">
            <a:spAutoFit/>
          </a:bodyPr>
          <a:lstStyle/>
          <a:p>
            <a:pPr marL="342900" indent="-342900">
              <a:buFont typeface="Wingdings" panose="05000000000000000000" pitchFamily="2" charset="2"/>
              <a:buChar char="ü"/>
            </a:pPr>
            <a:r>
              <a:rPr lang="en-US" sz="2800" dirty="0" smtClean="0">
                <a:latin typeface="Calibri" panose="020F0502020204030204" pitchFamily="34" charset="0"/>
              </a:rPr>
              <a:t>Cooperation or Compliance Skills</a:t>
            </a:r>
          </a:p>
          <a:p>
            <a:pPr marL="342900" indent="-342900">
              <a:buFont typeface="Wingdings" panose="05000000000000000000" pitchFamily="2" charset="2"/>
              <a:buChar char="ü"/>
            </a:pPr>
            <a:r>
              <a:rPr lang="en-US" sz="2800" dirty="0" smtClean="0">
                <a:latin typeface="Calibri" panose="020F0502020204030204" pitchFamily="34" charset="0"/>
              </a:rPr>
              <a:t>Self-Management</a:t>
            </a:r>
          </a:p>
          <a:p>
            <a:pPr marL="342900" indent="-342900">
              <a:buFont typeface="Wingdings" panose="05000000000000000000" pitchFamily="2" charset="2"/>
              <a:buChar char="ü"/>
            </a:pPr>
            <a:r>
              <a:rPr lang="en-US" sz="2800" dirty="0" smtClean="0">
                <a:latin typeface="Calibri" panose="020F0502020204030204" pitchFamily="34" charset="0"/>
              </a:rPr>
              <a:t>Assertion Skills</a:t>
            </a:r>
          </a:p>
          <a:p>
            <a:pPr marL="342900" indent="-342900">
              <a:buFont typeface="Wingdings" panose="05000000000000000000" pitchFamily="2" charset="2"/>
              <a:buChar char="ü"/>
            </a:pPr>
            <a:r>
              <a:rPr lang="en-US" sz="2800" dirty="0" smtClean="0">
                <a:latin typeface="Calibri" panose="020F0502020204030204" pitchFamily="34" charset="0"/>
              </a:rPr>
              <a:t>Peer Relations Skills</a:t>
            </a:r>
          </a:p>
          <a:p>
            <a:pPr marL="342900" indent="-342900">
              <a:buFont typeface="Wingdings" panose="05000000000000000000" pitchFamily="2" charset="2"/>
              <a:buChar char="ü"/>
            </a:pPr>
            <a:r>
              <a:rPr lang="en-US" sz="2800" dirty="0" smtClean="0">
                <a:latin typeface="Calibri" panose="020F0502020204030204" pitchFamily="34" charset="0"/>
              </a:rPr>
              <a:t>Academic Skills</a:t>
            </a:r>
          </a:p>
          <a:p>
            <a:pPr marL="342900" indent="-342900">
              <a:buFont typeface="Wingdings" panose="05000000000000000000" pitchFamily="2" charset="2"/>
              <a:buChar char="ü"/>
            </a:pPr>
            <a:r>
              <a:rPr lang="en-US" sz="2800" dirty="0" smtClean="0">
                <a:latin typeface="Calibri" panose="020F0502020204030204" pitchFamily="34" charset="0"/>
              </a:rPr>
              <a:t>Empathy</a:t>
            </a:r>
          </a:p>
        </p:txBody>
      </p:sp>
    </p:spTree>
    <p:extLst>
      <p:ext uri="{BB962C8B-B14F-4D97-AF65-F5344CB8AC3E}">
        <p14:creationId xmlns:p14="http://schemas.microsoft.com/office/powerpoint/2010/main" val="127689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sz="3800" dirty="0" smtClean="0">
                <a:solidFill>
                  <a:schemeClr val="bg1"/>
                </a:solidFill>
                <a:latin typeface="Francois One" panose="020B0604020202020204" charset="0"/>
              </a:rPr>
              <a:t>Basic Curriculum</a:t>
            </a:r>
            <a:endParaRPr lang="en-US" sz="3800" dirty="0">
              <a:solidFill>
                <a:schemeClr val="bg1"/>
              </a:solidFill>
              <a:latin typeface="Francois One" panose="020B0604020202020204" charset="0"/>
            </a:endParaRPr>
          </a:p>
        </p:txBody>
      </p:sp>
      <p:sp>
        <p:nvSpPr>
          <p:cNvPr id="3" name="TextBox 2"/>
          <p:cNvSpPr txBox="1"/>
          <p:nvPr/>
        </p:nvSpPr>
        <p:spPr>
          <a:xfrm>
            <a:off x="381000" y="1200150"/>
            <a:ext cx="4229100" cy="3785652"/>
          </a:xfrm>
          <a:prstGeom prst="rect">
            <a:avLst/>
          </a:prstGeom>
          <a:noFill/>
        </p:spPr>
        <p:txBody>
          <a:bodyPr wrap="square" rtlCol="0">
            <a:spAutoFit/>
          </a:bodyPr>
          <a:lstStyle/>
          <a:p>
            <a:r>
              <a:rPr lang="en-US" sz="3000" b="1" u="sng" dirty="0" smtClean="0">
                <a:latin typeface="Calibri" panose="020F0502020204030204" pitchFamily="34" charset="0"/>
              </a:rPr>
              <a:t>Cooperation</a:t>
            </a:r>
          </a:p>
          <a:p>
            <a:r>
              <a:rPr lang="en-US" sz="3000" dirty="0" smtClean="0">
                <a:latin typeface="Calibri" panose="020F0502020204030204" pitchFamily="34" charset="0"/>
              </a:rPr>
              <a:t>Active Listening</a:t>
            </a:r>
          </a:p>
          <a:p>
            <a:r>
              <a:rPr lang="en-US" sz="3000" dirty="0" smtClean="0">
                <a:latin typeface="Calibri" panose="020F0502020204030204" pitchFamily="34" charset="0"/>
              </a:rPr>
              <a:t>Following Directions</a:t>
            </a:r>
          </a:p>
          <a:p>
            <a:endParaRPr lang="en-US" sz="3000" dirty="0">
              <a:latin typeface="Calibri" panose="020F0502020204030204" pitchFamily="34" charset="0"/>
            </a:endParaRPr>
          </a:p>
          <a:p>
            <a:r>
              <a:rPr lang="en-US" sz="3000" b="1" u="sng" dirty="0" smtClean="0">
                <a:latin typeface="Calibri" panose="020F0502020204030204" pitchFamily="34" charset="0"/>
              </a:rPr>
              <a:t>Self-Management</a:t>
            </a:r>
            <a:endParaRPr lang="en-US" sz="3000" b="1" u="sng" dirty="0" smtClean="0">
              <a:latin typeface="Calibri" panose="020F0502020204030204" pitchFamily="34" charset="0"/>
            </a:endParaRPr>
          </a:p>
          <a:p>
            <a:r>
              <a:rPr lang="en-US" sz="3000" dirty="0" smtClean="0">
                <a:latin typeface="Calibri" panose="020F0502020204030204" pitchFamily="34" charset="0"/>
              </a:rPr>
              <a:t>Staying Calm</a:t>
            </a:r>
          </a:p>
          <a:p>
            <a:r>
              <a:rPr lang="en-US" sz="3000" dirty="0" smtClean="0">
                <a:latin typeface="Calibri" panose="020F0502020204030204" pitchFamily="34" charset="0"/>
              </a:rPr>
              <a:t>Compromising</a:t>
            </a:r>
          </a:p>
          <a:p>
            <a:endParaRPr lang="en-US" sz="3000" dirty="0">
              <a:latin typeface="Calibri" panose="020F0502020204030204" pitchFamily="34" charset="0"/>
            </a:endParaRPr>
          </a:p>
        </p:txBody>
      </p:sp>
      <p:sp>
        <p:nvSpPr>
          <p:cNvPr id="4" name="TextBox 3"/>
          <p:cNvSpPr txBox="1"/>
          <p:nvPr/>
        </p:nvSpPr>
        <p:spPr>
          <a:xfrm>
            <a:off x="4762500" y="1200149"/>
            <a:ext cx="4229100" cy="1477328"/>
          </a:xfrm>
          <a:prstGeom prst="rect">
            <a:avLst/>
          </a:prstGeom>
          <a:noFill/>
        </p:spPr>
        <p:txBody>
          <a:bodyPr wrap="square" rtlCol="0">
            <a:spAutoFit/>
          </a:bodyPr>
          <a:lstStyle/>
          <a:p>
            <a:r>
              <a:rPr lang="en-US" sz="3000" b="1" u="sng" dirty="0" smtClean="0">
                <a:latin typeface="Calibri" panose="020F0502020204030204" pitchFamily="34" charset="0"/>
              </a:rPr>
              <a:t>Assertion</a:t>
            </a:r>
            <a:endParaRPr lang="en-US" sz="3000" b="1" u="sng" dirty="0" smtClean="0">
              <a:latin typeface="Calibri" panose="020F0502020204030204" pitchFamily="34" charset="0"/>
            </a:endParaRPr>
          </a:p>
          <a:p>
            <a:r>
              <a:rPr lang="en-US" sz="3000" dirty="0" smtClean="0">
                <a:latin typeface="Calibri" panose="020F0502020204030204" pitchFamily="34" charset="0"/>
              </a:rPr>
              <a:t>Asking for Help</a:t>
            </a:r>
          </a:p>
          <a:p>
            <a:r>
              <a:rPr lang="en-US" sz="3000" dirty="0" smtClean="0">
                <a:latin typeface="Calibri" panose="020F0502020204030204" pitchFamily="34" charset="0"/>
              </a:rPr>
              <a:t>Respectful Disagreement</a:t>
            </a:r>
          </a:p>
        </p:txBody>
      </p:sp>
    </p:spTree>
    <p:extLst>
      <p:ext uri="{BB962C8B-B14F-4D97-AF65-F5344CB8AC3E}">
        <p14:creationId xmlns:p14="http://schemas.microsoft.com/office/powerpoint/2010/main" val="3765615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sz="3800" dirty="0" smtClean="0">
                <a:solidFill>
                  <a:schemeClr val="bg1"/>
                </a:solidFill>
                <a:latin typeface="Francois One" panose="020B0604020202020204" charset="0"/>
              </a:rPr>
              <a:t>Peer Relations</a:t>
            </a:r>
            <a:endParaRPr lang="en-US" sz="3800" dirty="0">
              <a:solidFill>
                <a:schemeClr val="bg1"/>
              </a:solidFill>
              <a:latin typeface="Francois One" panose="020B0604020202020204" charset="0"/>
            </a:endParaRPr>
          </a:p>
        </p:txBody>
      </p:sp>
      <p:sp>
        <p:nvSpPr>
          <p:cNvPr id="3" name="TextBox 2"/>
          <p:cNvSpPr txBox="1"/>
          <p:nvPr/>
        </p:nvSpPr>
        <p:spPr>
          <a:xfrm>
            <a:off x="381000" y="1200150"/>
            <a:ext cx="8458200" cy="1938992"/>
          </a:xfrm>
          <a:prstGeom prst="rect">
            <a:avLst/>
          </a:prstGeom>
          <a:noFill/>
        </p:spPr>
        <p:txBody>
          <a:bodyPr wrap="square" rtlCol="0">
            <a:spAutoFit/>
          </a:bodyPr>
          <a:lstStyle/>
          <a:p>
            <a:pPr marL="571500" indent="-571500">
              <a:buFont typeface="Wingdings" panose="05000000000000000000" pitchFamily="2" charset="2"/>
              <a:buChar char="ü"/>
            </a:pPr>
            <a:r>
              <a:rPr lang="en-US" sz="4000" dirty="0" smtClean="0">
                <a:latin typeface="Calibri" panose="020F0502020204030204" pitchFamily="34" charset="0"/>
              </a:rPr>
              <a:t>Completing Others</a:t>
            </a:r>
          </a:p>
          <a:p>
            <a:pPr marL="571500" indent="-571500">
              <a:buFont typeface="Wingdings" panose="05000000000000000000" pitchFamily="2" charset="2"/>
              <a:buChar char="ü"/>
            </a:pPr>
            <a:r>
              <a:rPr lang="en-US" sz="4000" dirty="0" smtClean="0">
                <a:latin typeface="Calibri" panose="020F0502020204030204" pitchFamily="34" charset="0"/>
              </a:rPr>
              <a:t>Leadership Skills</a:t>
            </a:r>
          </a:p>
          <a:p>
            <a:pPr marL="571500" indent="-571500">
              <a:buFont typeface="Wingdings" panose="05000000000000000000" pitchFamily="2" charset="2"/>
              <a:buChar char="ü"/>
            </a:pPr>
            <a:r>
              <a:rPr lang="en-US" sz="4000" dirty="0" smtClean="0">
                <a:latin typeface="Calibri" panose="020F0502020204030204" pitchFamily="34" charset="0"/>
              </a:rPr>
              <a:t>Supporting Peers</a:t>
            </a:r>
          </a:p>
        </p:txBody>
      </p:sp>
    </p:spTree>
    <p:extLst>
      <p:ext uri="{BB962C8B-B14F-4D97-AF65-F5344CB8AC3E}">
        <p14:creationId xmlns:p14="http://schemas.microsoft.com/office/powerpoint/2010/main" val="2900405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sz="3800" dirty="0" smtClean="0">
                <a:solidFill>
                  <a:schemeClr val="bg1"/>
                </a:solidFill>
                <a:latin typeface="Francois One" panose="020B0604020202020204" charset="0"/>
              </a:rPr>
              <a:t>Academic</a:t>
            </a:r>
            <a:endParaRPr lang="en-US" sz="3800" dirty="0">
              <a:solidFill>
                <a:schemeClr val="bg1"/>
              </a:solidFill>
              <a:latin typeface="Francois One" panose="020B0604020202020204" charset="0"/>
            </a:endParaRPr>
          </a:p>
        </p:txBody>
      </p:sp>
      <p:sp>
        <p:nvSpPr>
          <p:cNvPr id="3" name="TextBox 2"/>
          <p:cNvSpPr txBox="1"/>
          <p:nvPr/>
        </p:nvSpPr>
        <p:spPr>
          <a:xfrm>
            <a:off x="381000" y="1200150"/>
            <a:ext cx="8458200" cy="1938992"/>
          </a:xfrm>
          <a:prstGeom prst="rect">
            <a:avLst/>
          </a:prstGeom>
          <a:noFill/>
        </p:spPr>
        <p:txBody>
          <a:bodyPr wrap="square" rtlCol="0">
            <a:spAutoFit/>
          </a:bodyPr>
          <a:lstStyle/>
          <a:p>
            <a:pPr marL="571500" indent="-571500">
              <a:buFont typeface="Wingdings" panose="05000000000000000000" pitchFamily="2" charset="2"/>
              <a:buChar char="ü"/>
            </a:pPr>
            <a:r>
              <a:rPr lang="en-US" sz="4000" dirty="0" smtClean="0">
                <a:latin typeface="Calibri" panose="020F0502020204030204" pitchFamily="34" charset="0"/>
              </a:rPr>
              <a:t>Accomplishing tasks or assignments</a:t>
            </a:r>
          </a:p>
          <a:p>
            <a:pPr marL="571500" indent="-571500">
              <a:buFont typeface="Wingdings" panose="05000000000000000000" pitchFamily="2" charset="2"/>
              <a:buChar char="ü"/>
            </a:pPr>
            <a:r>
              <a:rPr lang="en-US" sz="4000" dirty="0" smtClean="0">
                <a:latin typeface="Calibri" panose="020F0502020204030204" pitchFamily="34" charset="0"/>
              </a:rPr>
              <a:t>Heeding teacher directions</a:t>
            </a:r>
          </a:p>
          <a:p>
            <a:pPr marL="571500" indent="-571500">
              <a:buFont typeface="Wingdings" panose="05000000000000000000" pitchFamily="2" charset="2"/>
              <a:buChar char="ü"/>
            </a:pPr>
            <a:r>
              <a:rPr lang="en-US" sz="4000" dirty="0" smtClean="0">
                <a:latin typeface="Calibri" panose="020F0502020204030204" pitchFamily="34" charset="0"/>
              </a:rPr>
              <a:t>Producing quality work</a:t>
            </a:r>
          </a:p>
        </p:txBody>
      </p:sp>
    </p:spTree>
    <p:extLst>
      <p:ext uri="{BB962C8B-B14F-4D97-AF65-F5344CB8AC3E}">
        <p14:creationId xmlns:p14="http://schemas.microsoft.com/office/powerpoint/2010/main" val="4207368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Assess Common Deficits</a:t>
            </a:r>
            <a:endParaRPr lang="en-US" u="sng" dirty="0"/>
          </a:p>
        </p:txBody>
      </p:sp>
      <p:sp>
        <p:nvSpPr>
          <p:cNvPr id="3" name="Subtitle 2"/>
          <p:cNvSpPr>
            <a:spLocks noGrp="1"/>
          </p:cNvSpPr>
          <p:nvPr>
            <p:ph type="subTitle" idx="1"/>
          </p:nvPr>
        </p:nvSpPr>
        <p:spPr/>
        <p:txBody>
          <a:bodyPr/>
          <a:lstStyle/>
          <a:p>
            <a:r>
              <a:rPr lang="en-US" sz="2400" dirty="0" smtClean="0">
                <a:latin typeface="Francois One" panose="020B0604020202020204" charset="0"/>
              </a:rPr>
              <a:t>Activity</a:t>
            </a:r>
            <a:endParaRPr lang="en-US" sz="2400" dirty="0">
              <a:latin typeface="Francois One" panose="020B0604020202020204" charset="0"/>
            </a:endParaRPr>
          </a:p>
        </p:txBody>
      </p:sp>
      <p:sp>
        <p:nvSpPr>
          <p:cNvPr id="4" name="Text Placeholder 3"/>
          <p:cNvSpPr>
            <a:spLocks noGrp="1"/>
          </p:cNvSpPr>
          <p:nvPr>
            <p:ph type="body" idx="2"/>
          </p:nvPr>
        </p:nvSpPr>
        <p:spPr>
          <a:xfrm>
            <a:off x="4953000" y="209550"/>
            <a:ext cx="4114800" cy="4724400"/>
          </a:xfrm>
          <a:ln>
            <a:solidFill>
              <a:schemeClr val="tx1"/>
            </a:solidFill>
          </a:ln>
        </p:spPr>
        <p:txBody>
          <a:bodyPr/>
          <a:lstStyle/>
          <a:p>
            <a:r>
              <a:rPr lang="en-US" sz="2500" b="1" dirty="0" smtClean="0">
                <a:latin typeface="Calibri" panose="020F0502020204030204" pitchFamily="34" charset="0"/>
              </a:rPr>
              <a:t>What problem behaviors are commonly demonstrated by at-risk students in our buildings</a:t>
            </a:r>
            <a:r>
              <a:rPr lang="en-US" sz="2500" b="1" dirty="0" smtClean="0">
                <a:latin typeface="Calibri" panose="020F0502020204030204" pitchFamily="34" charset="0"/>
              </a:rPr>
              <a:t>?</a:t>
            </a:r>
            <a:endParaRPr lang="en-US" sz="2500" b="1" dirty="0">
              <a:latin typeface="Calibri" panose="020F0502020204030204" pitchFamily="34" charset="0"/>
            </a:endParaRPr>
          </a:p>
          <a:p>
            <a:r>
              <a:rPr lang="en-US" sz="2500" b="1" dirty="0">
                <a:latin typeface="Calibri" panose="020F0502020204030204" pitchFamily="34" charset="0"/>
              </a:rPr>
              <a:t>List behaviors that have been referred to the office or </a:t>
            </a:r>
            <a:r>
              <a:rPr lang="en-US" sz="2500" b="1" dirty="0" smtClean="0">
                <a:latin typeface="Calibri" panose="020F0502020204030204" pitchFamily="34" charset="0"/>
              </a:rPr>
              <a:t>are </a:t>
            </a:r>
            <a:r>
              <a:rPr lang="en-US" sz="2500" b="1" dirty="0">
                <a:latin typeface="Calibri" panose="020F0502020204030204" pitchFamily="34" charset="0"/>
              </a:rPr>
              <a:t>considered a minor behavior incident.</a:t>
            </a:r>
          </a:p>
        </p:txBody>
      </p:sp>
    </p:spTree>
    <p:extLst>
      <p:ext uri="{BB962C8B-B14F-4D97-AF65-F5344CB8AC3E}">
        <p14:creationId xmlns:p14="http://schemas.microsoft.com/office/powerpoint/2010/main" val="2916722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sz="3800" dirty="0" smtClean="0">
                <a:solidFill>
                  <a:schemeClr val="bg1"/>
                </a:solidFill>
                <a:latin typeface="Francois One" panose="020B0604020202020204" charset="0"/>
              </a:rPr>
              <a:t>STEPS TO IMPLEMENTING SOCIAL SKILLS</a:t>
            </a:r>
            <a:endParaRPr lang="en-US" sz="3800" dirty="0">
              <a:solidFill>
                <a:schemeClr val="bg1"/>
              </a:solidFill>
              <a:latin typeface="Francois One" panose="020B0604020202020204" charset="0"/>
            </a:endParaRPr>
          </a:p>
        </p:txBody>
      </p:sp>
      <p:sp>
        <p:nvSpPr>
          <p:cNvPr id="3" name="TextBox 2"/>
          <p:cNvSpPr txBox="1"/>
          <p:nvPr/>
        </p:nvSpPr>
        <p:spPr>
          <a:xfrm>
            <a:off x="381000" y="1200150"/>
            <a:ext cx="8458200" cy="3631763"/>
          </a:xfrm>
          <a:prstGeom prst="rect">
            <a:avLst/>
          </a:prstGeom>
          <a:noFill/>
        </p:spPr>
        <p:txBody>
          <a:bodyPr wrap="square" rtlCol="0">
            <a:spAutoFit/>
          </a:bodyPr>
          <a:lstStyle/>
          <a:p>
            <a:r>
              <a:rPr lang="en-US" sz="2000" b="1" dirty="0" smtClean="0">
                <a:latin typeface="Calibri" panose="020F0502020204030204" pitchFamily="34" charset="0"/>
              </a:rPr>
              <a:t>1.     Assess</a:t>
            </a:r>
          </a:p>
          <a:p>
            <a:r>
              <a:rPr lang="en-US" sz="2000" dirty="0" smtClean="0">
                <a:latin typeface="Calibri" panose="020F0502020204030204" pitchFamily="34" charset="0"/>
              </a:rPr>
              <a:t>– </a:t>
            </a:r>
            <a:r>
              <a:rPr lang="en-US" sz="2000" i="1" dirty="0">
                <a:latin typeface="Calibri" panose="020F0502020204030204" pitchFamily="34" charset="0"/>
              </a:rPr>
              <a:t>Identify most common social skill </a:t>
            </a:r>
            <a:r>
              <a:rPr lang="en-US" sz="2000" i="1" dirty="0" smtClean="0">
                <a:latin typeface="Calibri" panose="020F0502020204030204" pitchFamily="34" charset="0"/>
              </a:rPr>
              <a:t>deficits</a:t>
            </a:r>
          </a:p>
          <a:p>
            <a:r>
              <a:rPr lang="en-US" sz="2000" b="1" dirty="0" smtClean="0">
                <a:solidFill>
                  <a:schemeClr val="bg2">
                    <a:lumMod val="50000"/>
                  </a:schemeClr>
                </a:solidFill>
                <a:latin typeface="Calibri" panose="020F0502020204030204" pitchFamily="34" charset="0"/>
              </a:rPr>
              <a:t>2.     </a:t>
            </a:r>
            <a:r>
              <a:rPr lang="en-US" sz="2500" b="1" dirty="0" smtClean="0">
                <a:solidFill>
                  <a:schemeClr val="tx1"/>
                </a:solidFill>
                <a:effectLst>
                  <a:outerShdw blurRad="38100" dist="38100" dir="2700000" algn="tl">
                    <a:srgbClr val="000000">
                      <a:alpha val="43137"/>
                    </a:srgbClr>
                  </a:outerShdw>
                </a:effectLst>
                <a:latin typeface="Calibri" panose="020F0502020204030204" pitchFamily="34" charset="0"/>
              </a:rPr>
              <a:t>Develop </a:t>
            </a:r>
            <a:r>
              <a:rPr lang="en-US" sz="2500" b="1" dirty="0">
                <a:solidFill>
                  <a:schemeClr val="tx1"/>
                </a:solidFill>
                <a:effectLst>
                  <a:outerShdw blurRad="38100" dist="38100" dir="2700000" algn="tl">
                    <a:srgbClr val="000000">
                      <a:alpha val="43137"/>
                    </a:srgbClr>
                  </a:outerShdw>
                </a:effectLst>
                <a:latin typeface="Calibri" panose="020F0502020204030204" pitchFamily="34" charset="0"/>
              </a:rPr>
              <a:t>Curriculum</a:t>
            </a:r>
          </a:p>
          <a:p>
            <a:r>
              <a:rPr lang="en-US" sz="2500"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2500" i="1" dirty="0">
                <a:solidFill>
                  <a:schemeClr val="tx1"/>
                </a:solidFill>
                <a:effectLst>
                  <a:outerShdw blurRad="38100" dist="38100" dir="2700000" algn="tl">
                    <a:srgbClr val="000000">
                      <a:alpha val="43137"/>
                    </a:srgbClr>
                  </a:outerShdw>
                </a:effectLst>
                <a:latin typeface="Calibri" panose="020F0502020204030204" pitchFamily="34" charset="0"/>
              </a:rPr>
              <a:t>Bank of lessons readily available to address skills deficit</a:t>
            </a:r>
          </a:p>
          <a:p>
            <a:r>
              <a:rPr lang="en-US" sz="2000" b="1" dirty="0" smtClean="0">
                <a:solidFill>
                  <a:schemeClr val="bg2">
                    <a:lumMod val="75000"/>
                  </a:schemeClr>
                </a:solidFill>
                <a:latin typeface="Calibri" panose="020F0502020204030204" pitchFamily="34" charset="0"/>
              </a:rPr>
              <a:t>3.     </a:t>
            </a:r>
            <a:r>
              <a:rPr lang="en-US" sz="2000" b="1" dirty="0" smtClean="0">
                <a:solidFill>
                  <a:schemeClr val="bg2">
                    <a:lumMod val="75000"/>
                  </a:schemeClr>
                </a:solidFill>
                <a:latin typeface="Calibri" panose="020F0502020204030204" pitchFamily="34" charset="0"/>
              </a:rPr>
              <a:t>Teach</a:t>
            </a:r>
            <a:endParaRPr lang="en-US" sz="2000" b="1" dirty="0">
              <a:solidFill>
                <a:schemeClr val="bg2">
                  <a:lumMod val="75000"/>
                </a:schemeClr>
              </a:solidFill>
              <a:latin typeface="Calibri" panose="020F0502020204030204" pitchFamily="34" charset="0"/>
            </a:endParaRPr>
          </a:p>
          <a:p>
            <a:r>
              <a:rPr lang="en-US" sz="2000" dirty="0">
                <a:solidFill>
                  <a:schemeClr val="bg2">
                    <a:lumMod val="50000"/>
                  </a:schemeClr>
                </a:solidFill>
                <a:latin typeface="Calibri" panose="020F0502020204030204" pitchFamily="34" charset="0"/>
              </a:rPr>
              <a:t>– </a:t>
            </a:r>
            <a:r>
              <a:rPr lang="en-US" sz="2000" i="1" dirty="0" smtClean="0">
                <a:solidFill>
                  <a:schemeClr val="bg2">
                    <a:lumMod val="50000"/>
                  </a:schemeClr>
                </a:solidFill>
                <a:latin typeface="Calibri" panose="020F0502020204030204" pitchFamily="34" charset="0"/>
              </a:rPr>
              <a:t>Tell, Show, Practice, Practice, Practice</a:t>
            </a:r>
            <a:endParaRPr lang="en-US" sz="2000" i="1" dirty="0">
              <a:solidFill>
                <a:schemeClr val="bg2">
                  <a:lumMod val="50000"/>
                </a:schemeClr>
              </a:solidFill>
              <a:latin typeface="Calibri" panose="020F0502020204030204" pitchFamily="34" charset="0"/>
            </a:endParaRPr>
          </a:p>
          <a:p>
            <a:r>
              <a:rPr lang="en-US" sz="2000" b="1" dirty="0" smtClean="0">
                <a:latin typeface="Calibri" panose="020F0502020204030204" pitchFamily="34" charset="0"/>
              </a:rPr>
              <a:t>4.     </a:t>
            </a:r>
            <a:r>
              <a:rPr lang="en-US" sz="2000" b="1" dirty="0" smtClean="0">
                <a:latin typeface="Calibri" panose="020F0502020204030204" pitchFamily="34" charset="0"/>
              </a:rPr>
              <a:t>Establish Procedures</a:t>
            </a:r>
            <a:endParaRPr lang="en-US" sz="2000" b="1" dirty="0">
              <a:latin typeface="Calibri" panose="020F0502020204030204" pitchFamily="34" charset="0"/>
            </a:endParaRPr>
          </a:p>
          <a:p>
            <a:r>
              <a:rPr lang="en-US" sz="2000" dirty="0">
                <a:latin typeface="Calibri" panose="020F0502020204030204" pitchFamily="34" charset="0"/>
              </a:rPr>
              <a:t>– </a:t>
            </a:r>
            <a:r>
              <a:rPr lang="en-US" sz="2000" i="1" dirty="0">
                <a:latin typeface="Calibri" panose="020F0502020204030204" pitchFamily="34" charset="0"/>
              </a:rPr>
              <a:t>Logistics of facilitating the Social Skills </a:t>
            </a:r>
            <a:r>
              <a:rPr lang="en-US" sz="2000" i="1" dirty="0" smtClean="0">
                <a:latin typeface="Calibri" panose="020F0502020204030204" pitchFamily="34" charset="0"/>
              </a:rPr>
              <a:t>Intervention &amp; Group Management techniques</a:t>
            </a:r>
            <a:endParaRPr lang="en-US" sz="2000" i="1" dirty="0">
              <a:latin typeface="Calibri" panose="020F0502020204030204" pitchFamily="34" charset="0"/>
            </a:endParaRPr>
          </a:p>
          <a:p>
            <a:r>
              <a:rPr lang="en-US" sz="2000" b="1" dirty="0" smtClean="0">
                <a:latin typeface="Calibri" panose="020F0502020204030204" pitchFamily="34" charset="0"/>
              </a:rPr>
              <a:t>5</a:t>
            </a:r>
            <a:r>
              <a:rPr lang="en-US" sz="2000" b="1" dirty="0" smtClean="0">
                <a:latin typeface="Calibri" panose="020F0502020204030204" pitchFamily="34" charset="0"/>
              </a:rPr>
              <a:t>.     </a:t>
            </a:r>
            <a:r>
              <a:rPr lang="en-US" sz="2000" b="1" dirty="0">
                <a:latin typeface="Calibri" panose="020F0502020204030204" pitchFamily="34" charset="0"/>
              </a:rPr>
              <a:t>Plan for Maintenance &amp; Generalization</a:t>
            </a:r>
          </a:p>
          <a:p>
            <a:r>
              <a:rPr lang="en-US" sz="2000" dirty="0">
                <a:latin typeface="Calibri" panose="020F0502020204030204" pitchFamily="34" charset="0"/>
              </a:rPr>
              <a:t>– </a:t>
            </a:r>
            <a:r>
              <a:rPr lang="en-US" sz="2000" i="1" dirty="0">
                <a:latin typeface="Calibri" panose="020F0502020204030204" pitchFamily="34" charset="0"/>
              </a:rPr>
              <a:t>Consistent use of skills over time &amp; across variety </a:t>
            </a:r>
            <a:r>
              <a:rPr lang="en-US" sz="2000" i="1" dirty="0" smtClean="0">
                <a:latin typeface="Calibri" panose="020F0502020204030204" pitchFamily="34" charset="0"/>
              </a:rPr>
              <a:t>of settings</a:t>
            </a:r>
            <a:endParaRPr lang="en-US" sz="2000" i="1" dirty="0">
              <a:latin typeface="Calibri" panose="020F0502020204030204" pitchFamily="34" charset="0"/>
            </a:endParaRPr>
          </a:p>
        </p:txBody>
      </p:sp>
    </p:spTree>
    <p:extLst>
      <p:ext uri="{BB962C8B-B14F-4D97-AF65-F5344CB8AC3E}">
        <p14:creationId xmlns:p14="http://schemas.microsoft.com/office/powerpoint/2010/main" val="2341193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28600" y="1809750"/>
            <a:ext cx="4045199" cy="1789200"/>
          </a:xfrm>
          <a:prstGeom prst="rect">
            <a:avLst/>
          </a:prstGeom>
        </p:spPr>
        <p:txBody>
          <a:bodyPr lIns="91425" tIns="91425" rIns="91425" bIns="91425" anchor="b" anchorCtr="0">
            <a:noAutofit/>
          </a:bodyPr>
          <a:lstStyle/>
          <a:p>
            <a:pPr>
              <a:spcBef>
                <a:spcPts val="0"/>
              </a:spcBef>
              <a:buNone/>
            </a:pPr>
            <a:r>
              <a:rPr lang="en-US" sz="5400" dirty="0" smtClean="0">
                <a:latin typeface="Francois One" panose="020B0604020202020204" charset="0"/>
              </a:rPr>
              <a:t>DEVELOP CURRICULUM</a:t>
            </a:r>
            <a:endParaRPr sz="5400" dirty="0">
              <a:latin typeface="Francois One" panose="020B0604020202020204" charset="0"/>
            </a:endParaRPr>
          </a:p>
        </p:txBody>
      </p:sp>
      <p:sp>
        <p:nvSpPr>
          <p:cNvPr id="96" name="Shape 96"/>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algn="ctr">
              <a:spcBef>
                <a:spcPts val="0"/>
              </a:spcBef>
              <a:buNone/>
            </a:pPr>
            <a:r>
              <a:rPr lang="en-US" sz="4000" b="1" dirty="0" smtClean="0">
                <a:solidFill>
                  <a:schemeClr val="bg2"/>
                </a:solidFill>
                <a:latin typeface="Calibri" panose="020F0502020204030204" pitchFamily="34" charset="0"/>
              </a:rPr>
              <a:t>Develop a Bank of Lessons Readily Available to Address Missing Skills</a:t>
            </a:r>
            <a:endParaRPr sz="4000" b="1" dirty="0">
              <a:solidFill>
                <a:schemeClr val="bg2"/>
              </a:solidFill>
              <a:latin typeface="Calibri" panose="020F0502020204030204" pitchFamily="34" charset="0"/>
            </a:endParaRPr>
          </a:p>
        </p:txBody>
      </p:sp>
    </p:spTree>
    <p:extLst>
      <p:ext uri="{BB962C8B-B14F-4D97-AF65-F5344CB8AC3E}">
        <p14:creationId xmlns:p14="http://schemas.microsoft.com/office/powerpoint/2010/main" val="140200954"/>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sz="3800" dirty="0" smtClean="0">
                <a:solidFill>
                  <a:schemeClr val="bg1"/>
                </a:solidFill>
                <a:latin typeface="Francois One" panose="020B0604020202020204" charset="0"/>
              </a:rPr>
              <a:t>Develop Curriculum</a:t>
            </a:r>
            <a:endParaRPr lang="en-US" sz="3800" dirty="0">
              <a:solidFill>
                <a:schemeClr val="bg1"/>
              </a:solidFill>
              <a:latin typeface="Francois One" panose="020B0604020202020204" charset="0"/>
            </a:endParaRPr>
          </a:p>
        </p:txBody>
      </p:sp>
      <p:sp>
        <p:nvSpPr>
          <p:cNvPr id="3" name="TextBox 2"/>
          <p:cNvSpPr txBox="1"/>
          <p:nvPr/>
        </p:nvSpPr>
        <p:spPr>
          <a:xfrm>
            <a:off x="381000" y="1200150"/>
            <a:ext cx="8458200" cy="3216265"/>
          </a:xfrm>
          <a:prstGeom prst="rect">
            <a:avLst/>
          </a:prstGeom>
          <a:noFill/>
        </p:spPr>
        <p:txBody>
          <a:bodyPr wrap="square" rtlCol="0">
            <a:spAutoFit/>
          </a:bodyPr>
          <a:lstStyle/>
          <a:p>
            <a:pPr marL="571500" indent="-571500">
              <a:buFont typeface="Wingdings" panose="05000000000000000000" pitchFamily="2" charset="2"/>
              <a:buChar char="ü"/>
            </a:pPr>
            <a:r>
              <a:rPr lang="en-US" sz="2900" dirty="0" smtClean="0">
                <a:latin typeface="Calibri" panose="020F0502020204030204" pitchFamily="34" charset="0"/>
              </a:rPr>
              <a:t>Social skills curriculum must match the identified concerns</a:t>
            </a:r>
          </a:p>
          <a:p>
            <a:pPr marL="571500" indent="-571500">
              <a:buFont typeface="Wingdings" panose="05000000000000000000" pitchFamily="2" charset="2"/>
              <a:buChar char="ü"/>
            </a:pPr>
            <a:r>
              <a:rPr lang="en-US" sz="2900" dirty="0" smtClean="0">
                <a:latin typeface="Calibri" panose="020F0502020204030204" pitchFamily="34" charset="0"/>
              </a:rPr>
              <a:t>An ideal curriculum does not exist.</a:t>
            </a:r>
          </a:p>
          <a:p>
            <a:pPr marL="571500" indent="-571500">
              <a:buFont typeface="Wingdings" panose="05000000000000000000" pitchFamily="2" charset="2"/>
              <a:buChar char="ü"/>
            </a:pPr>
            <a:r>
              <a:rPr lang="en-US" sz="2900" dirty="0" smtClean="0">
                <a:latin typeface="Calibri" panose="020F0502020204030204" pitchFamily="34" charset="0"/>
              </a:rPr>
              <a:t>A basic set of “Preferred Teaching Practices” exists.</a:t>
            </a:r>
          </a:p>
          <a:p>
            <a:pPr marL="571500" indent="-571500">
              <a:buFont typeface="Wingdings" panose="05000000000000000000" pitchFamily="2" charset="2"/>
              <a:buChar char="ü"/>
            </a:pPr>
            <a:r>
              <a:rPr lang="en-US" sz="2900" dirty="0" smtClean="0">
                <a:latin typeface="Calibri" panose="020F0502020204030204" pitchFamily="34" charset="0"/>
              </a:rPr>
              <a:t>Design a curriculum that incorporates your school-wide expectations and teaches social skills replacements for most common concerns.</a:t>
            </a:r>
          </a:p>
        </p:txBody>
      </p:sp>
    </p:spTree>
    <p:extLst>
      <p:ext uri="{BB962C8B-B14F-4D97-AF65-F5344CB8AC3E}">
        <p14:creationId xmlns:p14="http://schemas.microsoft.com/office/powerpoint/2010/main" val="378517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6160" y="133350"/>
            <a:ext cx="8520599" cy="733499"/>
          </a:xfrm>
          <a:prstGeom prst="rect">
            <a:avLst/>
          </a:prstGeom>
          <a:solidFill>
            <a:schemeClr val="tx1"/>
          </a:solidFill>
        </p:spPr>
        <p:txBody>
          <a:bodyPr lIns="91425" tIns="91425" rIns="91425" bIns="91425" anchor="b" anchorCtr="0">
            <a:noAutofit/>
          </a:bodyPr>
          <a:lstStyle/>
          <a:p>
            <a:r>
              <a:rPr lang="en-US" sz="3600" b="1" dirty="0" smtClean="0">
                <a:solidFill>
                  <a:schemeClr val="bg1"/>
                </a:solidFill>
                <a:latin typeface="Francois One" panose="020B0604020202020204" charset="0"/>
              </a:rPr>
              <a:t>Selecting Curriculum: </a:t>
            </a:r>
            <a:r>
              <a:rPr lang="en-US" sz="3200" b="1" dirty="0" smtClean="0">
                <a:solidFill>
                  <a:schemeClr val="bg1"/>
                </a:solidFill>
                <a:latin typeface="Francois One" panose="020B0604020202020204" charset="0"/>
              </a:rPr>
              <a:t>(What to Teach)</a:t>
            </a:r>
            <a:endParaRPr dirty="0">
              <a:solidFill>
                <a:schemeClr val="bg1"/>
              </a:solidFill>
            </a:endParaRPr>
          </a:p>
        </p:txBody>
      </p:sp>
      <p:graphicFrame>
        <p:nvGraphicFramePr>
          <p:cNvPr id="4" name="Group 2"/>
          <p:cNvGraphicFramePr>
            <a:graphicFrameLocks noGrp="1"/>
          </p:cNvGraphicFramePr>
          <p:nvPr>
            <p:extLst>
              <p:ext uri="{D42A27DB-BD31-4B8C-83A1-F6EECF244321}">
                <p14:modId xmlns:p14="http://schemas.microsoft.com/office/powerpoint/2010/main" val="4119692887"/>
              </p:ext>
            </p:extLst>
          </p:nvPr>
        </p:nvGraphicFramePr>
        <p:xfrm>
          <a:off x="304800" y="971550"/>
          <a:ext cx="8458200" cy="3991061"/>
        </p:xfrm>
        <a:graphic>
          <a:graphicData uri="http://schemas.openxmlformats.org/drawingml/2006/table">
            <a:tbl>
              <a:tblPr/>
              <a:tblGrid>
                <a:gridCol w="838200"/>
                <a:gridCol w="1256350"/>
                <a:gridCol w="1047275"/>
                <a:gridCol w="930911"/>
                <a:gridCol w="1127275"/>
                <a:gridCol w="1605459"/>
                <a:gridCol w="1652730"/>
              </a:tblGrid>
              <a:tr h="42669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cs typeface="Times New Roman" pitchFamily="80" charset="0"/>
                        </a:rPr>
                        <a:t>I am….</a:t>
                      </a:r>
                      <a:endParaRPr kumimoji="0" lang="en-US" sz="1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cs typeface="Times New Roman" pitchFamily="80" charset="0"/>
                        </a:rPr>
                        <a:t>All Settings</a:t>
                      </a:r>
                      <a:endParaRPr kumimoji="0" lang="en-US" sz="1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cs typeface="Times New Roman" pitchFamily="80" charset="0"/>
                        </a:rPr>
                        <a:t>Classroom</a:t>
                      </a:r>
                      <a:endParaRPr kumimoji="0" lang="en-US" sz="1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cs typeface="Times New Roman" pitchFamily="80" charset="0"/>
                        </a:rPr>
                        <a:t>Hallways</a:t>
                      </a:r>
                      <a:endParaRPr kumimoji="0" lang="en-US" sz="1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cs typeface="Times New Roman" pitchFamily="80" charset="0"/>
                        </a:rPr>
                        <a:t>Cafeteria</a:t>
                      </a:r>
                      <a:endParaRPr kumimoji="0" lang="en-US" sz="1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cs typeface="Times New Roman" pitchFamily="80" charset="0"/>
                        </a:rPr>
                        <a:t>Bathrooms</a:t>
                      </a:r>
                      <a:endParaRPr kumimoji="0" lang="en-US" sz="1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cs typeface="Times New Roman" pitchFamily="80" charset="0"/>
                        </a:rPr>
                        <a:t>Playground</a:t>
                      </a:r>
                      <a:endParaRPr kumimoji="0" lang="en-US" sz="1000" b="0" i="0"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967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cs typeface="Times New Roman" pitchFamily="80" charset="0"/>
                        </a:rPr>
                        <a:t>Safe</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Keep bodies calm in line</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Report any problems</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Ask permission to leave any setting</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Maintain personal space</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Walk</a:t>
                      </a:r>
                    </a:p>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Stay to the right on stairs</a:t>
                      </a:r>
                    </a:p>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Banisters are for hands</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Walk</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Push in chairs</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Place trash in trash can</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Wash hands with soap and water</a:t>
                      </a:r>
                    </a:p>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Keep water in the sink</a:t>
                      </a:r>
                    </a:p>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One person per stall</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Use equipment for intended purpose</a:t>
                      </a:r>
                    </a:p>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Wood chips are for the ground</a:t>
                      </a:r>
                    </a:p>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Participate in school approved games only</a:t>
                      </a:r>
                    </a:p>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Stay in approved areas</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3076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cs typeface="Times New Roman" pitchFamily="80" charset="0"/>
                        </a:rPr>
                        <a:t>Respectful</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Treat others the way you want to be treated</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Be an active listener</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Follow adult direction(s)</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Use polite language</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Help keep the school orderly</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Be honest</a:t>
                      </a:r>
                    </a:p>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Take care of yourself</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Walk quietly so others can continue learning</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Eat only your food</a:t>
                      </a:r>
                    </a:p>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Use a peaceful voice</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Allow for privacy of others</a:t>
                      </a:r>
                    </a:p>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Clean up after self</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Keep body to self</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Line up at first signal </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Invite others who want to join in</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Enter and exit building peacefully</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Share materials</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Use polite language</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204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bg2"/>
                          </a:solidFill>
                          <a:effectLst>
                            <a:outerShdw blurRad="38100" dist="38100" dir="2700000" algn="tl">
                              <a:srgbClr val="000000">
                                <a:alpha val="43137"/>
                              </a:srgbClr>
                            </a:outerShdw>
                          </a:effectLst>
                          <a:latin typeface="Calibri" panose="020F0502020204030204" pitchFamily="34" charset="0"/>
                          <a:cs typeface="Times New Roman" pitchFamily="80" charset="0"/>
                        </a:rPr>
                        <a:t>A Learner</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Be an active participant</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Give full effort</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Be a team player</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Do your job</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Be a risk taker</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Be prepared</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Make good choices</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80" charset="2"/>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Return to class promptly</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Use proper manners</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Leave when adult excuses</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Follow bathroom procedures</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Return to class promptly</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Be a problem solver</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900" b="0" i="0" u="none" strike="noStrike" cap="none" normalizeH="0" baseline="0" dirty="0" smtClean="0">
                          <a:ln>
                            <a:noFill/>
                          </a:ln>
                          <a:solidFill>
                            <a:schemeClr val="bg2"/>
                          </a:solidFill>
                          <a:effectLst/>
                          <a:latin typeface="Calibri" panose="020F0502020204030204" pitchFamily="34" charset="0"/>
                          <a:cs typeface="Times New Roman" pitchFamily="80" charset="0"/>
                        </a:rPr>
                        <a:t>Learn new games and activities</a:t>
                      </a:r>
                      <a:endParaRPr kumimoji="0" lang="en-US" sz="900" b="0" i="0" u="none" strike="noStrike" cap="none" normalizeH="0" baseline="0" dirty="0" smtClean="0">
                        <a:ln>
                          <a:noFill/>
                        </a:ln>
                        <a:solidFill>
                          <a:schemeClr val="bg2"/>
                        </a:solidFill>
                        <a:effectLst/>
                        <a:latin typeface="Calibri" panose="020F050202020403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01644996"/>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a:solidFill>
                  <a:schemeClr val="bg1"/>
                </a:solidFill>
                <a:latin typeface="Francois One" panose="020B0604020202020204" charset="0"/>
              </a:rPr>
              <a:t>Entering </a:t>
            </a:r>
            <a:r>
              <a:rPr lang="en-US" sz="3200" b="1" dirty="0" smtClean="0">
                <a:solidFill>
                  <a:schemeClr val="bg1"/>
                </a:solidFill>
                <a:latin typeface="Francois One" panose="020B0604020202020204" charset="0"/>
              </a:rPr>
              <a:t>Activity: Social Skills Padlet</a:t>
            </a:r>
            <a:endParaRPr dirty="0">
              <a:solidFill>
                <a:schemeClr val="bg1"/>
              </a:solidFill>
            </a:endParaRPr>
          </a:p>
        </p:txBody>
      </p:sp>
      <p:sp>
        <p:nvSpPr>
          <p:cNvPr id="2" name="TextBox 1"/>
          <p:cNvSpPr txBox="1"/>
          <p:nvPr/>
        </p:nvSpPr>
        <p:spPr>
          <a:xfrm>
            <a:off x="457200" y="1504950"/>
            <a:ext cx="8382000" cy="3970318"/>
          </a:xfrm>
          <a:prstGeom prst="rect">
            <a:avLst/>
          </a:prstGeom>
          <a:noFill/>
        </p:spPr>
        <p:txBody>
          <a:bodyPr wrap="square" rtlCol="0">
            <a:spAutoFit/>
          </a:bodyPr>
          <a:lstStyle/>
          <a:p>
            <a:pPr algn="ctr"/>
            <a:r>
              <a:rPr lang="en-US" sz="2800" b="1" dirty="0" smtClean="0">
                <a:latin typeface="Calibri" panose="020F0502020204030204" pitchFamily="34" charset="0"/>
              </a:rPr>
              <a:t>Answer the following questions on the </a:t>
            </a:r>
          </a:p>
          <a:p>
            <a:pPr algn="ctr"/>
            <a:r>
              <a:rPr lang="en-US" sz="2800" b="1" dirty="0" smtClean="0">
                <a:latin typeface="Calibri" panose="020F0502020204030204" pitchFamily="34" charset="0"/>
              </a:rPr>
              <a:t>Social Skills Padlet</a:t>
            </a:r>
          </a:p>
          <a:p>
            <a:pPr marL="342900" indent="-342900">
              <a:buFont typeface="+mj-lt"/>
              <a:buAutoNum type="arabicPeriod"/>
            </a:pPr>
            <a:endParaRPr lang="en-US" sz="2800" dirty="0">
              <a:latin typeface="Calibri" panose="020F0502020204030204" pitchFamily="34" charset="0"/>
            </a:endParaRPr>
          </a:p>
          <a:p>
            <a:pPr marL="342900" indent="-342900">
              <a:buFont typeface="+mj-lt"/>
              <a:buAutoNum type="arabicPeriod"/>
            </a:pPr>
            <a:r>
              <a:rPr lang="en-US" sz="2800" dirty="0" smtClean="0">
                <a:latin typeface="Calibri" panose="020F0502020204030204" pitchFamily="34" charset="0"/>
              </a:rPr>
              <a:t>What </a:t>
            </a:r>
            <a:r>
              <a:rPr lang="en-US" sz="2800" dirty="0" smtClean="0">
                <a:latin typeface="Calibri" panose="020F0502020204030204" pitchFamily="34" charset="0"/>
              </a:rPr>
              <a:t>is the current status of social skill instruction look like in your school or program?</a:t>
            </a:r>
          </a:p>
          <a:p>
            <a:pPr marL="342900" indent="-342900">
              <a:buFont typeface="+mj-lt"/>
              <a:buAutoNum type="arabicPeriod"/>
            </a:pPr>
            <a:endParaRPr lang="en-US" sz="2800" dirty="0">
              <a:latin typeface="Calibri" panose="020F0502020204030204" pitchFamily="34" charset="0"/>
            </a:endParaRPr>
          </a:p>
          <a:p>
            <a:pPr marL="342900" indent="-342900">
              <a:buFont typeface="+mj-lt"/>
              <a:buAutoNum type="arabicPeriod"/>
            </a:pPr>
            <a:r>
              <a:rPr lang="en-US" sz="2800" dirty="0" smtClean="0">
                <a:latin typeface="Calibri" panose="020F0502020204030204" pitchFamily="34" charset="0"/>
              </a:rPr>
              <a:t>Who is receiving social skill instruction?  Are there any specific skills being targeted?</a:t>
            </a:r>
          </a:p>
          <a:p>
            <a:endParaRPr lang="en-US" sz="2800" dirty="0">
              <a:latin typeface="Calibri" panose="020F0502020204030204" pitchFamily="34" charset="0"/>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6160" y="13335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WHAT TO TEACH</a:t>
            </a:r>
            <a:endParaRPr dirty="0">
              <a:solidFill>
                <a:schemeClr val="bg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078183078"/>
              </p:ext>
            </p:extLst>
          </p:nvPr>
        </p:nvGraphicFramePr>
        <p:xfrm>
          <a:off x="0" y="866212"/>
          <a:ext cx="9144000" cy="4433498"/>
        </p:xfrm>
        <a:graphic>
          <a:graphicData uri="http://schemas.openxmlformats.org/drawingml/2006/table">
            <a:tbl>
              <a:tblPr firstRow="1" bandRow="1">
                <a:tableStyleId>{5C22544A-7EE6-4342-B048-85BDC9FD1C3A}</a:tableStyleId>
              </a:tblPr>
              <a:tblGrid>
                <a:gridCol w="4572000"/>
                <a:gridCol w="4572000"/>
              </a:tblGrid>
              <a:tr h="428063">
                <a:tc>
                  <a:txBody>
                    <a:bodyPr/>
                    <a:lstStyle/>
                    <a:p>
                      <a:pPr algn="ctr"/>
                      <a:r>
                        <a:rPr lang="en-US" sz="2800" dirty="0" smtClean="0"/>
                        <a:t>Skill Deficits</a:t>
                      </a:r>
                      <a:endParaRPr lang="en-US" sz="2800" dirty="0"/>
                    </a:p>
                  </a:txBody>
                  <a:tcPr>
                    <a:solidFill>
                      <a:schemeClr val="bg1">
                        <a:lumMod val="65000"/>
                      </a:schemeClr>
                    </a:solidFill>
                  </a:tcPr>
                </a:tc>
                <a:tc>
                  <a:txBody>
                    <a:bodyPr/>
                    <a:lstStyle/>
                    <a:p>
                      <a:pPr algn="ctr"/>
                      <a:r>
                        <a:rPr lang="en-US" sz="2400" dirty="0" smtClean="0"/>
                        <a:t>Actions &amp; Interventions</a:t>
                      </a:r>
                      <a:endParaRPr lang="en-US" sz="2400" dirty="0"/>
                    </a:p>
                  </a:txBody>
                  <a:tcPr>
                    <a:solidFill>
                      <a:schemeClr val="bg1">
                        <a:lumMod val="65000"/>
                      </a:schemeClr>
                    </a:solidFill>
                  </a:tcPr>
                </a:tc>
              </a:tr>
              <a:tr h="816484">
                <a:tc>
                  <a:txBody>
                    <a:bodyPr/>
                    <a:lstStyle/>
                    <a:p>
                      <a:r>
                        <a:rPr lang="en-US" sz="1400" b="1" dirty="0" smtClean="0">
                          <a:solidFill>
                            <a:schemeClr val="bg2"/>
                          </a:solidFill>
                          <a:latin typeface="Calibri" panose="020F0502020204030204" pitchFamily="34" charset="0"/>
                        </a:rPr>
                        <a:t>Social Skill Strengths</a:t>
                      </a:r>
                      <a:r>
                        <a:rPr lang="en-US" sz="1400" dirty="0" smtClean="0">
                          <a:solidFill>
                            <a:schemeClr val="bg2"/>
                          </a:solidFill>
                          <a:latin typeface="Calibri" panose="020F0502020204030204" pitchFamily="34" charset="0"/>
                        </a:rPr>
                        <a:t>: student knows and uses social skills consistently and appropriately</a:t>
                      </a:r>
                      <a:endParaRPr lang="en-US" sz="1400" dirty="0">
                        <a:solidFill>
                          <a:schemeClr val="bg2"/>
                        </a:solidFill>
                        <a:latin typeface="Calibri" panose="020F0502020204030204" pitchFamily="34" charset="0"/>
                      </a:endParaRPr>
                    </a:p>
                  </a:txBody>
                  <a:tcPr/>
                </a:tc>
                <a:tc>
                  <a:txBody>
                    <a:bodyPr/>
                    <a:lstStyle/>
                    <a:p>
                      <a:pPr>
                        <a:buFont typeface="Wingdings" pitchFamily="2" charset="2"/>
                        <a:buChar char="ü"/>
                      </a:pPr>
                      <a:r>
                        <a:rPr lang="en-US" sz="1400" dirty="0" smtClean="0">
                          <a:solidFill>
                            <a:schemeClr val="bg2"/>
                          </a:solidFill>
                          <a:latin typeface="Calibri" panose="020F0502020204030204" pitchFamily="34" charset="0"/>
                        </a:rPr>
                        <a:t>Reinforce</a:t>
                      </a:r>
                      <a:r>
                        <a:rPr lang="en-US" sz="1400" baseline="0" dirty="0" smtClean="0">
                          <a:solidFill>
                            <a:schemeClr val="bg2"/>
                          </a:solidFill>
                          <a:latin typeface="Calibri" panose="020F0502020204030204" pitchFamily="34" charset="0"/>
                        </a:rPr>
                        <a:t> to maintain desired social behavior</a:t>
                      </a:r>
                    </a:p>
                    <a:p>
                      <a:pPr>
                        <a:buFont typeface="Wingdings" pitchFamily="2" charset="2"/>
                        <a:buChar char="ü"/>
                      </a:pPr>
                      <a:r>
                        <a:rPr lang="en-US" sz="1400" baseline="0" dirty="0" smtClean="0">
                          <a:solidFill>
                            <a:schemeClr val="bg2"/>
                          </a:solidFill>
                          <a:latin typeface="Calibri" panose="020F0502020204030204" pitchFamily="34" charset="0"/>
                        </a:rPr>
                        <a:t>Use student as a model for other students</a:t>
                      </a:r>
                      <a:endParaRPr lang="en-US" sz="1400" dirty="0">
                        <a:solidFill>
                          <a:schemeClr val="bg2"/>
                        </a:solidFill>
                        <a:latin typeface="Calibri" panose="020F0502020204030204" pitchFamily="34" charset="0"/>
                      </a:endParaRPr>
                    </a:p>
                  </a:txBody>
                  <a:tcPr/>
                </a:tc>
              </a:tr>
              <a:tr h="727707">
                <a:tc>
                  <a:txBody>
                    <a:bodyPr/>
                    <a:lstStyle/>
                    <a:p>
                      <a:r>
                        <a:rPr lang="en-US" sz="1400" b="1" baseline="0" dirty="0" smtClean="0">
                          <a:solidFill>
                            <a:schemeClr val="bg2"/>
                          </a:solidFill>
                          <a:latin typeface="Calibri" panose="020F0502020204030204" pitchFamily="34" charset="0"/>
                        </a:rPr>
                        <a:t>Performance Deficits</a:t>
                      </a:r>
                      <a:endParaRPr lang="en-US" sz="1400" b="1" dirty="0">
                        <a:solidFill>
                          <a:schemeClr val="bg2"/>
                        </a:solidFill>
                        <a:latin typeface="Calibri" panose="020F0502020204030204" pitchFamily="34" charset="0"/>
                      </a:endParaRPr>
                    </a:p>
                  </a:txBody>
                  <a:tcPr/>
                </a:tc>
                <a:tc>
                  <a:txBody>
                    <a:bodyPr/>
                    <a:lstStyle/>
                    <a:p>
                      <a:pPr>
                        <a:buFont typeface="Wingdings" pitchFamily="2" charset="2"/>
                        <a:buChar char="ü"/>
                      </a:pPr>
                      <a:r>
                        <a:rPr lang="en-US" sz="1400" dirty="0" smtClean="0">
                          <a:solidFill>
                            <a:schemeClr val="bg2"/>
                          </a:solidFill>
                          <a:latin typeface="Calibri" panose="020F0502020204030204" pitchFamily="34" charset="0"/>
                        </a:rPr>
                        <a:t>Use behavior techniques</a:t>
                      </a:r>
                      <a:r>
                        <a:rPr lang="en-US" sz="1400" baseline="0" dirty="0" smtClean="0">
                          <a:solidFill>
                            <a:schemeClr val="bg2"/>
                          </a:solidFill>
                          <a:latin typeface="Calibri" panose="020F0502020204030204" pitchFamily="34" charset="0"/>
                        </a:rPr>
                        <a:t> to increase student practice and performance of desired social behavior</a:t>
                      </a:r>
                      <a:endParaRPr lang="en-US" sz="1400" dirty="0">
                        <a:solidFill>
                          <a:schemeClr val="bg2"/>
                        </a:solidFill>
                        <a:latin typeface="Calibri" panose="020F0502020204030204" pitchFamily="34" charset="0"/>
                      </a:endParaRPr>
                    </a:p>
                  </a:txBody>
                  <a:tcPr/>
                </a:tc>
              </a:tr>
              <a:tr h="580924">
                <a:tc>
                  <a:txBody>
                    <a:bodyPr/>
                    <a:lstStyle/>
                    <a:p>
                      <a:r>
                        <a:rPr lang="en-US" sz="1400" b="1" dirty="0" smtClean="0">
                          <a:solidFill>
                            <a:schemeClr val="bg2"/>
                          </a:solidFill>
                          <a:latin typeface="Calibri" panose="020F0502020204030204" pitchFamily="34" charset="0"/>
                        </a:rPr>
                        <a:t>Frequency Deficits</a:t>
                      </a:r>
                      <a:endParaRPr lang="en-US" sz="1400" b="1" dirty="0">
                        <a:solidFill>
                          <a:schemeClr val="bg2"/>
                        </a:solidFill>
                        <a:latin typeface="Calibri" panose="020F0502020204030204" pitchFamily="34" charset="0"/>
                      </a:endParaRPr>
                    </a:p>
                  </a:txBody>
                  <a:tcPr/>
                </a:tc>
                <a:tc>
                  <a:txBody>
                    <a:bodyPr/>
                    <a:lstStyle/>
                    <a:p>
                      <a:pPr>
                        <a:buFont typeface="Wingdings" pitchFamily="2" charset="2"/>
                        <a:buChar char="ü"/>
                      </a:pPr>
                      <a:r>
                        <a:rPr lang="en-US" sz="1400" dirty="0" smtClean="0">
                          <a:solidFill>
                            <a:schemeClr val="bg2"/>
                          </a:solidFill>
                          <a:latin typeface="Calibri" panose="020F0502020204030204" pitchFamily="34" charset="0"/>
                        </a:rPr>
                        <a:t>Provide extensive opportunities to practices across</a:t>
                      </a:r>
                      <a:r>
                        <a:rPr lang="en-US" sz="1400" baseline="0" dirty="0" smtClean="0">
                          <a:solidFill>
                            <a:schemeClr val="bg2"/>
                          </a:solidFill>
                          <a:latin typeface="Calibri" panose="020F0502020204030204" pitchFamily="34" charset="0"/>
                        </a:rPr>
                        <a:t> a wide range of exemplars</a:t>
                      </a:r>
                      <a:endParaRPr lang="en-US" sz="1400" dirty="0">
                        <a:solidFill>
                          <a:schemeClr val="bg2"/>
                        </a:solidFill>
                        <a:latin typeface="Calibri" panose="020F0502020204030204" pitchFamily="34" charset="0"/>
                      </a:endParaRPr>
                    </a:p>
                  </a:txBody>
                  <a:tcPr/>
                </a:tc>
              </a:tr>
              <a:tr h="513676">
                <a:tc>
                  <a:txBody>
                    <a:bodyPr/>
                    <a:lstStyle/>
                    <a:p>
                      <a:r>
                        <a:rPr lang="en-US" sz="1400" b="1" dirty="0" smtClean="0">
                          <a:solidFill>
                            <a:schemeClr val="bg1"/>
                          </a:solidFill>
                          <a:effectLst>
                            <a:outerShdw blurRad="38100" dist="38100" dir="2700000" algn="tl">
                              <a:srgbClr val="000000">
                                <a:alpha val="43137"/>
                              </a:srgbClr>
                            </a:outerShdw>
                          </a:effectLst>
                          <a:latin typeface="Calibri" panose="020F0502020204030204" pitchFamily="34" charset="0"/>
                        </a:rPr>
                        <a:t>Acquisition Deficits</a:t>
                      </a:r>
                      <a:endParaRPr lang="en-US" sz="1400" b="1" dirty="0">
                        <a:solidFill>
                          <a:schemeClr val="bg1"/>
                        </a:solidFill>
                        <a:effectLst>
                          <a:outerShdw blurRad="38100" dist="38100" dir="2700000" algn="tl">
                            <a:srgbClr val="000000">
                              <a:alpha val="43137"/>
                            </a:srgbClr>
                          </a:outerShdw>
                        </a:effectLst>
                        <a:latin typeface="Calibri" panose="020F0502020204030204" pitchFamily="34" charset="0"/>
                      </a:endParaRPr>
                    </a:p>
                  </a:txBody>
                  <a:tcPr>
                    <a:solidFill>
                      <a:schemeClr val="tx1"/>
                    </a:solidFill>
                  </a:tcPr>
                </a:tc>
                <a:tc>
                  <a:txBody>
                    <a:bodyPr/>
                    <a:lstStyle/>
                    <a:p>
                      <a:pPr>
                        <a:buFont typeface="Wingdings" pitchFamily="2" charset="2"/>
                        <a:buChar char="ü"/>
                      </a:pPr>
                      <a:r>
                        <a:rPr lang="en-US" sz="1400" b="1" dirty="0" smtClean="0">
                          <a:solidFill>
                            <a:schemeClr val="bg1"/>
                          </a:solidFill>
                          <a:effectLst>
                            <a:outerShdw blurRad="38100" dist="38100" dir="2700000" algn="tl">
                              <a:srgbClr val="000000">
                                <a:alpha val="43137"/>
                              </a:srgbClr>
                            </a:outerShdw>
                          </a:effectLst>
                          <a:latin typeface="Calibri" panose="020F0502020204030204" pitchFamily="34" charset="0"/>
                        </a:rPr>
                        <a:t>Direct</a:t>
                      </a:r>
                      <a:r>
                        <a:rPr lang="en-US" sz="1400" b="1" baseline="0" dirty="0" smtClean="0">
                          <a:solidFill>
                            <a:schemeClr val="bg1"/>
                          </a:solidFill>
                          <a:effectLst>
                            <a:outerShdw blurRad="38100" dist="38100" dir="2700000" algn="tl">
                              <a:srgbClr val="000000">
                                <a:alpha val="43137"/>
                              </a:srgbClr>
                            </a:outerShdw>
                          </a:effectLst>
                          <a:latin typeface="Calibri" panose="020F0502020204030204" pitchFamily="34" charset="0"/>
                        </a:rPr>
                        <a:t> instruction of the desired social behavior</a:t>
                      </a:r>
                      <a:endParaRPr lang="en-US" sz="1400" b="1" dirty="0">
                        <a:solidFill>
                          <a:schemeClr val="bg1"/>
                        </a:solidFill>
                        <a:effectLst>
                          <a:outerShdw blurRad="38100" dist="38100" dir="2700000" algn="tl">
                            <a:srgbClr val="000000">
                              <a:alpha val="43137"/>
                            </a:srgbClr>
                          </a:outerShdw>
                        </a:effectLst>
                        <a:latin typeface="Calibri" panose="020F0502020204030204" pitchFamily="34" charset="0"/>
                      </a:endParaRPr>
                    </a:p>
                  </a:txBody>
                  <a:tcPr>
                    <a:solidFill>
                      <a:schemeClr val="tx1"/>
                    </a:solidFill>
                  </a:tcPr>
                </a:tc>
              </a:tr>
              <a:tr h="1276547">
                <a:tc>
                  <a:txBody>
                    <a:bodyPr/>
                    <a:lstStyle/>
                    <a:p>
                      <a:r>
                        <a:rPr lang="en-US" sz="1400" b="1" dirty="0" smtClean="0">
                          <a:solidFill>
                            <a:schemeClr val="bg2"/>
                          </a:solidFill>
                          <a:latin typeface="Calibri" panose="020F0502020204030204" pitchFamily="34" charset="0"/>
                        </a:rPr>
                        <a:t>Competing Problem Behaviors</a:t>
                      </a:r>
                      <a:endParaRPr lang="en-US" sz="1400" b="1" dirty="0">
                        <a:solidFill>
                          <a:schemeClr val="bg2"/>
                        </a:solidFill>
                        <a:latin typeface="Calibri" panose="020F0502020204030204" pitchFamily="34" charset="0"/>
                      </a:endParaRPr>
                    </a:p>
                  </a:txBody>
                  <a:tcPr/>
                </a:tc>
                <a:tc>
                  <a:txBody>
                    <a:bodyPr/>
                    <a:lstStyle/>
                    <a:p>
                      <a:pPr>
                        <a:buFont typeface="Wingdings" pitchFamily="2" charset="2"/>
                        <a:buChar char="ü"/>
                      </a:pPr>
                      <a:r>
                        <a:rPr lang="en-US" sz="1400" dirty="0" smtClean="0">
                          <a:solidFill>
                            <a:schemeClr val="bg2"/>
                          </a:solidFill>
                          <a:latin typeface="Calibri" panose="020F0502020204030204" pitchFamily="34" charset="0"/>
                        </a:rPr>
                        <a:t>Use behavior techniques to reduce interfering behaviors</a:t>
                      </a:r>
                    </a:p>
                    <a:p>
                      <a:pPr>
                        <a:buFont typeface="Wingdings" pitchFamily="2" charset="2"/>
                        <a:buChar char="ü"/>
                      </a:pPr>
                      <a:r>
                        <a:rPr lang="en-US" sz="1400" dirty="0" smtClean="0">
                          <a:solidFill>
                            <a:schemeClr val="bg2"/>
                          </a:solidFill>
                          <a:latin typeface="Calibri" panose="020F0502020204030204" pitchFamily="34" charset="0"/>
                        </a:rPr>
                        <a:t>Collect</a:t>
                      </a:r>
                      <a:r>
                        <a:rPr lang="en-US" sz="1400" baseline="0" dirty="0" smtClean="0">
                          <a:solidFill>
                            <a:schemeClr val="bg2"/>
                          </a:solidFill>
                          <a:latin typeface="Calibri" panose="020F0502020204030204" pitchFamily="34" charset="0"/>
                        </a:rPr>
                        <a:t> further information (e.g. FBA - direct observations, interviews, comprehensive assessment of problem behaviors). </a:t>
                      </a:r>
                      <a:endParaRPr lang="en-US" sz="1400" dirty="0">
                        <a:solidFill>
                          <a:schemeClr val="bg2"/>
                        </a:solidFill>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437932818"/>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6160" y="13335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Critical Features of Social Skills</a:t>
            </a:r>
            <a:endParaRPr dirty="0">
              <a:solidFill>
                <a:schemeClr val="bg1"/>
              </a:solidFill>
            </a:endParaRPr>
          </a:p>
        </p:txBody>
      </p:sp>
      <p:sp>
        <p:nvSpPr>
          <p:cNvPr id="2" name="TextBox 1"/>
          <p:cNvSpPr txBox="1"/>
          <p:nvPr/>
        </p:nvSpPr>
        <p:spPr>
          <a:xfrm>
            <a:off x="382555" y="971550"/>
            <a:ext cx="8458200" cy="3924151"/>
          </a:xfrm>
          <a:prstGeom prst="rect">
            <a:avLst/>
          </a:prstGeom>
          <a:noFill/>
          <a:ln>
            <a:solidFill>
              <a:schemeClr val="tx1"/>
            </a:solidFill>
          </a:ln>
        </p:spPr>
        <p:txBody>
          <a:bodyPr wrap="square" rtlCol="0">
            <a:spAutoFit/>
          </a:bodyPr>
          <a:lstStyle/>
          <a:p>
            <a:pPr marL="342900" indent="-342900" eaLnBrk="1" hangingPunct="1">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Acquisition Deficits - </a:t>
            </a:r>
            <a:r>
              <a:rPr lang="en-US" sz="2800" b="1" dirty="0" smtClean="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CAN’T DO</a:t>
            </a:r>
            <a:endPar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endParaRPr>
          </a:p>
          <a:p>
            <a:pPr lvl="8"/>
            <a:r>
              <a:rPr lang="en-US" sz="2800" b="1" dirty="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	</a:t>
            </a:r>
            <a:r>
              <a:rPr lang="en-US" sz="2000" b="1" dirty="0" smtClean="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Absence of knowledge for executing skill or failure to discriminate 	which social behaviors are appropriate in specific situations </a:t>
            </a:r>
          </a:p>
          <a:p>
            <a:pPr lvl="8"/>
            <a:endParaRPr lang="en-US" sz="900" b="1" dirty="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endParaRPr>
          </a:p>
          <a:p>
            <a:pPr marL="457200" lvl="8" indent="-457200">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Performance Deficits – </a:t>
            </a:r>
            <a:r>
              <a:rPr lang="en-US" sz="2800" b="1" dirty="0" smtClean="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WON’T DO</a:t>
            </a:r>
            <a:endPar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endParaRPr>
          </a:p>
          <a:p>
            <a:pPr lvl="8"/>
            <a:r>
              <a:rPr lang="en-US" sz="2800" dirty="0">
                <a:latin typeface="Calibri" panose="020F0502020204030204" pitchFamily="34" charset="0"/>
                <a:ea typeface="ＭＳ Ｐゴシック" pitchFamily="34" charset="-128"/>
              </a:rPr>
              <a:t> </a:t>
            </a:r>
            <a:r>
              <a:rPr lang="en-US" sz="2800" dirty="0" smtClean="0">
                <a:latin typeface="Calibri" panose="020F0502020204030204" pitchFamily="34" charset="0"/>
                <a:ea typeface="ＭＳ Ｐゴシック" pitchFamily="34" charset="-128"/>
              </a:rPr>
              <a:t>	</a:t>
            </a:r>
            <a:r>
              <a:rPr lang="en-US" sz="2000" b="1" dirty="0" smtClean="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Skill is present in repertoire, but student fails to perform at	acceptable levels </a:t>
            </a:r>
          </a:p>
          <a:p>
            <a:pPr marL="457200" lvl="8" indent="-457200">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Fluency </a:t>
            </a:r>
            <a:r>
              <a:rPr lang="en-US" sz="2800" b="1" dirty="0">
                <a:effectLst>
                  <a:outerShdw blurRad="38100" dist="38100" dir="2700000" algn="tl">
                    <a:srgbClr val="000000">
                      <a:alpha val="43137"/>
                    </a:srgbClr>
                  </a:outerShdw>
                </a:effectLst>
                <a:latin typeface="Calibri" panose="020F0502020204030204" pitchFamily="34" charset="0"/>
                <a:ea typeface="ＭＳ Ｐゴシック" pitchFamily="34" charset="-128"/>
              </a:rPr>
              <a:t>Deficits</a:t>
            </a:r>
          </a:p>
          <a:p>
            <a:pPr lvl="8"/>
            <a:r>
              <a:rPr lang="en-US" sz="2000" b="1" dirty="0" smtClean="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	Lack of exposure to sufficient or skilled models of social behavior, 	insufficient rehearsal/practice or low rates of inconsistent delivery of 	reinforcement of skilled performances</a:t>
            </a:r>
          </a:p>
        </p:txBody>
      </p:sp>
    </p:spTree>
    <p:extLst>
      <p:ext uri="{BB962C8B-B14F-4D97-AF65-F5344CB8AC3E}">
        <p14:creationId xmlns:p14="http://schemas.microsoft.com/office/powerpoint/2010/main" val="3897551432"/>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6160" y="13335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Critical Features of Social Skills</a:t>
            </a:r>
            <a:endParaRPr dirty="0">
              <a:solidFill>
                <a:schemeClr val="bg1"/>
              </a:solidFill>
            </a:endParaRPr>
          </a:p>
        </p:txBody>
      </p:sp>
      <p:sp>
        <p:nvSpPr>
          <p:cNvPr id="2" name="TextBox 1"/>
          <p:cNvSpPr txBox="1"/>
          <p:nvPr/>
        </p:nvSpPr>
        <p:spPr>
          <a:xfrm>
            <a:off x="382555" y="971550"/>
            <a:ext cx="8458200" cy="4078039"/>
          </a:xfrm>
          <a:prstGeom prst="rect">
            <a:avLst/>
          </a:prstGeom>
          <a:noFill/>
          <a:ln>
            <a:solidFill>
              <a:schemeClr val="tx1"/>
            </a:solidFill>
          </a:ln>
        </p:spPr>
        <p:txBody>
          <a:bodyPr wrap="square" rtlCol="0">
            <a:spAutoFit/>
          </a:bodyPr>
          <a:lstStyle/>
          <a:p>
            <a:pPr marL="342900" indent="-342900" eaLnBrk="1" hangingPunct="1">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Initial Social Skills</a:t>
            </a:r>
          </a:p>
          <a:p>
            <a:pPr marL="342900" indent="-342900" eaLnBrk="1" hangingPunct="1">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Expressing Feeling Skills</a:t>
            </a:r>
          </a:p>
          <a:p>
            <a:pPr marL="342900" indent="-342900" eaLnBrk="1" hangingPunct="1">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Social Relationship Skills</a:t>
            </a:r>
          </a:p>
          <a:p>
            <a:pPr marL="342900" indent="-342900" eaLnBrk="1" hangingPunct="1">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Classroom Skills</a:t>
            </a:r>
          </a:p>
          <a:p>
            <a:pPr marL="342900" indent="-342900" eaLnBrk="1" hangingPunct="1">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Decision-Making &amp; Problem Skills</a:t>
            </a:r>
          </a:p>
          <a:p>
            <a:pPr marL="342900" indent="-342900" eaLnBrk="1" hangingPunct="1">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Conflict Management Skills</a:t>
            </a:r>
          </a:p>
          <a:p>
            <a:pPr marL="342900" indent="-342900" eaLnBrk="1" hangingPunct="1">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Self-Management Skills</a:t>
            </a:r>
          </a:p>
          <a:p>
            <a:pPr lvl="8"/>
            <a:endParaRPr lang="en-US" sz="2800" b="1" dirty="0" smtClean="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hlinkClick r:id="rId3"/>
            </a:endParaRPr>
          </a:p>
          <a:p>
            <a:pPr lvl="8"/>
            <a:r>
              <a:rPr lang="en-US" sz="1500" u="sng" dirty="0" smtClean="0">
                <a:hlinkClick r:id="rId3"/>
              </a:rPr>
              <a:t>http</a:t>
            </a:r>
            <a:r>
              <a:rPr lang="en-US" sz="1500" u="sng" dirty="0">
                <a:hlinkClick r:id="rId3"/>
              </a:rPr>
              <a:t>://pbiscompendium.ssd.k12.mo.us/ResourcesSchools/SSD/SocialSkills/socialskills.html</a:t>
            </a:r>
            <a:endParaRPr lang="en-US" sz="1500" dirty="0"/>
          </a:p>
          <a:p>
            <a:pPr lvl="8"/>
            <a:endParaRPr lang="en-US" sz="2000" b="1" dirty="0" smtClean="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2050767100"/>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1xNV3HB-PL__SL500_AA300_.jpg"/>
          <p:cNvPicPr>
            <a:picLocks noGrp="1" noChangeAspect="1"/>
          </p:cNvPicPr>
          <p:nvPr>
            <p:ph idx="1"/>
          </p:nvPr>
        </p:nvPicPr>
        <p:blipFill>
          <a:blip r:embed="rId3" cstate="print"/>
          <a:stretch>
            <a:fillRect/>
          </a:stretch>
        </p:blipFill>
        <p:spPr>
          <a:xfrm>
            <a:off x="228600" y="1470617"/>
            <a:ext cx="1737360" cy="1303020"/>
          </a:xfrm>
        </p:spPr>
      </p:pic>
      <p:sp>
        <p:nvSpPr>
          <p:cNvPr id="2" name="Title 1"/>
          <p:cNvSpPr>
            <a:spLocks noGrp="1"/>
          </p:cNvSpPr>
          <p:nvPr>
            <p:ph type="title"/>
          </p:nvPr>
        </p:nvSpPr>
        <p:spPr>
          <a:xfrm>
            <a:off x="288121" y="390451"/>
            <a:ext cx="8520599" cy="733499"/>
          </a:xfrm>
          <a:solidFill>
            <a:schemeClr val="tx1"/>
          </a:solidFill>
        </p:spPr>
        <p:txBody>
          <a:bodyPr>
            <a:noAutofit/>
          </a:bodyPr>
          <a:lstStyle/>
          <a:p>
            <a:pPr algn="l"/>
            <a:r>
              <a:rPr lang="en-US" sz="4800" dirty="0" smtClean="0">
                <a:solidFill>
                  <a:schemeClr val="bg1"/>
                </a:solidFill>
                <a:latin typeface="Francois One" panose="020B0604020202020204" charset="0"/>
              </a:rPr>
              <a:t>Curriculum Resources</a:t>
            </a:r>
            <a:endParaRPr lang="en-US" sz="4800" dirty="0">
              <a:solidFill>
                <a:schemeClr val="bg1"/>
              </a:solidFill>
              <a:latin typeface="Francois One" panose="020B0604020202020204" charset="0"/>
            </a:endParaRPr>
          </a:p>
        </p:txBody>
      </p:sp>
      <p:pic>
        <p:nvPicPr>
          <p:cNvPr id="5" name="Picture 4" descr="21SRHW5ZSFL__AA160_.jpg"/>
          <p:cNvPicPr>
            <a:picLocks noChangeAspect="1"/>
          </p:cNvPicPr>
          <p:nvPr/>
        </p:nvPicPr>
        <p:blipFill>
          <a:blip r:embed="rId4" cstate="print"/>
          <a:stretch>
            <a:fillRect/>
          </a:stretch>
        </p:blipFill>
        <p:spPr>
          <a:xfrm>
            <a:off x="5532120" y="1828800"/>
            <a:ext cx="1524000" cy="1143000"/>
          </a:xfrm>
          <a:prstGeom prst="rect">
            <a:avLst/>
          </a:prstGeom>
        </p:spPr>
      </p:pic>
      <p:pic>
        <p:nvPicPr>
          <p:cNvPr id="6" name="Picture 5" descr="51EoN75zluL__SL500_AA300_.jpg"/>
          <p:cNvPicPr>
            <a:picLocks noChangeAspect="1"/>
          </p:cNvPicPr>
          <p:nvPr/>
        </p:nvPicPr>
        <p:blipFill>
          <a:blip r:embed="rId5" cstate="print"/>
          <a:stretch>
            <a:fillRect/>
          </a:stretch>
        </p:blipFill>
        <p:spPr>
          <a:xfrm>
            <a:off x="174171" y="3657600"/>
            <a:ext cx="1645920" cy="1234440"/>
          </a:xfrm>
          <a:prstGeom prst="rect">
            <a:avLst/>
          </a:prstGeom>
        </p:spPr>
      </p:pic>
      <p:pic>
        <p:nvPicPr>
          <p:cNvPr id="7" name="Picture 6" descr="51HE0VVEWSL__AA160_.jpg"/>
          <p:cNvPicPr>
            <a:picLocks noChangeAspect="1"/>
          </p:cNvPicPr>
          <p:nvPr/>
        </p:nvPicPr>
        <p:blipFill>
          <a:blip r:embed="rId6" cstate="print"/>
          <a:stretch>
            <a:fillRect/>
          </a:stretch>
        </p:blipFill>
        <p:spPr>
          <a:xfrm>
            <a:off x="1730829" y="1828800"/>
            <a:ext cx="1905000" cy="1257300"/>
          </a:xfrm>
          <a:prstGeom prst="rect">
            <a:avLst/>
          </a:prstGeom>
        </p:spPr>
      </p:pic>
      <p:pic>
        <p:nvPicPr>
          <p:cNvPr id="8" name="Picture 7" descr="519n0UYopzL__AA160_.jpg"/>
          <p:cNvPicPr>
            <a:picLocks noChangeAspect="1"/>
          </p:cNvPicPr>
          <p:nvPr/>
        </p:nvPicPr>
        <p:blipFill>
          <a:blip r:embed="rId7" cstate="print"/>
          <a:stretch>
            <a:fillRect/>
          </a:stretch>
        </p:blipFill>
        <p:spPr>
          <a:xfrm>
            <a:off x="3352800" y="1271409"/>
            <a:ext cx="1828800" cy="1257300"/>
          </a:xfrm>
          <a:prstGeom prst="rect">
            <a:avLst/>
          </a:prstGeom>
        </p:spPr>
      </p:pic>
      <p:pic>
        <p:nvPicPr>
          <p:cNvPr id="9" name="Picture 8" descr="K Lane Purple Book.jpg"/>
          <p:cNvPicPr>
            <a:picLocks noChangeAspect="1"/>
          </p:cNvPicPr>
          <p:nvPr/>
        </p:nvPicPr>
        <p:blipFill>
          <a:blip r:embed="rId8" cstate="print"/>
          <a:stretch>
            <a:fillRect/>
          </a:stretch>
        </p:blipFill>
        <p:spPr>
          <a:xfrm>
            <a:off x="1754777" y="3278777"/>
            <a:ext cx="1524000" cy="1257300"/>
          </a:xfrm>
          <a:prstGeom prst="rect">
            <a:avLst/>
          </a:prstGeom>
        </p:spPr>
      </p:pic>
      <p:pic>
        <p:nvPicPr>
          <p:cNvPr id="10" name="Picture 9" descr="K Lane Yellow Book.jpg"/>
          <p:cNvPicPr>
            <a:picLocks noChangeAspect="1"/>
          </p:cNvPicPr>
          <p:nvPr/>
        </p:nvPicPr>
        <p:blipFill>
          <a:blip r:embed="rId9" cstate="print"/>
          <a:stretch>
            <a:fillRect/>
          </a:stretch>
        </p:blipFill>
        <p:spPr>
          <a:xfrm>
            <a:off x="3048000" y="3739243"/>
            <a:ext cx="1524000" cy="1143000"/>
          </a:xfrm>
          <a:prstGeom prst="rect">
            <a:avLst/>
          </a:prstGeom>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45680" y="1248550"/>
            <a:ext cx="1417320" cy="202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81600" y="3332253"/>
            <a:ext cx="3810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257800" y="3257550"/>
            <a:ext cx="1828800" cy="307777"/>
          </a:xfrm>
          <a:prstGeom prst="rect">
            <a:avLst/>
          </a:prstGeom>
          <a:noFill/>
        </p:spPr>
        <p:txBody>
          <a:bodyPr wrap="square" rtlCol="0">
            <a:spAutoFit/>
          </a:bodyPr>
          <a:lstStyle/>
          <a:p>
            <a:r>
              <a:rPr lang="en-US" dirty="0" smtClean="0"/>
              <a:t>Second Steps</a:t>
            </a:r>
            <a:endParaRPr lang="en-US" dirty="0"/>
          </a:p>
        </p:txBody>
      </p:sp>
      <p:sp>
        <p:nvSpPr>
          <p:cNvPr id="14" name="TextBox 13"/>
          <p:cNvSpPr txBox="1"/>
          <p:nvPr/>
        </p:nvSpPr>
        <p:spPr>
          <a:xfrm>
            <a:off x="7010400" y="2971800"/>
            <a:ext cx="914400" cy="307777"/>
          </a:xfrm>
          <a:prstGeom prst="rect">
            <a:avLst/>
          </a:prstGeom>
          <a:noFill/>
        </p:spPr>
        <p:txBody>
          <a:bodyPr wrap="square" rtlCol="0">
            <a:spAutoFit/>
          </a:bodyPr>
          <a:lstStyle/>
          <a:p>
            <a:r>
              <a:rPr lang="en-US" dirty="0" smtClean="0"/>
              <a:t>PATHS</a:t>
            </a:r>
            <a:endParaRPr lang="en-US" dirty="0"/>
          </a:p>
        </p:txBody>
      </p:sp>
      <p:sp>
        <p:nvSpPr>
          <p:cNvPr id="15" name="TextBox 14"/>
          <p:cNvSpPr txBox="1"/>
          <p:nvPr/>
        </p:nvSpPr>
        <p:spPr>
          <a:xfrm>
            <a:off x="224244" y="1248549"/>
            <a:ext cx="1867989" cy="307777"/>
          </a:xfrm>
          <a:prstGeom prst="rect">
            <a:avLst/>
          </a:prstGeom>
          <a:noFill/>
        </p:spPr>
        <p:txBody>
          <a:bodyPr wrap="square" rtlCol="0">
            <a:spAutoFit/>
          </a:bodyPr>
          <a:lstStyle/>
          <a:p>
            <a:r>
              <a:rPr lang="en-US" dirty="0" smtClean="0"/>
              <a:t>Skill Streaming</a:t>
            </a:r>
            <a:endParaRPr lang="en-US" dirty="0"/>
          </a:p>
        </p:txBody>
      </p:sp>
      <p:sp>
        <p:nvSpPr>
          <p:cNvPr id="17" name="TextBox 16"/>
          <p:cNvSpPr txBox="1"/>
          <p:nvPr/>
        </p:nvSpPr>
        <p:spPr>
          <a:xfrm>
            <a:off x="5170714" y="1428750"/>
            <a:ext cx="2133600" cy="307777"/>
          </a:xfrm>
          <a:prstGeom prst="rect">
            <a:avLst/>
          </a:prstGeom>
          <a:noFill/>
        </p:spPr>
        <p:txBody>
          <a:bodyPr wrap="square" rtlCol="0">
            <a:spAutoFit/>
          </a:bodyPr>
          <a:lstStyle/>
          <a:p>
            <a:r>
              <a:rPr lang="en-US" dirty="0" smtClean="0"/>
              <a:t>Good Talking Words</a:t>
            </a:r>
            <a:endParaRPr lang="en-US" dirty="0"/>
          </a:p>
        </p:txBody>
      </p:sp>
      <p:sp>
        <p:nvSpPr>
          <p:cNvPr id="16" name="Right Arrow 15"/>
          <p:cNvSpPr/>
          <p:nvPr/>
        </p:nvSpPr>
        <p:spPr>
          <a:xfrm>
            <a:off x="6477000" y="485775"/>
            <a:ext cx="2705100"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284694" y="4229100"/>
            <a:ext cx="2667000" cy="307777"/>
          </a:xfrm>
          <a:prstGeom prst="rect">
            <a:avLst/>
          </a:prstGeom>
          <a:noFill/>
        </p:spPr>
        <p:txBody>
          <a:bodyPr wrap="square" rtlCol="0">
            <a:spAutoFit/>
          </a:bodyPr>
          <a:lstStyle/>
          <a:p>
            <a:pPr algn="ctr"/>
            <a:r>
              <a:rPr lang="en-US" dirty="0" smtClean="0">
                <a:hlinkClick r:id="rId12"/>
              </a:rPr>
              <a:t>Smore Resource Page</a:t>
            </a:r>
            <a:endParaRPr lang="en-US" dirty="0"/>
          </a:p>
        </p:txBody>
      </p:sp>
      <p:sp>
        <p:nvSpPr>
          <p:cNvPr id="3" name="TextBox 2"/>
          <p:cNvSpPr txBox="1"/>
          <p:nvPr/>
        </p:nvSpPr>
        <p:spPr>
          <a:xfrm>
            <a:off x="6498771" y="650973"/>
            <a:ext cx="2514600" cy="307777"/>
          </a:xfrm>
          <a:prstGeom prst="rect">
            <a:avLst/>
          </a:prstGeom>
          <a:noFill/>
        </p:spPr>
        <p:txBody>
          <a:bodyPr wrap="square" rtlCol="0">
            <a:spAutoFit/>
          </a:bodyPr>
          <a:lstStyle/>
          <a:p>
            <a:r>
              <a:rPr lang="en-US" dirty="0" smtClean="0">
                <a:hlinkClick r:id="rId12"/>
              </a:rPr>
              <a:t>Smore Resource Page</a:t>
            </a:r>
            <a:endParaRPr lang="en-US" dirty="0"/>
          </a:p>
        </p:txBody>
      </p:sp>
      <p:pic>
        <p:nvPicPr>
          <p:cNvPr id="8194" name="Picture 2" descr="Product Detail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5829" y="2596242"/>
            <a:ext cx="1524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8512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6160" y="13335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Missouri Guidance Curriculum</a:t>
            </a:r>
            <a:endParaRPr dirty="0">
              <a:solidFill>
                <a:schemeClr val="bg1"/>
              </a:solidFill>
            </a:endParaRPr>
          </a:p>
        </p:txBody>
      </p:sp>
      <p:sp>
        <p:nvSpPr>
          <p:cNvPr id="2" name="TextBox 1"/>
          <p:cNvSpPr txBox="1"/>
          <p:nvPr/>
        </p:nvSpPr>
        <p:spPr>
          <a:xfrm>
            <a:off x="382555" y="971550"/>
            <a:ext cx="8458200" cy="2554545"/>
          </a:xfrm>
          <a:prstGeom prst="rect">
            <a:avLst/>
          </a:prstGeom>
          <a:noFill/>
          <a:ln>
            <a:solidFill>
              <a:schemeClr val="tx1"/>
            </a:solidFill>
          </a:ln>
        </p:spPr>
        <p:txBody>
          <a:bodyPr wrap="square" rtlCol="0">
            <a:spAutoFit/>
          </a:bodyPr>
          <a:lstStyle/>
          <a:p>
            <a:pPr marL="342900" lvl="8" indent="-342900">
              <a:buFont typeface="Wingdings" panose="05000000000000000000" pitchFamily="2" charset="2"/>
              <a:buChar char="q"/>
            </a:pPr>
            <a:r>
              <a:rPr lang="en-US" sz="3200" dirty="0" smtClean="0">
                <a:solidFill>
                  <a:schemeClr val="bg2"/>
                </a:solidFill>
                <a:latin typeface="Calibri" panose="020F0502020204030204" pitchFamily="34" charset="0"/>
                <a:ea typeface="ＭＳ Ｐゴシック" pitchFamily="34" charset="-128"/>
              </a:rPr>
              <a:t>Small Group Counseling Units</a:t>
            </a:r>
          </a:p>
          <a:p>
            <a:pPr marL="342900" lvl="8" indent="-342900">
              <a:buFont typeface="Wingdings" panose="05000000000000000000" pitchFamily="2" charset="2"/>
              <a:buChar char="ü"/>
            </a:pPr>
            <a:r>
              <a:rPr lang="en-US" sz="3200" b="1" dirty="0" smtClean="0">
                <a:solidFill>
                  <a:schemeClr val="bg2"/>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New Students (6-8)</a:t>
            </a:r>
          </a:p>
          <a:p>
            <a:pPr marL="342900" lvl="8" indent="-342900">
              <a:buFont typeface="Wingdings" panose="05000000000000000000" pitchFamily="2" charset="2"/>
              <a:buChar char="ü"/>
            </a:pPr>
            <a:r>
              <a:rPr lang="en-US" sz="3200" b="1" dirty="0" smtClean="0">
                <a:solidFill>
                  <a:schemeClr val="bg2"/>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Self-Awareness (K-2, 3-5)</a:t>
            </a:r>
          </a:p>
          <a:p>
            <a:pPr marL="342900" lvl="8" indent="-342900">
              <a:buFont typeface="Wingdings" panose="05000000000000000000" pitchFamily="2" charset="2"/>
              <a:buChar char="ü"/>
            </a:pPr>
            <a:r>
              <a:rPr lang="en-US" sz="3200" b="1" dirty="0" smtClean="0">
                <a:solidFill>
                  <a:schemeClr val="bg2"/>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Self-Control (K-2, 3-5)</a:t>
            </a:r>
          </a:p>
          <a:p>
            <a:pPr marL="342900" lvl="8" indent="-342900">
              <a:buFont typeface="Wingdings" panose="05000000000000000000" pitchFamily="2" charset="2"/>
              <a:buChar char="ü"/>
            </a:pPr>
            <a:r>
              <a:rPr lang="en-US" sz="3200" b="1" dirty="0" smtClean="0">
                <a:solidFill>
                  <a:schemeClr val="bg2"/>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Study Skills (K-2, 3-5, 6-8, 9-12)</a:t>
            </a:r>
            <a:endParaRPr lang="en-US" sz="3200" b="1" dirty="0" smtClean="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1713970714"/>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6160" y="13335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Considerations for Curriculum</a:t>
            </a:r>
            <a:endParaRPr dirty="0">
              <a:solidFill>
                <a:schemeClr val="bg1"/>
              </a:solidFill>
            </a:endParaRPr>
          </a:p>
        </p:txBody>
      </p:sp>
      <p:sp>
        <p:nvSpPr>
          <p:cNvPr id="2" name="TextBox 1"/>
          <p:cNvSpPr txBox="1"/>
          <p:nvPr/>
        </p:nvSpPr>
        <p:spPr>
          <a:xfrm>
            <a:off x="382555" y="971550"/>
            <a:ext cx="8458200" cy="3785652"/>
          </a:xfrm>
          <a:prstGeom prst="rect">
            <a:avLst/>
          </a:prstGeom>
          <a:noFill/>
          <a:ln>
            <a:solidFill>
              <a:schemeClr val="tx1"/>
            </a:solidFill>
          </a:ln>
        </p:spPr>
        <p:txBody>
          <a:bodyPr wrap="square" rtlCol="0">
            <a:spAutoFit/>
          </a:bodyPr>
          <a:lstStyle/>
          <a:p>
            <a:pPr lvl="8"/>
            <a:r>
              <a:rPr lang="en-US" sz="2000" b="1" dirty="0" smtClean="0">
                <a:solidFill>
                  <a:schemeClr val="bg2"/>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Considerations</a:t>
            </a:r>
            <a:endParaRPr lang="en-US" sz="2000" b="1" dirty="0" smtClean="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ü"/>
            </a:pPr>
            <a:r>
              <a:rPr lang="en-US" sz="2000" b="1" dirty="0" smtClean="0">
                <a:solidFill>
                  <a:schemeClr val="bg2"/>
                </a:solidFill>
                <a:latin typeface="Calibri" panose="020F0502020204030204" pitchFamily="34" charset="0"/>
                <a:ea typeface="ＭＳ Ｐゴシック" pitchFamily="34" charset="-128"/>
              </a:rPr>
              <a:t>What instructional components are included in the curriculum?</a:t>
            </a:r>
          </a:p>
          <a:p>
            <a:pPr marL="342900" lvl="8" indent="-342900">
              <a:buFont typeface="Wingdings" panose="05000000000000000000" pitchFamily="2" charset="2"/>
              <a:buChar char="ü"/>
            </a:pPr>
            <a:endParaRPr lang="en-US" sz="20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ü"/>
            </a:pPr>
            <a:r>
              <a:rPr lang="en-US" sz="2000" b="1" dirty="0" smtClean="0">
                <a:solidFill>
                  <a:schemeClr val="bg2"/>
                </a:solidFill>
                <a:latin typeface="Calibri" panose="020F0502020204030204" pitchFamily="34" charset="0"/>
                <a:ea typeface="ＭＳ Ｐゴシック" pitchFamily="34" charset="-128"/>
              </a:rPr>
              <a:t>Can the curriculum be used with small groups?</a:t>
            </a:r>
          </a:p>
          <a:p>
            <a:pPr marL="342900" lvl="8" indent="-342900">
              <a:buFont typeface="Wingdings" panose="05000000000000000000" pitchFamily="2" charset="2"/>
              <a:buChar char="ü"/>
            </a:pPr>
            <a:endParaRPr lang="en-US" sz="20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ü"/>
            </a:pPr>
            <a:r>
              <a:rPr lang="en-US" sz="2000" b="1" dirty="0" smtClean="0">
                <a:solidFill>
                  <a:schemeClr val="bg2"/>
                </a:solidFill>
                <a:latin typeface="Calibri" panose="020F0502020204030204" pitchFamily="34" charset="0"/>
                <a:ea typeface="ＭＳ Ｐゴシック" pitchFamily="34" charset="-128"/>
              </a:rPr>
              <a:t>Can personnel implement the curriculum without specialized training beyond that described in the in the curriculum?</a:t>
            </a:r>
          </a:p>
          <a:p>
            <a:pPr marL="342900" lvl="8" indent="-342900">
              <a:buFont typeface="Wingdings" panose="05000000000000000000" pitchFamily="2" charset="2"/>
              <a:buChar char="ü"/>
            </a:pPr>
            <a:endParaRPr lang="en-US" sz="20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ü"/>
            </a:pPr>
            <a:r>
              <a:rPr lang="en-US" sz="2000" b="1" dirty="0" smtClean="0">
                <a:solidFill>
                  <a:schemeClr val="bg2"/>
                </a:solidFill>
                <a:latin typeface="Calibri" panose="020F0502020204030204" pitchFamily="34" charset="0"/>
                <a:ea typeface="ＭＳ Ｐゴシック" pitchFamily="34" charset="-128"/>
              </a:rPr>
              <a:t>Is the cost implementation reasonable and manageable?</a:t>
            </a:r>
          </a:p>
          <a:p>
            <a:pPr marL="342900" lvl="8" indent="-342900">
              <a:buFont typeface="Wingdings" panose="05000000000000000000" pitchFamily="2" charset="2"/>
              <a:buChar char="ü"/>
            </a:pPr>
            <a:endParaRPr lang="en-US" sz="2000" b="1" dirty="0">
              <a:solidFill>
                <a:schemeClr val="bg2"/>
              </a:solidFill>
              <a:latin typeface="Calibri" panose="020F0502020204030204" pitchFamily="34" charset="0"/>
              <a:ea typeface="ＭＳ Ｐゴシック" pitchFamily="34" charset="-128"/>
            </a:endParaRPr>
          </a:p>
          <a:p>
            <a:pPr marL="342900" lvl="8" indent="-342900">
              <a:buFont typeface="Wingdings" panose="05000000000000000000" pitchFamily="2" charset="2"/>
              <a:buChar char="ü"/>
            </a:pPr>
            <a:r>
              <a:rPr lang="en-US" sz="2000" b="1" dirty="0" smtClean="0">
                <a:solidFill>
                  <a:schemeClr val="bg2"/>
                </a:solidFill>
                <a:latin typeface="Calibri" panose="020F0502020204030204" pitchFamily="34" charset="0"/>
                <a:ea typeface="ＭＳ Ｐゴシック" pitchFamily="34" charset="-128"/>
              </a:rPr>
              <a:t>Are strategies included that will promote maintenance and generalization of skills?</a:t>
            </a:r>
          </a:p>
        </p:txBody>
      </p:sp>
    </p:spTree>
    <p:extLst>
      <p:ext uri="{BB962C8B-B14F-4D97-AF65-F5344CB8AC3E}">
        <p14:creationId xmlns:p14="http://schemas.microsoft.com/office/powerpoint/2010/main" val="959950483"/>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6160" y="13335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Selecting Curriculum</a:t>
            </a:r>
            <a:endParaRPr dirty="0">
              <a:solidFill>
                <a:schemeClr val="bg1"/>
              </a:solidFill>
            </a:endParaRPr>
          </a:p>
        </p:txBody>
      </p:sp>
      <p:sp>
        <p:nvSpPr>
          <p:cNvPr id="2" name="TextBox 1"/>
          <p:cNvSpPr txBox="1"/>
          <p:nvPr/>
        </p:nvSpPr>
        <p:spPr>
          <a:xfrm>
            <a:off x="382555" y="971550"/>
            <a:ext cx="8458200" cy="2862322"/>
          </a:xfrm>
          <a:prstGeom prst="rect">
            <a:avLst/>
          </a:prstGeom>
          <a:noFill/>
          <a:ln>
            <a:solidFill>
              <a:schemeClr val="tx1"/>
            </a:solidFill>
          </a:ln>
        </p:spPr>
        <p:txBody>
          <a:bodyPr wrap="square" rtlCol="0">
            <a:spAutoFit/>
          </a:bodyPr>
          <a:lstStyle/>
          <a:p>
            <a:pPr marL="342900" lvl="8" indent="-342900">
              <a:buFont typeface="Wingdings" panose="05000000000000000000" pitchFamily="2" charset="2"/>
              <a:buChar char="ü"/>
            </a:pPr>
            <a:r>
              <a:rPr lang="en-US" sz="4000" b="1" dirty="0" smtClean="0">
                <a:solidFill>
                  <a:schemeClr val="bg2"/>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Does the selected curriculum address the replacement behaviors your team identified as important for at-risk students in your building?</a:t>
            </a:r>
          </a:p>
          <a:p>
            <a:pPr marL="342900" lvl="8" indent="-342900">
              <a:buFont typeface="Wingdings" panose="05000000000000000000" pitchFamily="2" charset="2"/>
              <a:buChar char="ü"/>
            </a:pPr>
            <a:endParaRPr lang="en-US" sz="2000" b="1" dirty="0" smtClean="0">
              <a:solidFill>
                <a:schemeClr val="bg2"/>
              </a:solidFill>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3116748598"/>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6160" y="13335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Curriculum Questions</a:t>
            </a:r>
            <a:endParaRPr dirty="0">
              <a:solidFill>
                <a:schemeClr val="bg1"/>
              </a:solidFill>
            </a:endParaRPr>
          </a:p>
        </p:txBody>
      </p:sp>
      <p:sp>
        <p:nvSpPr>
          <p:cNvPr id="2" name="TextBox 1"/>
          <p:cNvSpPr txBox="1"/>
          <p:nvPr/>
        </p:nvSpPr>
        <p:spPr>
          <a:xfrm>
            <a:off x="382555" y="971550"/>
            <a:ext cx="8458200" cy="3862596"/>
          </a:xfrm>
          <a:prstGeom prst="rect">
            <a:avLst/>
          </a:prstGeom>
          <a:noFill/>
          <a:ln>
            <a:solidFill>
              <a:schemeClr val="tx1"/>
            </a:solidFill>
          </a:ln>
        </p:spPr>
        <p:txBody>
          <a:bodyPr wrap="square" rtlCol="0">
            <a:spAutoFit/>
          </a:bodyPr>
          <a:lstStyle/>
          <a:p>
            <a:pPr marL="342900" indent="-342900" eaLnBrk="1" hangingPunct="1">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How do you currently use social skills curriculum?</a:t>
            </a:r>
          </a:p>
          <a:p>
            <a:pPr eaLnBrk="1" hangingPunct="1"/>
            <a:endParaRPr lang="en-US" sz="2000" b="1" dirty="0" smtClean="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endParaRPr>
          </a:p>
          <a:p>
            <a:pPr lvl="8"/>
            <a:endParaRPr lang="en-US" sz="900" b="1" dirty="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endParaRPr>
          </a:p>
          <a:p>
            <a:pPr marL="457200" lvl="8" indent="-457200">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What curriculums are you using?</a:t>
            </a:r>
          </a:p>
          <a:p>
            <a:pPr lvl="8"/>
            <a:r>
              <a:rPr lang="en-US" sz="2800" dirty="0">
                <a:latin typeface="Calibri" panose="020F0502020204030204" pitchFamily="34" charset="0"/>
                <a:ea typeface="ＭＳ Ｐゴシック" pitchFamily="34" charset="-128"/>
              </a:rPr>
              <a:t> </a:t>
            </a:r>
            <a:r>
              <a:rPr lang="en-US" sz="2800" dirty="0" smtClean="0">
                <a:latin typeface="Calibri" panose="020F0502020204030204" pitchFamily="34" charset="0"/>
                <a:ea typeface="ＭＳ Ｐゴシック" pitchFamily="34" charset="-128"/>
              </a:rPr>
              <a:t>	</a:t>
            </a:r>
            <a:endParaRPr lang="en-US" sz="2000" b="1" dirty="0" smtClean="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endParaRPr>
          </a:p>
          <a:p>
            <a:pPr marL="457200" lvl="8" indent="-457200">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What are the benefits/barriers to your social skills curriculum?</a:t>
            </a:r>
          </a:p>
          <a:p>
            <a:pPr lvl="8"/>
            <a:endPar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endParaRPr>
          </a:p>
          <a:p>
            <a:pPr marL="457200" lvl="8" indent="-457200">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Calibri" panose="020F0502020204030204" pitchFamily="34" charset="0"/>
                <a:ea typeface="ＭＳ Ｐゴシック" pitchFamily="34" charset="-128"/>
              </a:rPr>
              <a:t>What are some questions you may be having?</a:t>
            </a:r>
            <a:endParaRPr lang="en-US" sz="2800" b="1" dirty="0">
              <a:effectLst>
                <a:outerShdw blurRad="38100" dist="38100" dir="2700000" algn="tl">
                  <a:srgbClr val="000000">
                    <a:alpha val="43137"/>
                  </a:srgbClr>
                </a:outerShdw>
              </a:effectLst>
              <a:latin typeface="Calibri" panose="020F0502020204030204" pitchFamily="34" charset="0"/>
              <a:ea typeface="ＭＳ Ｐゴシック" pitchFamily="34" charset="-128"/>
            </a:endParaRPr>
          </a:p>
          <a:p>
            <a:pPr lvl="8"/>
            <a:r>
              <a:rPr lang="en-US" sz="2000" b="1" dirty="0" smtClean="0">
                <a:solidFill>
                  <a:schemeClr val="tx1"/>
                </a:solidFill>
                <a:effectLst>
                  <a:outerShdw blurRad="38100" dist="38100" dir="2700000" algn="tl">
                    <a:srgbClr val="000000">
                      <a:alpha val="43137"/>
                    </a:srgbClr>
                  </a:outerShdw>
                </a:effectLst>
                <a:latin typeface="Calibri" panose="020F0502020204030204" pitchFamily="34" charset="0"/>
                <a:ea typeface="ＭＳ Ｐゴシック" pitchFamily="34" charset="-128"/>
              </a:rPr>
              <a:t>	</a:t>
            </a:r>
          </a:p>
        </p:txBody>
      </p:sp>
    </p:spTree>
    <p:extLst>
      <p:ext uri="{BB962C8B-B14F-4D97-AF65-F5344CB8AC3E}">
        <p14:creationId xmlns:p14="http://schemas.microsoft.com/office/powerpoint/2010/main" val="1737792957"/>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65500" y="1078750"/>
            <a:ext cx="4045199" cy="1789200"/>
          </a:xfrm>
          <a:prstGeom prst="rect">
            <a:avLst/>
          </a:prstGeom>
        </p:spPr>
        <p:txBody>
          <a:bodyPr lIns="91425" tIns="91425" rIns="91425" bIns="91425" anchor="b" anchorCtr="0">
            <a:noAutofit/>
          </a:bodyPr>
          <a:lstStyle/>
          <a:p>
            <a:pPr>
              <a:spcBef>
                <a:spcPts val="0"/>
              </a:spcBef>
              <a:buNone/>
            </a:pPr>
            <a:r>
              <a:rPr lang="en-US" sz="5400" dirty="0" smtClean="0">
                <a:latin typeface="Francois One" panose="020B0604020202020204" charset="0"/>
              </a:rPr>
              <a:t>Matrix Match Activity</a:t>
            </a:r>
            <a:endParaRPr sz="5400" dirty="0">
              <a:latin typeface="Francois One" panose="020B0604020202020204" charset="0"/>
            </a:endParaRPr>
          </a:p>
        </p:txBody>
      </p:sp>
      <p:sp>
        <p:nvSpPr>
          <p:cNvPr id="96" name="Shape 96"/>
          <p:cNvSpPr txBox="1">
            <a:spLocks noGrp="1"/>
          </p:cNvSpPr>
          <p:nvPr>
            <p:ph type="body" idx="2"/>
          </p:nvPr>
        </p:nvSpPr>
        <p:spPr>
          <a:xfrm>
            <a:off x="4953000" y="590550"/>
            <a:ext cx="3837000" cy="3695099"/>
          </a:xfrm>
          <a:prstGeom prst="rect">
            <a:avLst/>
          </a:prstGeom>
        </p:spPr>
        <p:txBody>
          <a:bodyPr lIns="91425" tIns="91425" rIns="91425" bIns="91425" anchor="ctr" anchorCtr="0">
            <a:noAutofit/>
          </a:bodyPr>
          <a:lstStyle/>
          <a:p>
            <a:pPr algn="ctr">
              <a:spcBef>
                <a:spcPts val="0"/>
              </a:spcBef>
              <a:buNone/>
            </a:pPr>
            <a:r>
              <a:rPr lang="en-US" sz="3000" b="1" dirty="0" smtClean="0">
                <a:latin typeface="Calibri" panose="020F0502020204030204" pitchFamily="34" charset="0"/>
              </a:rPr>
              <a:t>Looking at Your  Matrix &amp; at Your Identified Problem Behaviors What Replacement Behaviors Would Need to be Taught</a:t>
            </a:r>
            <a:endParaRPr sz="3000" b="1" dirty="0">
              <a:latin typeface="Calibri" panose="020F0502020204030204" pitchFamily="34" charset="0"/>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65500" y="1078750"/>
            <a:ext cx="4045199" cy="1789200"/>
          </a:xfrm>
          <a:prstGeom prst="rect">
            <a:avLst/>
          </a:prstGeom>
        </p:spPr>
        <p:txBody>
          <a:bodyPr lIns="91425" tIns="91425" rIns="91425" bIns="91425" anchor="b" anchorCtr="0">
            <a:noAutofit/>
          </a:bodyPr>
          <a:lstStyle/>
          <a:p>
            <a:pPr>
              <a:spcBef>
                <a:spcPts val="0"/>
              </a:spcBef>
              <a:buNone/>
            </a:pPr>
            <a:r>
              <a:rPr lang="en-US" sz="5400" dirty="0" smtClean="0">
                <a:latin typeface="Francois One" panose="020B0604020202020204" charset="0"/>
              </a:rPr>
              <a:t>Curriculum Walk Activity</a:t>
            </a:r>
            <a:endParaRPr sz="5400" dirty="0">
              <a:latin typeface="Francois One" panose="020B0604020202020204" charset="0"/>
            </a:endParaRPr>
          </a:p>
        </p:txBody>
      </p:sp>
      <p:sp>
        <p:nvSpPr>
          <p:cNvPr id="96" name="Shape 96"/>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algn="ctr">
              <a:spcBef>
                <a:spcPts val="0"/>
              </a:spcBef>
              <a:buNone/>
            </a:pPr>
            <a:r>
              <a:rPr lang="en-US" sz="3000" b="1" dirty="0" smtClean="0">
                <a:latin typeface="Calibri" panose="020F0502020204030204" pitchFamily="34" charset="0"/>
              </a:rPr>
              <a:t>Look at Curriculum</a:t>
            </a:r>
          </a:p>
          <a:p>
            <a:pPr algn="ctr">
              <a:spcBef>
                <a:spcPts val="0"/>
              </a:spcBef>
              <a:buNone/>
            </a:pPr>
            <a:r>
              <a:rPr lang="en-US" sz="3000" b="1" dirty="0" smtClean="0">
                <a:latin typeface="Calibri" panose="020F0502020204030204" pitchFamily="34" charset="0"/>
              </a:rPr>
              <a:t>Choose two Lessons that would meet the need of two different identified replacement behaviors.</a:t>
            </a:r>
            <a:endParaRPr sz="3000" b="1" dirty="0">
              <a:latin typeface="Calibri" panose="020F0502020204030204" pitchFamily="34" charset="0"/>
            </a:endParaRPr>
          </a:p>
        </p:txBody>
      </p:sp>
    </p:spTree>
    <p:extLst>
      <p:ext uri="{BB962C8B-B14F-4D97-AF65-F5344CB8AC3E}">
        <p14:creationId xmlns:p14="http://schemas.microsoft.com/office/powerpoint/2010/main" val="4105886691"/>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Professional Learning Outcomes</a:t>
            </a:r>
            <a:endParaRPr dirty="0">
              <a:solidFill>
                <a:schemeClr val="bg1"/>
              </a:solidFill>
            </a:endParaRPr>
          </a:p>
        </p:txBody>
      </p:sp>
      <p:sp>
        <p:nvSpPr>
          <p:cNvPr id="3" name="TextBox 2"/>
          <p:cNvSpPr txBox="1"/>
          <p:nvPr/>
        </p:nvSpPr>
        <p:spPr>
          <a:xfrm>
            <a:off x="457200" y="1352550"/>
            <a:ext cx="8305800" cy="3539430"/>
          </a:xfrm>
          <a:prstGeom prst="rect">
            <a:avLst/>
          </a:prstGeom>
          <a:noFill/>
          <a:ln>
            <a:solidFill>
              <a:schemeClr val="tx1"/>
            </a:solidFill>
          </a:ln>
        </p:spPr>
        <p:txBody>
          <a:bodyPr wrap="square" rtlCol="0">
            <a:spAutoFit/>
          </a:bodyPr>
          <a:lstStyle/>
          <a:p>
            <a:pPr marL="457200" indent="-457200" eaLnBrk="1" hangingPunct="1">
              <a:buFont typeface="Wingdings" panose="05000000000000000000" pitchFamily="2" charset="2"/>
              <a:buChar char="Ø"/>
            </a:pPr>
            <a:r>
              <a:rPr lang="en-US" sz="2800" dirty="0">
                <a:latin typeface="Calibri" panose="020F0502020204030204" pitchFamily="34" charset="0"/>
              </a:rPr>
              <a:t>By </a:t>
            </a:r>
            <a:r>
              <a:rPr lang="en-US" sz="2800" b="1" dirty="0">
                <a:solidFill>
                  <a:schemeClr val="tx1"/>
                </a:solidFill>
                <a:effectLst>
                  <a:outerShdw blurRad="38100" dist="38100" dir="2700000" algn="tl">
                    <a:srgbClr val="000000">
                      <a:alpha val="43137"/>
                    </a:srgbClr>
                  </a:outerShdw>
                </a:effectLst>
                <a:latin typeface="Calibri" panose="020F0502020204030204" pitchFamily="34" charset="0"/>
              </a:rPr>
              <a:t>January</a:t>
            </a:r>
            <a:r>
              <a:rPr lang="en-US" sz="2800" dirty="0">
                <a:latin typeface="Calibri" panose="020F0502020204030204" pitchFamily="34" charset="0"/>
              </a:rPr>
              <a:t> </a:t>
            </a:r>
            <a:r>
              <a:rPr lang="en-US" sz="2800" dirty="0" smtClean="0">
                <a:latin typeface="Calibri" panose="020F0502020204030204" pitchFamily="34" charset="0"/>
              </a:rPr>
              <a:t>2016, </a:t>
            </a:r>
            <a:r>
              <a:rPr lang="en-US" sz="2800" dirty="0">
                <a:solidFill>
                  <a:schemeClr val="bg2">
                    <a:lumMod val="50000"/>
                  </a:schemeClr>
                </a:solidFill>
                <a:latin typeface="Calibri" panose="020F0502020204030204" pitchFamily="34" charset="0"/>
              </a:rPr>
              <a:t>schools attending </a:t>
            </a:r>
            <a:r>
              <a:rPr lang="en-US" sz="2800" dirty="0">
                <a:latin typeface="Calibri" panose="020F0502020204030204" pitchFamily="34" charset="0"/>
              </a:rPr>
              <a:t>will have started to </a:t>
            </a:r>
            <a:r>
              <a:rPr lang="en-US" sz="2800" b="1" u="sng" dirty="0">
                <a:solidFill>
                  <a:schemeClr val="tx1"/>
                </a:solidFill>
                <a:effectLst>
                  <a:outerShdw blurRad="38100" dist="38100" dir="2700000" algn="tl">
                    <a:srgbClr val="000000">
                      <a:alpha val="43137"/>
                    </a:srgbClr>
                  </a:outerShdw>
                </a:effectLst>
                <a:latin typeface="Calibri" panose="020F0502020204030204" pitchFamily="34" charset="0"/>
              </a:rPr>
              <a:t>support a group of students</a:t>
            </a:r>
            <a:r>
              <a:rPr lang="en-US" sz="2800" dirty="0">
                <a:latin typeface="Calibri" panose="020F0502020204030204" pitchFamily="34" charset="0"/>
              </a:rPr>
              <a:t>, including students with disabilities, with </a:t>
            </a:r>
            <a:r>
              <a:rPr lang="en-US" sz="2800" b="1" u="sng" dirty="0">
                <a:solidFill>
                  <a:schemeClr val="tx1"/>
                </a:solidFill>
                <a:effectLst>
                  <a:outerShdw blurRad="38100" dist="38100" dir="2700000" algn="tl">
                    <a:srgbClr val="000000">
                      <a:alpha val="43137"/>
                    </a:srgbClr>
                  </a:outerShdw>
                </a:effectLst>
                <a:latin typeface="Calibri" panose="020F0502020204030204" pitchFamily="34" charset="0"/>
              </a:rPr>
              <a:t>social skill instruction</a:t>
            </a:r>
            <a:r>
              <a:rPr lang="en-US" sz="2800" dirty="0">
                <a:latin typeface="Calibri" panose="020F0502020204030204" pitchFamily="34" charset="0"/>
              </a:rPr>
              <a:t>.</a:t>
            </a:r>
          </a:p>
          <a:p>
            <a:pPr marL="457200" indent="-457200" eaLnBrk="1" hangingPunct="1">
              <a:buFont typeface="Wingdings" panose="05000000000000000000" pitchFamily="2" charset="2"/>
              <a:buChar char="Ø"/>
            </a:pPr>
            <a:endParaRPr lang="en-US" sz="2800" dirty="0">
              <a:latin typeface="Calibri" panose="020F0502020204030204" pitchFamily="34" charset="0"/>
            </a:endParaRPr>
          </a:p>
          <a:p>
            <a:pPr marL="457200" indent="-457200" eaLnBrk="1" hangingPunct="1">
              <a:buFont typeface="Wingdings" panose="05000000000000000000" pitchFamily="2" charset="2"/>
              <a:buChar char="Ø"/>
            </a:pPr>
            <a:r>
              <a:rPr lang="en-US" sz="2800" dirty="0">
                <a:latin typeface="Calibri" panose="020F0502020204030204" pitchFamily="34" charset="0"/>
              </a:rPr>
              <a:t>By </a:t>
            </a:r>
            <a:r>
              <a:rPr lang="en-US" sz="2800" b="1" dirty="0">
                <a:solidFill>
                  <a:schemeClr val="tx1"/>
                </a:solidFill>
                <a:effectLst>
                  <a:outerShdw blurRad="38100" dist="38100" dir="2700000" algn="tl">
                    <a:srgbClr val="000000">
                      <a:alpha val="43137"/>
                    </a:srgbClr>
                  </a:outerShdw>
                </a:effectLst>
                <a:latin typeface="Calibri" panose="020F0502020204030204" pitchFamily="34" charset="0"/>
              </a:rPr>
              <a:t>May</a:t>
            </a:r>
            <a:r>
              <a:rPr lang="en-US" sz="2800" dirty="0">
                <a:latin typeface="Calibri" panose="020F0502020204030204" pitchFamily="34" charset="0"/>
              </a:rPr>
              <a:t> </a:t>
            </a:r>
            <a:r>
              <a:rPr lang="en-US" sz="2800" dirty="0" smtClean="0">
                <a:latin typeface="Calibri" panose="020F0502020204030204" pitchFamily="34" charset="0"/>
              </a:rPr>
              <a:t>2016, </a:t>
            </a:r>
            <a:r>
              <a:rPr lang="en-US" sz="2800" dirty="0">
                <a:latin typeface="Calibri" panose="020F0502020204030204" pitchFamily="34" charset="0"/>
              </a:rPr>
              <a:t>schools attending </a:t>
            </a:r>
            <a:r>
              <a:rPr lang="en-US" sz="2800" b="1" u="sng" dirty="0">
                <a:solidFill>
                  <a:schemeClr val="tx1"/>
                </a:solidFill>
                <a:effectLst>
                  <a:outerShdw blurRad="38100" dist="38100" dir="2700000" algn="tl">
                    <a:srgbClr val="000000">
                      <a:alpha val="43137"/>
                    </a:srgbClr>
                  </a:outerShdw>
                </a:effectLst>
                <a:latin typeface="Calibri" panose="020F0502020204030204" pitchFamily="34" charset="0"/>
              </a:rPr>
              <a:t>will have and use systems and practices</a:t>
            </a:r>
            <a:r>
              <a:rPr lang="en-US" sz="2800" b="1" u="sng" dirty="0">
                <a:latin typeface="Calibri" panose="020F0502020204030204" pitchFamily="34" charset="0"/>
              </a:rPr>
              <a:t> </a:t>
            </a:r>
            <a:r>
              <a:rPr lang="en-US" sz="2800" dirty="0">
                <a:latin typeface="Calibri" panose="020F0502020204030204" pitchFamily="34" charset="0"/>
              </a:rPr>
              <a:t>(defined in an implementation manual) for </a:t>
            </a:r>
            <a:r>
              <a:rPr lang="en-US" sz="2800" b="1" u="sng" dirty="0">
                <a:solidFill>
                  <a:schemeClr val="tx1"/>
                </a:solidFill>
                <a:effectLst>
                  <a:outerShdw blurRad="38100" dist="38100" dir="2700000" algn="tl">
                    <a:srgbClr val="000000">
                      <a:alpha val="43137"/>
                    </a:srgbClr>
                  </a:outerShdw>
                </a:effectLst>
                <a:latin typeface="Calibri" panose="020F0502020204030204" pitchFamily="34" charset="0"/>
              </a:rPr>
              <a:t>Tier 2 Social Skills Practices</a:t>
            </a:r>
            <a:r>
              <a:rPr lang="en-US" sz="2800" dirty="0">
                <a:latin typeface="Calibri" panose="020F0502020204030204" pitchFamily="34" charset="0"/>
              </a:rPr>
              <a:t> to support students who may benefit</a:t>
            </a:r>
          </a:p>
        </p:txBody>
      </p:sp>
    </p:spTree>
    <p:extLst>
      <p:ext uri="{BB962C8B-B14F-4D97-AF65-F5344CB8AC3E}">
        <p14:creationId xmlns:p14="http://schemas.microsoft.com/office/powerpoint/2010/main" val="1088252239"/>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sz="3800" dirty="0" smtClean="0">
                <a:solidFill>
                  <a:schemeClr val="bg1"/>
                </a:solidFill>
                <a:latin typeface="Francois One" panose="020B0604020202020204" charset="0"/>
              </a:rPr>
              <a:t>STEPS TO IMPLEMENTING SOCIAL SKILLS</a:t>
            </a:r>
            <a:endParaRPr lang="en-US" sz="3800" dirty="0">
              <a:solidFill>
                <a:schemeClr val="bg1"/>
              </a:solidFill>
              <a:latin typeface="Francois One" panose="020B0604020202020204" charset="0"/>
            </a:endParaRPr>
          </a:p>
        </p:txBody>
      </p:sp>
      <p:sp>
        <p:nvSpPr>
          <p:cNvPr id="3" name="TextBox 2"/>
          <p:cNvSpPr txBox="1"/>
          <p:nvPr/>
        </p:nvSpPr>
        <p:spPr>
          <a:xfrm>
            <a:off x="381000" y="1200150"/>
            <a:ext cx="8458200" cy="3631763"/>
          </a:xfrm>
          <a:prstGeom prst="rect">
            <a:avLst/>
          </a:prstGeom>
          <a:noFill/>
        </p:spPr>
        <p:txBody>
          <a:bodyPr wrap="square" rtlCol="0">
            <a:spAutoFit/>
          </a:bodyPr>
          <a:lstStyle/>
          <a:p>
            <a:r>
              <a:rPr lang="en-US" sz="2000" b="1" dirty="0" smtClean="0">
                <a:latin typeface="Calibri" panose="020F0502020204030204" pitchFamily="34" charset="0"/>
              </a:rPr>
              <a:t>1.     Assess</a:t>
            </a:r>
          </a:p>
          <a:p>
            <a:r>
              <a:rPr lang="en-US" sz="2000" dirty="0" smtClean="0">
                <a:latin typeface="Calibri" panose="020F0502020204030204" pitchFamily="34" charset="0"/>
              </a:rPr>
              <a:t>– </a:t>
            </a:r>
            <a:r>
              <a:rPr lang="en-US" sz="2000" i="1" dirty="0">
                <a:latin typeface="Calibri" panose="020F0502020204030204" pitchFamily="34" charset="0"/>
              </a:rPr>
              <a:t>Identify most common social skill </a:t>
            </a:r>
            <a:r>
              <a:rPr lang="en-US" sz="2000" i="1" dirty="0" smtClean="0">
                <a:latin typeface="Calibri" panose="020F0502020204030204" pitchFamily="34" charset="0"/>
              </a:rPr>
              <a:t>deficits</a:t>
            </a:r>
          </a:p>
          <a:p>
            <a:r>
              <a:rPr lang="en-US" sz="2000" b="1" dirty="0" smtClean="0">
                <a:solidFill>
                  <a:schemeClr val="bg2">
                    <a:lumMod val="50000"/>
                  </a:schemeClr>
                </a:solidFill>
                <a:latin typeface="Calibri" panose="020F0502020204030204" pitchFamily="34" charset="0"/>
              </a:rPr>
              <a:t>2.     Develop </a:t>
            </a:r>
            <a:r>
              <a:rPr lang="en-US" sz="2000" b="1" dirty="0">
                <a:solidFill>
                  <a:schemeClr val="bg2">
                    <a:lumMod val="50000"/>
                  </a:schemeClr>
                </a:solidFill>
                <a:latin typeface="Calibri" panose="020F0502020204030204" pitchFamily="34" charset="0"/>
              </a:rPr>
              <a:t>Curriculum</a:t>
            </a:r>
          </a:p>
          <a:p>
            <a:r>
              <a:rPr lang="en-US" sz="2000" dirty="0">
                <a:solidFill>
                  <a:schemeClr val="bg2">
                    <a:lumMod val="50000"/>
                  </a:schemeClr>
                </a:solidFill>
                <a:latin typeface="Calibri" panose="020F0502020204030204" pitchFamily="34" charset="0"/>
              </a:rPr>
              <a:t>– </a:t>
            </a:r>
            <a:r>
              <a:rPr lang="en-US" sz="2000" i="1" dirty="0">
                <a:solidFill>
                  <a:schemeClr val="bg2">
                    <a:lumMod val="50000"/>
                  </a:schemeClr>
                </a:solidFill>
                <a:latin typeface="Calibri" panose="020F0502020204030204" pitchFamily="34" charset="0"/>
              </a:rPr>
              <a:t>Bank of lessons readily available to address skills deficit</a:t>
            </a:r>
          </a:p>
          <a:p>
            <a:r>
              <a:rPr lang="en-US" sz="2500" b="1" dirty="0" smtClean="0">
                <a:solidFill>
                  <a:schemeClr val="tx1"/>
                </a:solidFill>
                <a:effectLst>
                  <a:outerShdw blurRad="38100" dist="38100" dir="2700000" algn="tl">
                    <a:srgbClr val="000000">
                      <a:alpha val="43137"/>
                    </a:srgbClr>
                  </a:outerShdw>
                </a:effectLst>
                <a:latin typeface="Calibri" panose="020F0502020204030204" pitchFamily="34" charset="0"/>
              </a:rPr>
              <a:t>3.     </a:t>
            </a:r>
            <a:r>
              <a:rPr lang="en-US" sz="2500" b="1" dirty="0" smtClean="0">
                <a:solidFill>
                  <a:schemeClr val="tx1"/>
                </a:solidFill>
                <a:effectLst>
                  <a:outerShdw blurRad="38100" dist="38100" dir="2700000" algn="tl">
                    <a:srgbClr val="000000">
                      <a:alpha val="43137"/>
                    </a:srgbClr>
                  </a:outerShdw>
                </a:effectLst>
                <a:latin typeface="Calibri" panose="020F0502020204030204" pitchFamily="34" charset="0"/>
              </a:rPr>
              <a:t>Teach</a:t>
            </a:r>
            <a:endParaRPr lang="en-US" sz="2500" b="1" dirty="0">
              <a:solidFill>
                <a:schemeClr val="tx1"/>
              </a:solidFill>
              <a:effectLst>
                <a:outerShdw blurRad="38100" dist="38100" dir="2700000" algn="tl">
                  <a:srgbClr val="000000">
                    <a:alpha val="43137"/>
                  </a:srgbClr>
                </a:outerShdw>
              </a:effectLst>
              <a:latin typeface="Calibri" panose="020F0502020204030204" pitchFamily="34" charset="0"/>
            </a:endParaRPr>
          </a:p>
          <a:p>
            <a:r>
              <a:rPr lang="en-US" sz="2500" b="1"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2500" b="1" i="1" dirty="0" smtClean="0">
                <a:solidFill>
                  <a:schemeClr val="tx1"/>
                </a:solidFill>
                <a:effectLst>
                  <a:outerShdw blurRad="38100" dist="38100" dir="2700000" algn="tl">
                    <a:srgbClr val="000000">
                      <a:alpha val="43137"/>
                    </a:srgbClr>
                  </a:outerShdw>
                </a:effectLst>
                <a:latin typeface="Calibri" panose="020F0502020204030204" pitchFamily="34" charset="0"/>
              </a:rPr>
              <a:t>Tell, Show, Practice, Practice, Practice</a:t>
            </a:r>
            <a:endParaRPr lang="en-US" sz="2500" b="1" i="1" dirty="0">
              <a:solidFill>
                <a:schemeClr val="tx1"/>
              </a:solidFill>
              <a:effectLst>
                <a:outerShdw blurRad="38100" dist="38100" dir="2700000" algn="tl">
                  <a:srgbClr val="000000">
                    <a:alpha val="43137"/>
                  </a:srgbClr>
                </a:outerShdw>
              </a:effectLst>
              <a:latin typeface="Calibri" panose="020F0502020204030204" pitchFamily="34" charset="0"/>
            </a:endParaRPr>
          </a:p>
          <a:p>
            <a:r>
              <a:rPr lang="en-US" sz="2000" b="1" dirty="0" smtClean="0">
                <a:latin typeface="Calibri" panose="020F0502020204030204" pitchFamily="34" charset="0"/>
              </a:rPr>
              <a:t>4.     </a:t>
            </a:r>
            <a:r>
              <a:rPr lang="en-US" sz="2000" b="1" dirty="0" smtClean="0">
                <a:latin typeface="Calibri" panose="020F0502020204030204" pitchFamily="34" charset="0"/>
              </a:rPr>
              <a:t>Establish Procedures</a:t>
            </a:r>
            <a:endParaRPr lang="en-US" sz="2000" b="1" dirty="0">
              <a:latin typeface="Calibri" panose="020F0502020204030204" pitchFamily="34" charset="0"/>
            </a:endParaRPr>
          </a:p>
          <a:p>
            <a:r>
              <a:rPr lang="en-US" sz="2000" dirty="0">
                <a:latin typeface="Calibri" panose="020F0502020204030204" pitchFamily="34" charset="0"/>
              </a:rPr>
              <a:t>– </a:t>
            </a:r>
            <a:r>
              <a:rPr lang="en-US" sz="2000" i="1" dirty="0">
                <a:latin typeface="Calibri" panose="020F0502020204030204" pitchFamily="34" charset="0"/>
              </a:rPr>
              <a:t>Logistics of facilitating the Social Skills </a:t>
            </a:r>
            <a:r>
              <a:rPr lang="en-US" sz="2000" i="1" dirty="0" smtClean="0">
                <a:latin typeface="Calibri" panose="020F0502020204030204" pitchFamily="34" charset="0"/>
              </a:rPr>
              <a:t>Intervention &amp; Group Management techniques</a:t>
            </a:r>
            <a:endParaRPr lang="en-US" sz="2000" i="1" dirty="0">
              <a:latin typeface="Calibri" panose="020F0502020204030204" pitchFamily="34" charset="0"/>
            </a:endParaRPr>
          </a:p>
          <a:p>
            <a:r>
              <a:rPr lang="en-US" sz="2000" b="1" dirty="0" smtClean="0">
                <a:latin typeface="Calibri" panose="020F0502020204030204" pitchFamily="34" charset="0"/>
              </a:rPr>
              <a:t>5</a:t>
            </a:r>
            <a:r>
              <a:rPr lang="en-US" sz="2000" b="1" dirty="0" smtClean="0">
                <a:latin typeface="Calibri" panose="020F0502020204030204" pitchFamily="34" charset="0"/>
              </a:rPr>
              <a:t>.     </a:t>
            </a:r>
            <a:r>
              <a:rPr lang="en-US" sz="2000" b="1" dirty="0">
                <a:latin typeface="Calibri" panose="020F0502020204030204" pitchFamily="34" charset="0"/>
              </a:rPr>
              <a:t>Plan for Maintenance &amp; Generalization</a:t>
            </a:r>
          </a:p>
          <a:p>
            <a:r>
              <a:rPr lang="en-US" sz="2000" dirty="0">
                <a:latin typeface="Calibri" panose="020F0502020204030204" pitchFamily="34" charset="0"/>
              </a:rPr>
              <a:t>– </a:t>
            </a:r>
            <a:r>
              <a:rPr lang="en-US" sz="2000" i="1" dirty="0">
                <a:latin typeface="Calibri" panose="020F0502020204030204" pitchFamily="34" charset="0"/>
              </a:rPr>
              <a:t>Consistent use of skills over time &amp; across variety </a:t>
            </a:r>
            <a:r>
              <a:rPr lang="en-US" sz="2000" i="1" dirty="0" smtClean="0">
                <a:latin typeface="Calibri" panose="020F0502020204030204" pitchFamily="34" charset="0"/>
              </a:rPr>
              <a:t>of settings</a:t>
            </a:r>
            <a:endParaRPr lang="en-US" sz="2000" i="1" dirty="0">
              <a:latin typeface="Calibri" panose="020F0502020204030204" pitchFamily="34" charset="0"/>
            </a:endParaRPr>
          </a:p>
        </p:txBody>
      </p:sp>
    </p:spTree>
    <p:extLst>
      <p:ext uri="{BB962C8B-B14F-4D97-AF65-F5344CB8AC3E}">
        <p14:creationId xmlns:p14="http://schemas.microsoft.com/office/powerpoint/2010/main" val="11431685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28600" y="1809750"/>
            <a:ext cx="4045199" cy="1789200"/>
          </a:xfrm>
          <a:prstGeom prst="rect">
            <a:avLst/>
          </a:prstGeom>
        </p:spPr>
        <p:txBody>
          <a:bodyPr lIns="91425" tIns="91425" rIns="91425" bIns="91425" anchor="b" anchorCtr="0">
            <a:noAutofit/>
          </a:bodyPr>
          <a:lstStyle/>
          <a:p>
            <a:pPr>
              <a:spcBef>
                <a:spcPts val="0"/>
              </a:spcBef>
              <a:buNone/>
            </a:pPr>
            <a:r>
              <a:rPr lang="en-US" sz="5400" dirty="0" smtClean="0">
                <a:latin typeface="Francois One" panose="020B0604020202020204" charset="0"/>
              </a:rPr>
              <a:t>TEACH SOCIAL SKILLS</a:t>
            </a:r>
            <a:endParaRPr sz="5400" dirty="0">
              <a:latin typeface="Francois One" panose="020B0604020202020204" charset="0"/>
            </a:endParaRPr>
          </a:p>
        </p:txBody>
      </p:sp>
      <p:sp>
        <p:nvSpPr>
          <p:cNvPr id="96" name="Shape 96"/>
          <p:cNvSpPr txBox="1">
            <a:spLocks noGrp="1"/>
          </p:cNvSpPr>
          <p:nvPr>
            <p:ph type="body" idx="2"/>
          </p:nvPr>
        </p:nvSpPr>
        <p:spPr>
          <a:xfrm>
            <a:off x="4939500" y="724200"/>
            <a:ext cx="3837000" cy="3695099"/>
          </a:xfrm>
          <a:prstGeom prst="rect">
            <a:avLst/>
          </a:prstGeom>
        </p:spPr>
        <p:txBody>
          <a:bodyPr lIns="91425" tIns="91425" rIns="91425" bIns="91425" anchor="ctr" anchorCtr="0">
            <a:noAutofit/>
          </a:bodyPr>
          <a:lstStyle/>
          <a:p>
            <a:pPr algn="ctr">
              <a:spcBef>
                <a:spcPts val="0"/>
              </a:spcBef>
              <a:buNone/>
            </a:pPr>
            <a:r>
              <a:rPr lang="en-US" sz="4000" dirty="0" smtClean="0">
                <a:solidFill>
                  <a:schemeClr val="bg2"/>
                </a:solidFill>
                <a:latin typeface="Calibri" panose="020F0502020204030204" pitchFamily="34" charset="0"/>
              </a:rPr>
              <a:t>Develop a Bank of Lessons Readily Available to Address Missing Skills</a:t>
            </a:r>
            <a:endParaRPr sz="40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96011797"/>
      </p:ext>
    </p:extLst>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Misbehavior = Learning Error</a:t>
            </a:r>
            <a:endParaRPr sz="4400" dirty="0">
              <a:solidFill>
                <a:schemeClr val="bg1"/>
              </a:solidFill>
            </a:endParaRPr>
          </a:p>
        </p:txBody>
      </p:sp>
      <p:sp>
        <p:nvSpPr>
          <p:cNvPr id="2" name="TextBox 1"/>
          <p:cNvSpPr txBox="1"/>
          <p:nvPr/>
        </p:nvSpPr>
        <p:spPr>
          <a:xfrm>
            <a:off x="304800" y="819150"/>
            <a:ext cx="8534400" cy="3785652"/>
          </a:xfrm>
          <a:prstGeom prst="rect">
            <a:avLst/>
          </a:prstGeom>
          <a:noFill/>
          <a:ln>
            <a:solidFill>
              <a:schemeClr val="tx1"/>
            </a:solidFill>
          </a:ln>
        </p:spPr>
        <p:txBody>
          <a:bodyPr wrap="square" rtlCol="0">
            <a:spAutoFit/>
          </a:bodyPr>
          <a:lstStyle/>
          <a:p>
            <a:pPr lvl="8" algn="ctr"/>
            <a:r>
              <a:rPr lang="en-US" sz="3000" b="1" dirty="0" smtClean="0">
                <a:solidFill>
                  <a:schemeClr val="bg2"/>
                </a:solidFill>
                <a:latin typeface="Calibri" panose="020F0502020204030204" pitchFamily="34" charset="0"/>
                <a:ea typeface="ＭＳ Ｐゴシック" pitchFamily="34" charset="-128"/>
              </a:rPr>
              <a:t>Students learn appropriate behavior in the same </a:t>
            </a:r>
          </a:p>
          <a:p>
            <a:pPr lvl="8" algn="ctr"/>
            <a:r>
              <a:rPr lang="en-US" sz="3000" b="1" dirty="0" smtClean="0">
                <a:solidFill>
                  <a:schemeClr val="bg2"/>
                </a:solidFill>
                <a:latin typeface="Calibri" panose="020F0502020204030204" pitchFamily="34" charset="0"/>
                <a:ea typeface="ＭＳ Ｐゴシック" pitchFamily="34" charset="-128"/>
              </a:rPr>
              <a:t>way they learn how to read:</a:t>
            </a:r>
          </a:p>
          <a:p>
            <a:pPr lvl="8" algn="ctr"/>
            <a:endParaRPr lang="en-US" sz="3000" b="1" dirty="0">
              <a:solidFill>
                <a:schemeClr val="bg2"/>
              </a:solidFill>
              <a:latin typeface="Calibri" panose="020F0502020204030204" pitchFamily="34" charset="0"/>
              <a:ea typeface="ＭＳ Ｐゴシック" pitchFamily="34" charset="-128"/>
            </a:endParaRPr>
          </a:p>
          <a:p>
            <a:pPr lvl="8" algn="ctr"/>
            <a:r>
              <a:rPr lang="en-US" sz="3000" b="1" u="sng" dirty="0" smtClean="0">
                <a:solidFill>
                  <a:schemeClr val="bg2"/>
                </a:solidFill>
                <a:latin typeface="Calibri" panose="020F0502020204030204" pitchFamily="34" charset="0"/>
                <a:ea typeface="ＭＳ Ｐゴシック" pitchFamily="34" charset="-128"/>
              </a:rPr>
              <a:t>Focus on:</a:t>
            </a:r>
            <a:endParaRPr lang="en-US" sz="3000" b="1" dirty="0">
              <a:solidFill>
                <a:schemeClr val="bg2"/>
              </a:solidFill>
              <a:latin typeface="Calibri" panose="020F0502020204030204" pitchFamily="34" charset="0"/>
              <a:ea typeface="ＭＳ Ｐゴシック" pitchFamily="34" charset="-128"/>
            </a:endParaRPr>
          </a:p>
          <a:p>
            <a:pPr lvl="8" algn="ctr"/>
            <a:r>
              <a:rPr lang="en-US" sz="3000" b="1" dirty="0" smtClean="0">
                <a:solidFill>
                  <a:schemeClr val="bg2"/>
                </a:solidFill>
                <a:latin typeface="Calibri" panose="020F0502020204030204" pitchFamily="34" charset="0"/>
                <a:ea typeface="ＭＳ Ｐゴシック" pitchFamily="34" charset="-128"/>
              </a:rPr>
              <a:t>Explicit Instruction</a:t>
            </a:r>
          </a:p>
          <a:p>
            <a:pPr lvl="8" algn="ctr"/>
            <a:r>
              <a:rPr lang="en-US" sz="3000" b="1" dirty="0" smtClean="0">
                <a:solidFill>
                  <a:schemeClr val="bg2"/>
                </a:solidFill>
                <a:latin typeface="Calibri" panose="020F0502020204030204" pitchFamily="34" charset="0"/>
                <a:ea typeface="ＭＳ Ｐゴシック" pitchFamily="34" charset="-128"/>
              </a:rPr>
              <a:t>Practice</a:t>
            </a:r>
          </a:p>
          <a:p>
            <a:pPr lvl="8" algn="ctr"/>
            <a:r>
              <a:rPr lang="en-US" sz="3000" b="1" dirty="0" smtClean="0">
                <a:solidFill>
                  <a:schemeClr val="bg2"/>
                </a:solidFill>
                <a:latin typeface="Calibri" panose="020F0502020204030204" pitchFamily="34" charset="0"/>
                <a:ea typeface="ＭＳ Ｐゴシック" pitchFamily="34" charset="-128"/>
              </a:rPr>
              <a:t>Feedback </a:t>
            </a:r>
          </a:p>
          <a:p>
            <a:pPr lvl="8" algn="ctr"/>
            <a:r>
              <a:rPr lang="en-US" sz="3000" b="1" dirty="0" smtClean="0">
                <a:solidFill>
                  <a:schemeClr val="bg2"/>
                </a:solidFill>
                <a:latin typeface="Calibri" panose="020F0502020204030204" pitchFamily="34" charset="0"/>
                <a:ea typeface="ＭＳ Ｐゴシック" pitchFamily="34" charset="-128"/>
              </a:rPr>
              <a:t>Encouragement</a:t>
            </a:r>
          </a:p>
        </p:txBody>
      </p:sp>
    </p:spTree>
    <p:extLst>
      <p:ext uri="{BB962C8B-B14F-4D97-AF65-F5344CB8AC3E}">
        <p14:creationId xmlns:p14="http://schemas.microsoft.com/office/powerpoint/2010/main" val="2433637066"/>
      </p:ext>
    </p:extLst>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THE POWER OF TEACHING</a:t>
            </a:r>
            <a:endParaRPr sz="4400" dirty="0">
              <a:solidFill>
                <a:schemeClr val="bg1"/>
              </a:solidFill>
            </a:endParaRPr>
          </a:p>
        </p:txBody>
      </p:sp>
      <p:sp>
        <p:nvSpPr>
          <p:cNvPr id="2" name="TextBox 1"/>
          <p:cNvSpPr txBox="1"/>
          <p:nvPr/>
        </p:nvSpPr>
        <p:spPr>
          <a:xfrm>
            <a:off x="304800" y="819150"/>
            <a:ext cx="8534400" cy="4056495"/>
          </a:xfrm>
          <a:prstGeom prst="rect">
            <a:avLst/>
          </a:prstGeom>
          <a:noFill/>
          <a:ln>
            <a:solidFill>
              <a:schemeClr val="tx1"/>
            </a:solidFill>
          </a:ln>
        </p:spPr>
        <p:txBody>
          <a:bodyPr wrap="square" rtlCol="0">
            <a:spAutoFit/>
          </a:bodyPr>
          <a:lstStyle/>
          <a:p>
            <a:pPr>
              <a:lnSpc>
                <a:spcPct val="90000"/>
              </a:lnSpc>
            </a:pPr>
            <a:r>
              <a:rPr lang="en-US" sz="2800" dirty="0"/>
              <a:t>“If a child doesn’t know how to read, we </a:t>
            </a:r>
            <a:r>
              <a:rPr lang="en-US" sz="2800" b="1" i="1" dirty="0"/>
              <a:t>teach</a:t>
            </a:r>
            <a:r>
              <a:rPr lang="en-US" sz="2800" dirty="0"/>
              <a:t>.”</a:t>
            </a:r>
          </a:p>
          <a:p>
            <a:pPr>
              <a:lnSpc>
                <a:spcPct val="90000"/>
              </a:lnSpc>
            </a:pPr>
            <a:r>
              <a:rPr lang="en-US" sz="2800" dirty="0"/>
              <a:t>“If a child doesn’t know how to swim, we </a:t>
            </a:r>
            <a:r>
              <a:rPr lang="en-US" sz="2800" b="1" i="1" dirty="0"/>
              <a:t>teach</a:t>
            </a:r>
            <a:r>
              <a:rPr lang="en-US" sz="2800" dirty="0"/>
              <a:t>.”</a:t>
            </a:r>
          </a:p>
          <a:p>
            <a:pPr>
              <a:lnSpc>
                <a:spcPct val="90000"/>
              </a:lnSpc>
            </a:pPr>
            <a:r>
              <a:rPr lang="en-US" sz="2800" dirty="0"/>
              <a:t>“If a child doesn’t know how to multiply, we </a:t>
            </a:r>
            <a:r>
              <a:rPr lang="en-US" sz="2800" b="1" i="1" dirty="0"/>
              <a:t>teach</a:t>
            </a:r>
            <a:r>
              <a:rPr lang="en-US" sz="2800" dirty="0"/>
              <a:t>.”</a:t>
            </a:r>
          </a:p>
          <a:p>
            <a:pPr>
              <a:lnSpc>
                <a:spcPct val="90000"/>
              </a:lnSpc>
            </a:pPr>
            <a:r>
              <a:rPr lang="en-US" sz="2800" dirty="0"/>
              <a:t>“If a child doesn’t know how to drive, we </a:t>
            </a:r>
            <a:r>
              <a:rPr lang="en-US" sz="2800" b="1" i="1" dirty="0"/>
              <a:t>teach</a:t>
            </a:r>
            <a:r>
              <a:rPr lang="en-US" sz="2800" dirty="0"/>
              <a:t>.”</a:t>
            </a:r>
          </a:p>
          <a:p>
            <a:pPr>
              <a:lnSpc>
                <a:spcPct val="90000"/>
              </a:lnSpc>
            </a:pPr>
            <a:r>
              <a:rPr lang="en-US" sz="2800" dirty="0"/>
              <a:t>“If a child doesn’t know how to behave, we  … …   </a:t>
            </a:r>
            <a:r>
              <a:rPr lang="en-US" sz="2800" b="1" i="1" dirty="0"/>
              <a:t>teach? … remove? … punish</a:t>
            </a:r>
            <a:r>
              <a:rPr lang="en-US" sz="2800" b="1" i="1" dirty="0" smtClean="0"/>
              <a:t>?”</a:t>
            </a:r>
          </a:p>
          <a:p>
            <a:pPr>
              <a:lnSpc>
                <a:spcPct val="90000"/>
              </a:lnSpc>
            </a:pPr>
            <a:endParaRPr lang="en-US" sz="2800" b="1" i="1" dirty="0"/>
          </a:p>
          <a:p>
            <a:pPr>
              <a:lnSpc>
                <a:spcPct val="90000"/>
              </a:lnSpc>
            </a:pPr>
            <a:endParaRPr lang="en-US" sz="2800" b="1" i="1" dirty="0"/>
          </a:p>
          <a:p>
            <a:pPr algn="ctr">
              <a:lnSpc>
                <a:spcPct val="90000"/>
              </a:lnSpc>
              <a:spcBef>
                <a:spcPct val="20000"/>
              </a:spcBef>
              <a:buClr>
                <a:schemeClr val="accent1"/>
              </a:buClr>
              <a:buSzPct val="70000"/>
            </a:pPr>
            <a:r>
              <a:rPr kumimoji="1" lang="en-US" sz="2800" b="1" i="1" dirty="0"/>
              <a:t>Why can’t we finish the last sentence as automatically as we do the others</a:t>
            </a:r>
            <a:r>
              <a:rPr kumimoji="1" lang="en-US" sz="2800" b="1" i="1" dirty="0" smtClean="0"/>
              <a:t>?</a:t>
            </a:r>
            <a:endParaRPr kumimoji="1" lang="en-US" sz="2800" b="1" i="1" dirty="0"/>
          </a:p>
        </p:txBody>
      </p:sp>
    </p:spTree>
    <p:extLst>
      <p:ext uri="{BB962C8B-B14F-4D97-AF65-F5344CB8AC3E}">
        <p14:creationId xmlns:p14="http://schemas.microsoft.com/office/powerpoint/2010/main" val="4262122139"/>
      </p:ext>
    </p:extLst>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SOCIAL SKILLS</a:t>
            </a:r>
            <a:endParaRPr sz="4400" dirty="0">
              <a:solidFill>
                <a:schemeClr val="bg1"/>
              </a:solidFill>
            </a:endParaRPr>
          </a:p>
        </p:txBody>
      </p:sp>
      <p:sp>
        <p:nvSpPr>
          <p:cNvPr id="2" name="TextBox 1"/>
          <p:cNvSpPr txBox="1"/>
          <p:nvPr/>
        </p:nvSpPr>
        <p:spPr>
          <a:xfrm>
            <a:off x="304800" y="819150"/>
            <a:ext cx="8534400" cy="3939540"/>
          </a:xfrm>
          <a:prstGeom prst="rect">
            <a:avLst/>
          </a:prstGeom>
          <a:noFill/>
          <a:ln>
            <a:solidFill>
              <a:schemeClr val="tx1"/>
            </a:solidFill>
          </a:ln>
        </p:spPr>
        <p:txBody>
          <a:bodyPr wrap="square" rtlCol="0">
            <a:spAutoFit/>
          </a:bodyPr>
          <a:lstStyle/>
          <a:p>
            <a:pPr marL="342900" indent="-342900">
              <a:buFont typeface="Wingdings" panose="05000000000000000000" pitchFamily="2" charset="2"/>
              <a:buChar char="q"/>
            </a:pPr>
            <a:r>
              <a:rPr lang="en-US" sz="2500" b="1" dirty="0" smtClean="0">
                <a:latin typeface="Calibri" panose="020F0502020204030204" pitchFamily="34" charset="0"/>
              </a:rPr>
              <a:t>“</a:t>
            </a:r>
            <a:r>
              <a:rPr lang="en-US" sz="2500" b="1" dirty="0">
                <a:latin typeface="Calibri" panose="020F0502020204030204" pitchFamily="34" charset="0"/>
              </a:rPr>
              <a:t>Those behaviors which, within a given situation, predict important social outcomes for children.” </a:t>
            </a:r>
            <a:r>
              <a:rPr lang="en-US" sz="2500" dirty="0">
                <a:latin typeface="Calibri" panose="020F0502020204030204" pitchFamily="34" charset="0"/>
              </a:rPr>
              <a:t>– Gresham 1986</a:t>
            </a:r>
          </a:p>
          <a:p>
            <a:pPr marL="45720"/>
            <a:r>
              <a:rPr lang="en-US" sz="2500" dirty="0">
                <a:latin typeface="Calibri" panose="020F0502020204030204" pitchFamily="34" charset="0"/>
              </a:rPr>
              <a:t>   - interactive, requires at least 2 people</a:t>
            </a:r>
          </a:p>
          <a:p>
            <a:pPr marL="45720"/>
            <a:r>
              <a:rPr lang="en-US" sz="2500" dirty="0">
                <a:latin typeface="Calibri" panose="020F0502020204030204" pitchFamily="34" charset="0"/>
              </a:rPr>
              <a:t>   - maintained by social reinforcement, keep skills that work    </a:t>
            </a:r>
          </a:p>
          <a:p>
            <a:pPr marL="45720"/>
            <a:r>
              <a:rPr lang="en-US" sz="2500" dirty="0">
                <a:latin typeface="Calibri" panose="020F0502020204030204" pitchFamily="34" charset="0"/>
              </a:rPr>
              <a:t>     and discard those who don’t</a:t>
            </a:r>
          </a:p>
          <a:p>
            <a:pPr marL="45720"/>
            <a:endParaRPr lang="en-US" sz="2500" dirty="0">
              <a:latin typeface="Calibri" panose="020F0502020204030204" pitchFamily="34" charset="0"/>
            </a:endParaRPr>
          </a:p>
          <a:p>
            <a:pPr marL="342900" indent="-342900">
              <a:buFont typeface="Wingdings" panose="05000000000000000000" pitchFamily="2" charset="2"/>
              <a:buChar char="q"/>
            </a:pPr>
            <a:r>
              <a:rPr lang="en-US" sz="2500" b="1" dirty="0">
                <a:latin typeface="Calibri" panose="020F0502020204030204" pitchFamily="34" charset="0"/>
              </a:rPr>
              <a:t>It is our responsibility to assess what skills most predict success in our students</a:t>
            </a:r>
          </a:p>
          <a:p>
            <a:pPr marL="45720"/>
            <a:r>
              <a:rPr lang="en-US" sz="2500" dirty="0">
                <a:latin typeface="Calibri" panose="020F0502020204030204" pitchFamily="34" charset="0"/>
              </a:rPr>
              <a:t>   - direct observation</a:t>
            </a:r>
          </a:p>
          <a:p>
            <a:pPr marL="45720"/>
            <a:r>
              <a:rPr lang="en-US" sz="2500" dirty="0">
                <a:latin typeface="Calibri" panose="020F0502020204030204" pitchFamily="34" charset="0"/>
              </a:rPr>
              <a:t>   - ask significant others</a:t>
            </a:r>
          </a:p>
        </p:txBody>
      </p:sp>
    </p:spTree>
    <p:extLst>
      <p:ext uri="{BB962C8B-B14F-4D97-AF65-F5344CB8AC3E}">
        <p14:creationId xmlns:p14="http://schemas.microsoft.com/office/powerpoint/2010/main" val="3333540806"/>
      </p:ext>
    </p:extLst>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TEACHING SOCIAL SKILLS</a:t>
            </a:r>
            <a:endParaRPr sz="4400" dirty="0">
              <a:solidFill>
                <a:schemeClr val="bg1"/>
              </a:solidFill>
            </a:endParaRPr>
          </a:p>
        </p:txBody>
      </p:sp>
      <p:sp>
        <p:nvSpPr>
          <p:cNvPr id="2" name="TextBox 1"/>
          <p:cNvSpPr txBox="1"/>
          <p:nvPr/>
        </p:nvSpPr>
        <p:spPr>
          <a:xfrm>
            <a:off x="304800" y="819150"/>
            <a:ext cx="8534400" cy="4401205"/>
          </a:xfrm>
          <a:prstGeom prst="rect">
            <a:avLst/>
          </a:prstGeom>
          <a:noFill/>
          <a:ln>
            <a:solidFill>
              <a:schemeClr val="tx1"/>
            </a:solidFill>
          </a:ln>
        </p:spPr>
        <p:txBody>
          <a:bodyPr wrap="square" rtlCol="0">
            <a:spAutoFit/>
          </a:bodyPr>
          <a:lstStyle/>
          <a:p>
            <a:r>
              <a:rPr lang="en-US" sz="2800" b="1" dirty="0">
                <a:latin typeface="Calibri" panose="020F0502020204030204" pitchFamily="34" charset="0"/>
              </a:rPr>
              <a:t>Teach same as you would any academic skill</a:t>
            </a:r>
          </a:p>
          <a:p>
            <a:pPr marL="457200" lvl="1" indent="-457200">
              <a:buFont typeface="Wingdings" panose="05000000000000000000" pitchFamily="2" charset="2"/>
              <a:buChar char="ü"/>
            </a:pPr>
            <a:r>
              <a:rPr lang="en-US" sz="2800" dirty="0">
                <a:latin typeface="Calibri" panose="020F0502020204030204" pitchFamily="34" charset="0"/>
              </a:rPr>
              <a:t>Teacher modeling of key skills</a:t>
            </a:r>
          </a:p>
          <a:p>
            <a:pPr marL="457200" lvl="1" indent="-457200">
              <a:buFont typeface="Wingdings" panose="05000000000000000000" pitchFamily="2" charset="2"/>
              <a:buChar char="ü"/>
            </a:pPr>
            <a:r>
              <a:rPr lang="en-US" sz="2800" dirty="0">
                <a:latin typeface="Calibri" panose="020F0502020204030204" pitchFamily="34" charset="0"/>
              </a:rPr>
              <a:t>Student practice with teacher guidance</a:t>
            </a:r>
          </a:p>
          <a:p>
            <a:pPr marL="457200" lvl="1" indent="-457200">
              <a:buFont typeface="Wingdings" panose="05000000000000000000" pitchFamily="2" charset="2"/>
              <a:buChar char="ü"/>
            </a:pPr>
            <a:r>
              <a:rPr lang="en-US" sz="2800" dirty="0">
                <a:latin typeface="Calibri" panose="020F0502020204030204" pitchFamily="34" charset="0"/>
              </a:rPr>
              <a:t>Individual practice with real examples</a:t>
            </a:r>
          </a:p>
          <a:p>
            <a:pPr marL="365760" lvl="1"/>
            <a:endParaRPr lang="en-US" sz="2800" dirty="0">
              <a:latin typeface="Calibri" panose="020F0502020204030204" pitchFamily="34" charset="0"/>
            </a:endParaRPr>
          </a:p>
          <a:p>
            <a:r>
              <a:rPr lang="en-US" sz="2800" b="1" dirty="0">
                <a:latin typeface="Calibri" panose="020F0502020204030204" pitchFamily="34" charset="0"/>
              </a:rPr>
              <a:t>Use strategies to promote generalization</a:t>
            </a:r>
          </a:p>
          <a:p>
            <a:pPr marL="45720"/>
            <a:endParaRPr lang="en-US" sz="2800" dirty="0">
              <a:latin typeface="Calibri" panose="020F0502020204030204" pitchFamily="34" charset="0"/>
            </a:endParaRPr>
          </a:p>
          <a:p>
            <a:r>
              <a:rPr lang="en-US" sz="2800" b="1" dirty="0">
                <a:latin typeface="Calibri" panose="020F0502020204030204" pitchFamily="34" charset="0"/>
              </a:rPr>
              <a:t>Example selection and sequencing</a:t>
            </a:r>
          </a:p>
          <a:p>
            <a:pPr marL="45720"/>
            <a:endParaRPr lang="en-US" sz="2800" dirty="0">
              <a:latin typeface="Calibri" panose="020F0502020204030204" pitchFamily="34" charset="0"/>
            </a:endParaRPr>
          </a:p>
          <a:p>
            <a:r>
              <a:rPr lang="en-US" sz="2800" b="1" dirty="0">
                <a:latin typeface="Calibri" panose="020F0502020204030204" pitchFamily="34" charset="0"/>
              </a:rPr>
              <a:t>Formative assessment via curriculum</a:t>
            </a:r>
          </a:p>
        </p:txBody>
      </p:sp>
    </p:spTree>
    <p:extLst>
      <p:ext uri="{BB962C8B-B14F-4D97-AF65-F5344CB8AC3E}">
        <p14:creationId xmlns:p14="http://schemas.microsoft.com/office/powerpoint/2010/main" val="4150124420"/>
      </p:ext>
    </p:extLst>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TEACHING SOCIAL SKILLS</a:t>
            </a:r>
            <a:endParaRPr sz="4400" dirty="0">
              <a:solidFill>
                <a:schemeClr val="bg1"/>
              </a:solidFill>
            </a:endParaRPr>
          </a:p>
        </p:txBody>
      </p:sp>
      <p:sp>
        <p:nvSpPr>
          <p:cNvPr id="2" name="TextBox 1"/>
          <p:cNvSpPr txBox="1"/>
          <p:nvPr/>
        </p:nvSpPr>
        <p:spPr>
          <a:xfrm>
            <a:off x="304800" y="819150"/>
            <a:ext cx="8534400" cy="3970318"/>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800" b="1" dirty="0">
                <a:latin typeface="Calibri" panose="020F0502020204030204" pitchFamily="34" charset="0"/>
              </a:rPr>
              <a:t>Teach Social Skills Like You Would Teach Academics!</a:t>
            </a:r>
          </a:p>
          <a:p>
            <a:pPr marL="457200" indent="-457200">
              <a:buFont typeface="Wingdings" panose="05000000000000000000" pitchFamily="2" charset="2"/>
              <a:buChar char="ü"/>
            </a:pPr>
            <a:r>
              <a:rPr lang="en-US" sz="2800" dirty="0">
                <a:latin typeface="Calibri" panose="020F0502020204030204" pitchFamily="34" charset="0"/>
              </a:rPr>
              <a:t>Clear set up and positive engagement</a:t>
            </a:r>
          </a:p>
          <a:p>
            <a:pPr marL="457200" indent="-457200">
              <a:buFont typeface="Wingdings" panose="05000000000000000000" pitchFamily="2" charset="2"/>
              <a:buChar char="ü"/>
            </a:pPr>
            <a:r>
              <a:rPr lang="en-US" sz="2800" dirty="0">
                <a:latin typeface="Calibri" panose="020F0502020204030204" pitchFamily="34" charset="0"/>
              </a:rPr>
              <a:t>Behavior management</a:t>
            </a:r>
          </a:p>
          <a:p>
            <a:pPr marL="457200" indent="-457200">
              <a:buFont typeface="Wingdings" panose="05000000000000000000" pitchFamily="2" charset="2"/>
              <a:buChar char="ü"/>
            </a:pPr>
            <a:r>
              <a:rPr lang="en-US" sz="2800" dirty="0">
                <a:latin typeface="Calibri" panose="020F0502020204030204" pitchFamily="34" charset="0"/>
              </a:rPr>
              <a:t>Teach lessons</a:t>
            </a:r>
          </a:p>
          <a:p>
            <a:pPr marL="457200" indent="-457200">
              <a:buFont typeface="Wingdings" panose="05000000000000000000" pitchFamily="2" charset="2"/>
              <a:buChar char="ü"/>
            </a:pPr>
            <a:r>
              <a:rPr lang="en-US" sz="2800" dirty="0">
                <a:latin typeface="Calibri" panose="020F0502020204030204" pitchFamily="34" charset="0"/>
              </a:rPr>
              <a:t>Model and demonstrate</a:t>
            </a:r>
          </a:p>
          <a:p>
            <a:pPr marL="457200" indent="-457200">
              <a:buFont typeface="Wingdings" panose="05000000000000000000" pitchFamily="2" charset="2"/>
              <a:buChar char="ü"/>
            </a:pPr>
            <a:r>
              <a:rPr lang="en-US" sz="2800" dirty="0">
                <a:latin typeface="Calibri" panose="020F0502020204030204" pitchFamily="34" charset="0"/>
              </a:rPr>
              <a:t>Guided practice</a:t>
            </a:r>
          </a:p>
          <a:p>
            <a:pPr marL="457200" indent="-457200">
              <a:buFont typeface="Wingdings" panose="05000000000000000000" pitchFamily="2" charset="2"/>
              <a:buChar char="ü"/>
            </a:pPr>
            <a:r>
              <a:rPr lang="en-US" sz="2800" dirty="0">
                <a:latin typeface="Calibri" panose="020F0502020204030204" pitchFamily="34" charset="0"/>
              </a:rPr>
              <a:t>Review and test</a:t>
            </a:r>
          </a:p>
          <a:p>
            <a:endParaRPr lang="en-US" sz="2800" b="1" dirty="0">
              <a:latin typeface="Calibri" panose="020F0502020204030204" pitchFamily="34" charset="0"/>
            </a:endParaRPr>
          </a:p>
          <a:p>
            <a:pPr marL="457200" indent="-457200">
              <a:buFont typeface="Wingdings" panose="05000000000000000000" pitchFamily="2" charset="2"/>
              <a:buChar char="q"/>
            </a:pPr>
            <a:r>
              <a:rPr lang="en-US" sz="2800" b="1" dirty="0">
                <a:latin typeface="Calibri" panose="020F0502020204030204" pitchFamily="34" charset="0"/>
              </a:rPr>
              <a:t>Promote maintenance and generalization</a:t>
            </a:r>
          </a:p>
        </p:txBody>
      </p:sp>
    </p:spTree>
    <p:extLst>
      <p:ext uri="{BB962C8B-B14F-4D97-AF65-F5344CB8AC3E}">
        <p14:creationId xmlns:p14="http://schemas.microsoft.com/office/powerpoint/2010/main" val="1953651063"/>
      </p:ext>
    </p:extLst>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LESSON DEVELOPMENT &amp; TEACHING</a:t>
            </a:r>
            <a:endParaRPr sz="4400" dirty="0">
              <a:solidFill>
                <a:schemeClr val="bg1"/>
              </a:solidFill>
            </a:endParaRPr>
          </a:p>
        </p:txBody>
      </p:sp>
      <p:sp>
        <p:nvSpPr>
          <p:cNvPr id="2" name="TextBox 1"/>
          <p:cNvSpPr txBox="1"/>
          <p:nvPr/>
        </p:nvSpPr>
        <p:spPr>
          <a:xfrm>
            <a:off x="304800" y="819150"/>
            <a:ext cx="8534400" cy="3108543"/>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800" b="1" dirty="0" smtClean="0">
                <a:latin typeface="Calibri" panose="020F0502020204030204" pitchFamily="34" charset="0"/>
              </a:rPr>
              <a:t>Training Outline for Each Session (45-60 min)</a:t>
            </a:r>
            <a:endParaRPr lang="en-US" sz="2800" b="1" dirty="0">
              <a:latin typeface="Calibri" panose="020F0502020204030204" pitchFamily="34" charset="0"/>
            </a:endParaRPr>
          </a:p>
          <a:p>
            <a:pPr marL="457200" indent="-457200">
              <a:buFont typeface="Wingdings" panose="05000000000000000000" pitchFamily="2" charset="2"/>
              <a:buChar char="ü"/>
            </a:pPr>
            <a:r>
              <a:rPr lang="en-US" sz="2800" dirty="0" smtClean="0">
                <a:latin typeface="Calibri" panose="020F0502020204030204" pitchFamily="34" charset="0"/>
              </a:rPr>
              <a:t>Review of Previous Skill (5-10 min)</a:t>
            </a:r>
            <a:endParaRPr lang="en-US" sz="2800" dirty="0">
              <a:latin typeface="Calibri" panose="020F0502020204030204" pitchFamily="34" charset="0"/>
            </a:endParaRPr>
          </a:p>
          <a:p>
            <a:pPr marL="457200" indent="-457200">
              <a:buFont typeface="Wingdings" panose="05000000000000000000" pitchFamily="2" charset="2"/>
              <a:buChar char="ü"/>
            </a:pPr>
            <a:r>
              <a:rPr lang="en-US" sz="2800" dirty="0" smtClean="0">
                <a:latin typeface="Calibri" panose="020F0502020204030204" pitchFamily="34" charset="0"/>
              </a:rPr>
              <a:t>Teach Weekly Skill (20 min) Tell, Show, Practice</a:t>
            </a:r>
            <a:endParaRPr lang="en-US" sz="2800" dirty="0">
              <a:latin typeface="Calibri" panose="020F0502020204030204" pitchFamily="34" charset="0"/>
            </a:endParaRPr>
          </a:p>
          <a:p>
            <a:pPr marL="457200" indent="-457200">
              <a:buFont typeface="Wingdings" panose="05000000000000000000" pitchFamily="2" charset="2"/>
              <a:buChar char="ü"/>
            </a:pPr>
            <a:r>
              <a:rPr lang="en-US" sz="2800" dirty="0" smtClean="0">
                <a:latin typeface="Calibri" panose="020F0502020204030204" pitchFamily="34" charset="0"/>
              </a:rPr>
              <a:t>Group Debriefing (5-10 min) Practice</a:t>
            </a:r>
            <a:endParaRPr lang="en-US" sz="2800" dirty="0">
              <a:latin typeface="Calibri" panose="020F0502020204030204" pitchFamily="34" charset="0"/>
            </a:endParaRPr>
          </a:p>
          <a:p>
            <a:pPr marL="457200" indent="-457200">
              <a:buFont typeface="Wingdings" panose="05000000000000000000" pitchFamily="2" charset="2"/>
              <a:buChar char="ü"/>
            </a:pPr>
            <a:r>
              <a:rPr lang="en-US" sz="2800" dirty="0" smtClean="0">
                <a:latin typeface="Calibri" panose="020F0502020204030204" pitchFamily="34" charset="0"/>
              </a:rPr>
              <a:t>Socialization Time (10 min) Practice</a:t>
            </a:r>
            <a:endParaRPr lang="en-US" sz="2800" dirty="0">
              <a:latin typeface="Calibri" panose="020F0502020204030204" pitchFamily="34" charset="0"/>
            </a:endParaRPr>
          </a:p>
          <a:p>
            <a:pPr marL="457200" indent="-457200">
              <a:buFont typeface="Wingdings" panose="05000000000000000000" pitchFamily="2" charset="2"/>
              <a:buChar char="ü"/>
            </a:pPr>
            <a:r>
              <a:rPr lang="en-US" sz="2800" dirty="0" smtClean="0">
                <a:latin typeface="Calibri" panose="020F0502020204030204" pitchFamily="34" charset="0"/>
              </a:rPr>
              <a:t>Establish a Weekly Goal (5-10 min)</a:t>
            </a:r>
            <a:endParaRPr lang="en-US" sz="2800" dirty="0">
              <a:latin typeface="Calibri" panose="020F0502020204030204" pitchFamily="34" charset="0"/>
            </a:endParaRPr>
          </a:p>
          <a:p>
            <a:endParaRPr lang="en-US" sz="2800" b="1" dirty="0">
              <a:latin typeface="Calibri" panose="020F0502020204030204" pitchFamily="34" charset="0"/>
            </a:endParaRPr>
          </a:p>
        </p:txBody>
      </p:sp>
    </p:spTree>
    <p:extLst>
      <p:ext uri="{BB962C8B-B14F-4D97-AF65-F5344CB8AC3E}">
        <p14:creationId xmlns:p14="http://schemas.microsoft.com/office/powerpoint/2010/main" val="4199249435"/>
      </p:ext>
    </p:extLst>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Review of Previous Skill</a:t>
            </a:r>
            <a:endParaRPr sz="4400" dirty="0">
              <a:solidFill>
                <a:schemeClr val="bg1"/>
              </a:solidFill>
            </a:endParaRPr>
          </a:p>
        </p:txBody>
      </p:sp>
      <p:sp>
        <p:nvSpPr>
          <p:cNvPr id="2" name="TextBox 1"/>
          <p:cNvSpPr txBox="1"/>
          <p:nvPr/>
        </p:nvSpPr>
        <p:spPr>
          <a:xfrm>
            <a:off x="269033" y="1504950"/>
            <a:ext cx="8534400" cy="2677656"/>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ü"/>
            </a:pPr>
            <a:r>
              <a:rPr lang="en-US" sz="2800" dirty="0" smtClean="0">
                <a:latin typeface="Calibri" panose="020F0502020204030204" pitchFamily="34" charset="0"/>
              </a:rPr>
              <a:t>Discuss homework, </a:t>
            </a:r>
          </a:p>
          <a:p>
            <a:pPr marL="457200" indent="-457200">
              <a:buFont typeface="Wingdings" panose="05000000000000000000" pitchFamily="2" charset="2"/>
              <a:buChar char="ü"/>
            </a:pPr>
            <a:r>
              <a:rPr lang="en-US" sz="2800" dirty="0" smtClean="0">
                <a:latin typeface="Calibri" panose="020F0502020204030204" pitchFamily="34" charset="0"/>
              </a:rPr>
              <a:t>Reinforce those who returned homework</a:t>
            </a:r>
          </a:p>
          <a:p>
            <a:pPr marL="457200" indent="-457200">
              <a:buFont typeface="Wingdings" panose="05000000000000000000" pitchFamily="2" charset="2"/>
              <a:buChar char="ü"/>
            </a:pPr>
            <a:r>
              <a:rPr lang="en-US" sz="2800" dirty="0" smtClean="0">
                <a:latin typeface="Calibri" panose="020F0502020204030204" pitchFamily="34" charset="0"/>
              </a:rPr>
              <a:t>Reinforce those who met weekly goal</a:t>
            </a:r>
          </a:p>
          <a:p>
            <a:endParaRPr lang="en-US" sz="2800" dirty="0">
              <a:latin typeface="Calibri" panose="020F0502020204030204" pitchFamily="34" charset="0"/>
            </a:endParaRPr>
          </a:p>
          <a:p>
            <a:r>
              <a:rPr lang="en-US" sz="2800" dirty="0" smtClean="0">
                <a:latin typeface="Calibri" panose="020F0502020204030204" pitchFamily="34" charset="0"/>
              </a:rPr>
              <a:t>*During first meeting of the group, this time will be used to establish group rules and procedures</a:t>
            </a:r>
            <a:endParaRPr lang="en-US" sz="2800" dirty="0">
              <a:latin typeface="Calibri" panose="020F0502020204030204" pitchFamily="34" charset="0"/>
            </a:endParaRPr>
          </a:p>
        </p:txBody>
      </p:sp>
    </p:spTree>
    <p:extLst>
      <p:ext uri="{BB962C8B-B14F-4D97-AF65-F5344CB8AC3E}">
        <p14:creationId xmlns:p14="http://schemas.microsoft.com/office/powerpoint/2010/main" val="1126006228"/>
      </p:ext>
    </p:extLst>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TEACHING SOCIAL SKILLS</a:t>
            </a:r>
            <a:endParaRPr sz="4400" dirty="0">
              <a:solidFill>
                <a:schemeClr val="bg1"/>
              </a:solidFill>
            </a:endParaRPr>
          </a:p>
        </p:txBody>
      </p:sp>
      <p:sp>
        <p:nvSpPr>
          <p:cNvPr id="2" name="TextBox 1"/>
          <p:cNvSpPr txBox="1"/>
          <p:nvPr/>
        </p:nvSpPr>
        <p:spPr>
          <a:xfrm>
            <a:off x="304800" y="819150"/>
            <a:ext cx="8534400" cy="3908762"/>
          </a:xfrm>
          <a:prstGeom prst="rect">
            <a:avLst/>
          </a:prstGeom>
          <a:noFill/>
          <a:ln>
            <a:solidFill>
              <a:schemeClr val="tx1"/>
            </a:solidFill>
          </a:ln>
        </p:spPr>
        <p:txBody>
          <a:bodyPr wrap="square" rtlCol="0">
            <a:spAutoFit/>
          </a:bodyPr>
          <a:lstStyle/>
          <a:p>
            <a:r>
              <a:rPr lang="en-US" sz="2800" b="1" u="sng" dirty="0">
                <a:latin typeface="Calibri" panose="020F0502020204030204" pitchFamily="34" charset="0"/>
              </a:rPr>
              <a:t>Set-Up</a:t>
            </a:r>
          </a:p>
          <a:p>
            <a:pPr marL="457200" indent="-457200">
              <a:buFont typeface="Wingdings" panose="05000000000000000000" pitchFamily="2" charset="2"/>
              <a:buChar char="q"/>
            </a:pPr>
            <a:r>
              <a:rPr lang="en-US" sz="2800" dirty="0">
                <a:latin typeface="Calibri" panose="020F0502020204030204" pitchFamily="34" charset="0"/>
              </a:rPr>
              <a:t>Bring Group </a:t>
            </a:r>
            <a:r>
              <a:rPr lang="en-US" sz="2800" dirty="0" smtClean="0">
                <a:latin typeface="Calibri" panose="020F0502020204030204" pitchFamily="34" charset="0"/>
              </a:rPr>
              <a:t>Together</a:t>
            </a:r>
            <a:endParaRPr lang="en-US" sz="800" dirty="0" smtClean="0">
              <a:latin typeface="Calibri" panose="020F0502020204030204" pitchFamily="34" charset="0"/>
            </a:endParaRPr>
          </a:p>
          <a:p>
            <a:endParaRPr lang="en-US" sz="800" dirty="0">
              <a:latin typeface="Calibri" panose="020F0502020204030204" pitchFamily="34" charset="0"/>
            </a:endParaRPr>
          </a:p>
          <a:p>
            <a:pPr marL="457200" indent="-457200">
              <a:buFont typeface="Wingdings" panose="05000000000000000000" pitchFamily="2" charset="2"/>
              <a:buChar char="q"/>
            </a:pPr>
            <a:r>
              <a:rPr lang="en-US" sz="2800" dirty="0">
                <a:latin typeface="Calibri" panose="020F0502020204030204" pitchFamily="34" charset="0"/>
              </a:rPr>
              <a:t>Tell them why they are there</a:t>
            </a:r>
          </a:p>
          <a:p>
            <a:pPr lvl="2"/>
            <a:r>
              <a:rPr lang="en-US" sz="2800" dirty="0" smtClean="0">
                <a:latin typeface="Calibri" panose="020F0502020204030204" pitchFamily="34" charset="0"/>
              </a:rPr>
              <a:t>	We are here to </a:t>
            </a:r>
            <a:r>
              <a:rPr lang="en-US" sz="2800" dirty="0">
                <a:latin typeface="Calibri" panose="020F0502020204030204" pitchFamily="34" charset="0"/>
              </a:rPr>
              <a:t>practice easy things that will help </a:t>
            </a:r>
            <a:r>
              <a:rPr lang="en-US" sz="2800" dirty="0" smtClean="0">
                <a:latin typeface="Calibri" panose="020F0502020204030204" pitchFamily="34" charset="0"/>
              </a:rPr>
              <a:t>	make </a:t>
            </a:r>
            <a:r>
              <a:rPr lang="en-US" sz="2800" dirty="0">
                <a:latin typeface="Calibri" panose="020F0502020204030204" pitchFamily="34" charset="0"/>
              </a:rPr>
              <a:t>friends and help you do well in </a:t>
            </a:r>
            <a:r>
              <a:rPr lang="en-US" sz="2800" dirty="0" smtClean="0">
                <a:latin typeface="Calibri" panose="020F0502020204030204" pitchFamily="34" charset="0"/>
              </a:rPr>
              <a:t>school</a:t>
            </a:r>
          </a:p>
          <a:p>
            <a:pPr lvl="2"/>
            <a:endParaRPr lang="en-US" sz="800" dirty="0">
              <a:latin typeface="Calibri" panose="020F0502020204030204" pitchFamily="34" charset="0"/>
            </a:endParaRPr>
          </a:p>
          <a:p>
            <a:pPr marL="457200" indent="-457200">
              <a:buFont typeface="Wingdings" panose="05000000000000000000" pitchFamily="2" charset="2"/>
              <a:buChar char="q"/>
            </a:pPr>
            <a:r>
              <a:rPr lang="en-US" sz="2800" dirty="0">
                <a:latin typeface="Calibri" panose="020F0502020204030204" pitchFamily="34" charset="0"/>
              </a:rPr>
              <a:t>Tell them what will occur in </a:t>
            </a:r>
            <a:r>
              <a:rPr lang="en-US" sz="2800" dirty="0" smtClean="0">
                <a:latin typeface="Calibri" panose="020F0502020204030204" pitchFamily="34" charset="0"/>
              </a:rPr>
              <a:t>group</a:t>
            </a:r>
            <a:endParaRPr lang="en-US" sz="800" dirty="0" smtClean="0">
              <a:latin typeface="Calibri" panose="020F0502020204030204" pitchFamily="34" charset="0"/>
            </a:endParaRPr>
          </a:p>
          <a:p>
            <a:endParaRPr lang="en-US" sz="800" dirty="0">
              <a:latin typeface="Calibri" panose="020F0502020204030204" pitchFamily="34" charset="0"/>
            </a:endParaRPr>
          </a:p>
          <a:p>
            <a:pPr marL="457200" indent="-457200">
              <a:buFont typeface="Wingdings" panose="05000000000000000000" pitchFamily="2" charset="2"/>
              <a:buChar char="q"/>
            </a:pPr>
            <a:r>
              <a:rPr lang="en-US" sz="2800" dirty="0">
                <a:latin typeface="Calibri" panose="020F0502020204030204" pitchFamily="34" charset="0"/>
              </a:rPr>
              <a:t>Try to engage students positively from the very beginning</a:t>
            </a:r>
          </a:p>
        </p:txBody>
      </p:sp>
    </p:spTree>
    <p:extLst>
      <p:ext uri="{BB962C8B-B14F-4D97-AF65-F5344CB8AC3E}">
        <p14:creationId xmlns:p14="http://schemas.microsoft.com/office/powerpoint/2010/main" val="153455173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Participant Outcomes</a:t>
            </a:r>
            <a:endParaRPr dirty="0">
              <a:solidFill>
                <a:schemeClr val="bg1"/>
              </a:solidFill>
            </a:endParaRPr>
          </a:p>
        </p:txBody>
      </p:sp>
      <p:sp>
        <p:nvSpPr>
          <p:cNvPr id="2" name="TextBox 1"/>
          <p:cNvSpPr txBox="1"/>
          <p:nvPr/>
        </p:nvSpPr>
        <p:spPr>
          <a:xfrm>
            <a:off x="381000" y="1276350"/>
            <a:ext cx="8458200" cy="3539430"/>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Ø"/>
            </a:pPr>
            <a:r>
              <a:rPr lang="en-US" sz="2800" dirty="0">
                <a:latin typeface="Calibri" panose="020F0502020204030204" pitchFamily="34" charset="0"/>
              </a:rPr>
              <a:t>Learn </a:t>
            </a:r>
            <a:r>
              <a:rPr lang="en-US" sz="2800" b="1" dirty="0">
                <a:solidFill>
                  <a:schemeClr val="tx1"/>
                </a:solidFill>
                <a:effectLst>
                  <a:outerShdw blurRad="38100" dist="38100" dir="2700000" algn="tl">
                    <a:srgbClr val="000000">
                      <a:alpha val="43137"/>
                    </a:srgbClr>
                  </a:outerShdw>
                </a:effectLst>
                <a:latin typeface="Calibri" panose="020F0502020204030204" pitchFamily="34" charset="0"/>
              </a:rPr>
              <a:t>systems and practices </a:t>
            </a:r>
            <a:r>
              <a:rPr lang="en-US" sz="2800" dirty="0">
                <a:latin typeface="Calibri" panose="020F0502020204030204" pitchFamily="34" charset="0"/>
              </a:rPr>
              <a:t>needed for a Tier 2- Social Skills intervention. </a:t>
            </a:r>
          </a:p>
          <a:p>
            <a:pPr marL="457200" indent="-457200">
              <a:buFont typeface="Wingdings" panose="05000000000000000000" pitchFamily="2" charset="2"/>
              <a:buChar char="Ø"/>
            </a:pPr>
            <a:endParaRPr lang="en-US" sz="2800" dirty="0">
              <a:latin typeface="Calibri" panose="020F0502020204030204" pitchFamily="34" charset="0"/>
            </a:endParaRPr>
          </a:p>
          <a:p>
            <a:pPr marL="457200" indent="-457200">
              <a:buFont typeface="Wingdings" panose="05000000000000000000" pitchFamily="2" charset="2"/>
              <a:buChar char="Ø"/>
            </a:pPr>
            <a:r>
              <a:rPr lang="en-US" sz="2800" dirty="0">
                <a:latin typeface="Calibri" panose="020F0502020204030204" pitchFamily="34" charset="0"/>
              </a:rPr>
              <a:t>Facilitate </a:t>
            </a:r>
            <a:r>
              <a:rPr lang="en-US" sz="2800" b="1" dirty="0">
                <a:solidFill>
                  <a:schemeClr val="tx1"/>
                </a:solidFill>
                <a:effectLst>
                  <a:outerShdw blurRad="38100" dist="38100" dir="2700000" algn="tl">
                    <a:srgbClr val="000000">
                      <a:alpha val="43137"/>
                    </a:srgbClr>
                  </a:outerShdw>
                </a:effectLst>
                <a:latin typeface="Calibri" panose="020F0502020204030204" pitchFamily="34" charset="0"/>
              </a:rPr>
              <a:t>action steps</a:t>
            </a:r>
            <a:r>
              <a:rPr lang="en-US" sz="2800" dirty="0">
                <a:latin typeface="Calibri" panose="020F0502020204030204" pitchFamily="34" charset="0"/>
              </a:rPr>
              <a:t> for installing Tier 2: Social Skills strategies with their PBIS 2/3 systems team. </a:t>
            </a:r>
          </a:p>
          <a:p>
            <a:pPr marL="457200" indent="-457200">
              <a:buFont typeface="Wingdings" panose="05000000000000000000" pitchFamily="2" charset="2"/>
              <a:buChar char="Ø"/>
            </a:pPr>
            <a:endParaRPr lang="en-US" sz="2800" dirty="0">
              <a:latin typeface="Calibri" panose="020F0502020204030204" pitchFamily="34" charset="0"/>
            </a:endParaRPr>
          </a:p>
          <a:p>
            <a:pPr marL="457200" indent="-457200">
              <a:buFont typeface="Wingdings" panose="05000000000000000000" pitchFamily="2" charset="2"/>
              <a:buChar char="Ø"/>
            </a:pPr>
            <a:r>
              <a:rPr lang="en-US" sz="2800" b="1" dirty="0">
                <a:solidFill>
                  <a:schemeClr val="tx1"/>
                </a:solidFill>
                <a:effectLst>
                  <a:outerShdw blurRad="38100" dist="38100" dir="2700000" algn="tl">
                    <a:srgbClr val="000000">
                      <a:alpha val="43137"/>
                    </a:srgbClr>
                  </a:outerShdw>
                </a:effectLst>
                <a:latin typeface="Calibri" panose="020F0502020204030204" pitchFamily="34" charset="0"/>
              </a:rPr>
              <a:t>Plan, teach, and monitor</a:t>
            </a:r>
            <a:r>
              <a:rPr lang="en-US" sz="2800" dirty="0">
                <a:latin typeface="Calibri" panose="020F0502020204030204" pitchFamily="34" charset="0"/>
              </a:rPr>
              <a:t> all critical components of Tier 2: Social Skills Strategies. </a:t>
            </a:r>
          </a:p>
        </p:txBody>
      </p:sp>
    </p:spTree>
    <p:extLst>
      <p:ext uri="{BB962C8B-B14F-4D97-AF65-F5344CB8AC3E}">
        <p14:creationId xmlns:p14="http://schemas.microsoft.com/office/powerpoint/2010/main" val="1570874471"/>
      </p:ext>
    </p:extLst>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TEACHING SOCIAL SKILLS</a:t>
            </a:r>
            <a:endParaRPr sz="4400" dirty="0">
              <a:solidFill>
                <a:schemeClr val="bg1"/>
              </a:solidFill>
            </a:endParaRPr>
          </a:p>
        </p:txBody>
      </p:sp>
      <p:sp>
        <p:nvSpPr>
          <p:cNvPr id="2" name="TextBox 1"/>
          <p:cNvSpPr txBox="1"/>
          <p:nvPr/>
        </p:nvSpPr>
        <p:spPr>
          <a:xfrm>
            <a:off x="304800" y="819150"/>
            <a:ext cx="8534400" cy="3970318"/>
          </a:xfrm>
          <a:prstGeom prst="rect">
            <a:avLst/>
          </a:prstGeom>
          <a:noFill/>
          <a:ln>
            <a:solidFill>
              <a:schemeClr val="tx1"/>
            </a:solidFill>
          </a:ln>
        </p:spPr>
        <p:txBody>
          <a:bodyPr wrap="square" rtlCol="0">
            <a:spAutoFit/>
          </a:bodyPr>
          <a:lstStyle/>
          <a:p>
            <a:r>
              <a:rPr lang="en-US" sz="2800" b="1" dirty="0"/>
              <a:t>Rationale/Defining the Skill-</a:t>
            </a:r>
            <a:r>
              <a:rPr lang="en-US" sz="2800" b="1" dirty="0">
                <a:solidFill>
                  <a:schemeClr val="tx1"/>
                </a:solidFill>
              </a:rPr>
              <a:t>The Context</a:t>
            </a:r>
          </a:p>
          <a:p>
            <a:pPr marL="45720"/>
            <a:endParaRPr lang="en-US" sz="2800" b="1" dirty="0">
              <a:solidFill>
                <a:srgbClr val="FF0000"/>
              </a:solidFill>
            </a:endParaRPr>
          </a:p>
          <a:p>
            <a:r>
              <a:rPr lang="en-US" sz="2800" b="1" dirty="0"/>
              <a:t>Modeling- </a:t>
            </a:r>
            <a:r>
              <a:rPr lang="en-US" sz="2800" b="1" dirty="0">
                <a:solidFill>
                  <a:schemeClr val="tx1"/>
                </a:solidFill>
              </a:rPr>
              <a:t>Tell/Show</a:t>
            </a:r>
          </a:p>
          <a:p>
            <a:pPr marL="45720"/>
            <a:endParaRPr lang="en-US" sz="2800" dirty="0">
              <a:solidFill>
                <a:srgbClr val="FF0000"/>
              </a:solidFill>
            </a:endParaRPr>
          </a:p>
          <a:p>
            <a:r>
              <a:rPr lang="en-US" sz="2800" b="1" dirty="0"/>
              <a:t>Role-Playing- </a:t>
            </a:r>
            <a:r>
              <a:rPr lang="en-US" sz="2800" b="1" dirty="0">
                <a:solidFill>
                  <a:schemeClr val="tx1"/>
                </a:solidFill>
              </a:rPr>
              <a:t>Show</a:t>
            </a:r>
          </a:p>
          <a:p>
            <a:pPr marL="45720"/>
            <a:endParaRPr lang="en-US" sz="2800" dirty="0">
              <a:solidFill>
                <a:srgbClr val="FF0000"/>
              </a:solidFill>
            </a:endParaRPr>
          </a:p>
          <a:p>
            <a:r>
              <a:rPr lang="en-US" sz="2800" b="1" dirty="0"/>
              <a:t>Performance Feedback- </a:t>
            </a:r>
            <a:r>
              <a:rPr lang="en-US" sz="2800" b="1" dirty="0">
                <a:solidFill>
                  <a:schemeClr val="tx1"/>
                </a:solidFill>
              </a:rPr>
              <a:t>Practice</a:t>
            </a:r>
          </a:p>
          <a:p>
            <a:pPr marL="45720"/>
            <a:endParaRPr lang="en-US" sz="2800" dirty="0">
              <a:solidFill>
                <a:srgbClr val="FF0000"/>
              </a:solidFill>
            </a:endParaRPr>
          </a:p>
          <a:p>
            <a:r>
              <a:rPr lang="en-US" sz="2800" b="1" dirty="0"/>
              <a:t>Generalization- </a:t>
            </a:r>
            <a:r>
              <a:rPr lang="en-US" sz="2800" b="1" dirty="0">
                <a:solidFill>
                  <a:schemeClr val="tx1"/>
                </a:solidFill>
              </a:rPr>
              <a:t>Embedded throughout </a:t>
            </a:r>
          </a:p>
        </p:txBody>
      </p:sp>
      <p:pic>
        <p:nvPicPr>
          <p:cNvPr id="4" name="Picture 2"/>
          <p:cNvPicPr>
            <a:picLocks noChangeAspect="1" noChangeArrowheads="1"/>
          </p:cNvPicPr>
          <p:nvPr/>
        </p:nvPicPr>
        <p:blipFill>
          <a:blip r:embed="rId3" cstate="print"/>
          <a:srcRect/>
          <a:stretch>
            <a:fillRect/>
          </a:stretch>
        </p:blipFill>
        <p:spPr bwMode="auto">
          <a:xfrm>
            <a:off x="-2514600" y="-762000"/>
            <a:ext cx="13716000" cy="8572500"/>
          </a:xfrm>
          <a:prstGeom prst="rect">
            <a:avLst/>
          </a:prstGeom>
          <a:noFill/>
          <a:ln w="9525">
            <a:noFill/>
            <a:miter lim="800000"/>
            <a:headEnd/>
            <a:tailEnd/>
          </a:ln>
        </p:spPr>
      </p:pic>
    </p:spTree>
    <p:extLst>
      <p:ext uri="{BB962C8B-B14F-4D97-AF65-F5344CB8AC3E}">
        <p14:creationId xmlns:p14="http://schemas.microsoft.com/office/powerpoint/2010/main" val="3494710827"/>
      </p:ext>
    </p:extLst>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Teach Weekly Skill</a:t>
            </a:r>
            <a:endParaRPr sz="4400" dirty="0">
              <a:solidFill>
                <a:schemeClr val="bg1"/>
              </a:solidFill>
            </a:endParaRPr>
          </a:p>
        </p:txBody>
      </p:sp>
      <p:sp>
        <p:nvSpPr>
          <p:cNvPr id="2" name="TextBox 1"/>
          <p:cNvSpPr txBox="1"/>
          <p:nvPr/>
        </p:nvSpPr>
        <p:spPr>
          <a:xfrm>
            <a:off x="304800" y="1200150"/>
            <a:ext cx="8534400" cy="3108543"/>
          </a:xfrm>
          <a:prstGeom prst="rect">
            <a:avLst/>
          </a:prstGeom>
          <a:noFill/>
          <a:ln>
            <a:solidFill>
              <a:schemeClr val="tx1"/>
            </a:solidFill>
          </a:ln>
        </p:spPr>
        <p:txBody>
          <a:bodyPr wrap="square" rtlCol="0">
            <a:spAutoFit/>
          </a:bodyPr>
          <a:lstStyle/>
          <a:p>
            <a:r>
              <a:rPr lang="en-US" sz="2800" dirty="0" smtClean="0">
                <a:latin typeface="Calibri" panose="020F0502020204030204" pitchFamily="34" charset="0"/>
              </a:rPr>
              <a:t>- Establish the need to learn the skill (teach)</a:t>
            </a:r>
          </a:p>
          <a:p>
            <a:r>
              <a:rPr lang="en-US" sz="2800" dirty="0" smtClean="0">
                <a:latin typeface="Calibri" panose="020F0502020204030204" pitchFamily="34" charset="0"/>
              </a:rPr>
              <a:t>- Teach </a:t>
            </a:r>
            <a:r>
              <a:rPr lang="en-US" sz="2800" dirty="0">
                <a:latin typeface="Calibri" panose="020F0502020204030204" pitchFamily="34" charset="0"/>
              </a:rPr>
              <a:t>with cue cards (teach) </a:t>
            </a:r>
            <a:endParaRPr lang="en-US" sz="2800" dirty="0" smtClean="0">
              <a:latin typeface="Calibri" panose="020F0502020204030204" pitchFamily="34" charset="0"/>
            </a:endParaRPr>
          </a:p>
          <a:p>
            <a:r>
              <a:rPr lang="en-US" sz="2800" dirty="0" smtClean="0">
                <a:latin typeface="Calibri" panose="020F0502020204030204" pitchFamily="34" charset="0"/>
              </a:rPr>
              <a:t>– </a:t>
            </a:r>
            <a:r>
              <a:rPr lang="en-US" sz="2800" dirty="0">
                <a:latin typeface="Calibri" panose="020F0502020204030204" pitchFamily="34" charset="0"/>
              </a:rPr>
              <a:t>Elicit real life examples (show) </a:t>
            </a:r>
            <a:endParaRPr lang="en-US" sz="2800" dirty="0" smtClean="0">
              <a:latin typeface="Calibri" panose="020F0502020204030204" pitchFamily="34" charset="0"/>
            </a:endParaRPr>
          </a:p>
          <a:p>
            <a:r>
              <a:rPr lang="en-US" sz="2800" dirty="0" smtClean="0">
                <a:latin typeface="Calibri" panose="020F0502020204030204" pitchFamily="34" charset="0"/>
              </a:rPr>
              <a:t>– </a:t>
            </a:r>
            <a:r>
              <a:rPr lang="en-US" sz="2800" dirty="0">
                <a:latin typeface="Calibri" panose="020F0502020204030204" pitchFamily="34" charset="0"/>
              </a:rPr>
              <a:t>Model (show) </a:t>
            </a:r>
            <a:endParaRPr lang="en-US" sz="2800" dirty="0" smtClean="0">
              <a:latin typeface="Calibri" panose="020F0502020204030204" pitchFamily="34" charset="0"/>
            </a:endParaRPr>
          </a:p>
          <a:p>
            <a:r>
              <a:rPr lang="en-US" sz="2800" dirty="0" smtClean="0">
                <a:latin typeface="Calibri" panose="020F0502020204030204" pitchFamily="34" charset="0"/>
              </a:rPr>
              <a:t>– </a:t>
            </a:r>
            <a:r>
              <a:rPr lang="en-US" sz="2800" dirty="0">
                <a:latin typeface="Calibri" panose="020F0502020204030204" pitchFamily="34" charset="0"/>
              </a:rPr>
              <a:t>Role play with on-going feedback (Practice) </a:t>
            </a:r>
            <a:endParaRPr lang="en-US" sz="2800" dirty="0" smtClean="0">
              <a:latin typeface="Calibri" panose="020F0502020204030204" pitchFamily="34" charset="0"/>
            </a:endParaRPr>
          </a:p>
          <a:p>
            <a:r>
              <a:rPr lang="en-US" sz="2800" dirty="0" smtClean="0">
                <a:latin typeface="Calibri" panose="020F0502020204030204" pitchFamily="34" charset="0"/>
              </a:rPr>
              <a:t>– </a:t>
            </a:r>
            <a:r>
              <a:rPr lang="en-US" sz="2800" dirty="0">
                <a:latin typeface="Calibri" panose="020F0502020204030204" pitchFamily="34" charset="0"/>
              </a:rPr>
              <a:t>Additional practice opportunity &amp; </a:t>
            </a:r>
            <a:r>
              <a:rPr lang="en-US" sz="2800" dirty="0" smtClean="0">
                <a:latin typeface="Calibri" panose="020F0502020204030204" pitchFamily="34" charset="0"/>
              </a:rPr>
              <a:t>homework (Practice &amp; Generalization)</a:t>
            </a:r>
            <a:endParaRPr lang="en-US" sz="2800" dirty="0">
              <a:latin typeface="Calibri" panose="020F0502020204030204" pitchFamily="34" charset="0"/>
            </a:endParaRPr>
          </a:p>
        </p:txBody>
      </p:sp>
    </p:spTree>
    <p:extLst>
      <p:ext uri="{BB962C8B-B14F-4D97-AF65-F5344CB8AC3E}">
        <p14:creationId xmlns:p14="http://schemas.microsoft.com/office/powerpoint/2010/main" val="1087618269"/>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RATIONALE &amp; DEFINING THE SKILL</a:t>
            </a:r>
            <a:endParaRPr sz="4400" dirty="0">
              <a:solidFill>
                <a:schemeClr val="bg1"/>
              </a:solidFill>
            </a:endParaRPr>
          </a:p>
        </p:txBody>
      </p:sp>
      <p:sp>
        <p:nvSpPr>
          <p:cNvPr id="2" name="TextBox 1"/>
          <p:cNvSpPr txBox="1"/>
          <p:nvPr/>
        </p:nvSpPr>
        <p:spPr>
          <a:xfrm>
            <a:off x="304800" y="1276350"/>
            <a:ext cx="8534400" cy="3046988"/>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800" dirty="0" smtClean="0">
                <a:latin typeface="Calibri" panose="020F0502020204030204" pitchFamily="34" charset="0"/>
              </a:rPr>
              <a:t>The goal is to help students understand the skill to be taught</a:t>
            </a:r>
            <a:endParaRPr lang="en-US" sz="800" dirty="0" smtClean="0">
              <a:latin typeface="Calibri" panose="020F0502020204030204" pitchFamily="34" charset="0"/>
            </a:endParaRPr>
          </a:p>
          <a:p>
            <a:endParaRPr lang="en-US" sz="800" dirty="0">
              <a:latin typeface="Calibri" panose="020F0502020204030204" pitchFamily="34" charset="0"/>
            </a:endParaRPr>
          </a:p>
          <a:p>
            <a:pPr marL="457200" indent="-457200">
              <a:buFont typeface="Wingdings" panose="05000000000000000000" pitchFamily="2" charset="2"/>
              <a:buChar char="q"/>
            </a:pPr>
            <a:r>
              <a:rPr lang="en-US" sz="2800" dirty="0" smtClean="0">
                <a:latin typeface="Calibri" panose="020F0502020204030204" pitchFamily="34" charset="0"/>
              </a:rPr>
              <a:t>Ask for student input through dialogue</a:t>
            </a:r>
          </a:p>
          <a:p>
            <a:pPr lvl="2"/>
            <a:endParaRPr lang="en-US" sz="800" dirty="0">
              <a:latin typeface="Calibri" panose="020F0502020204030204" pitchFamily="34" charset="0"/>
            </a:endParaRPr>
          </a:p>
          <a:p>
            <a:pPr marL="457200" indent="-457200">
              <a:buFont typeface="Wingdings" panose="05000000000000000000" pitchFamily="2" charset="2"/>
              <a:buChar char="q"/>
            </a:pPr>
            <a:r>
              <a:rPr lang="en-US" sz="2800" dirty="0" smtClean="0">
                <a:latin typeface="Calibri" panose="020F0502020204030204" pitchFamily="34" charset="0"/>
              </a:rPr>
              <a:t>Connect the rationale for using the skill to various settings</a:t>
            </a:r>
            <a:endParaRPr lang="en-US" sz="800" dirty="0" smtClean="0">
              <a:latin typeface="Calibri" panose="020F0502020204030204" pitchFamily="34" charset="0"/>
            </a:endParaRPr>
          </a:p>
          <a:p>
            <a:endParaRPr lang="en-US" sz="800" dirty="0">
              <a:latin typeface="Calibri" panose="020F0502020204030204" pitchFamily="34" charset="0"/>
            </a:endParaRPr>
          </a:p>
          <a:p>
            <a:pPr marL="457200" indent="-457200">
              <a:buFont typeface="Wingdings" panose="05000000000000000000" pitchFamily="2" charset="2"/>
              <a:buChar char="q"/>
            </a:pPr>
            <a:r>
              <a:rPr lang="en-US" sz="2800" dirty="0" smtClean="0">
                <a:latin typeface="Calibri" panose="020F0502020204030204" pitchFamily="34" charset="0"/>
              </a:rPr>
              <a:t>State how the skill will benefit the student</a:t>
            </a:r>
            <a:endParaRPr lang="en-US" sz="2800" dirty="0">
              <a:latin typeface="Calibri" panose="020F0502020204030204" pitchFamily="34" charset="0"/>
            </a:endParaRPr>
          </a:p>
        </p:txBody>
      </p:sp>
    </p:spTree>
    <p:extLst>
      <p:ext uri="{BB962C8B-B14F-4D97-AF65-F5344CB8AC3E}">
        <p14:creationId xmlns:p14="http://schemas.microsoft.com/office/powerpoint/2010/main" val="2230451664"/>
      </p:ext>
    </p:extLst>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TEACHING SOCIAL SKILLS</a:t>
            </a:r>
            <a:endParaRPr sz="4400" dirty="0">
              <a:solidFill>
                <a:schemeClr val="bg1"/>
              </a:solidFill>
            </a:endParaRPr>
          </a:p>
        </p:txBody>
      </p:sp>
      <p:sp>
        <p:nvSpPr>
          <p:cNvPr id="2" name="TextBox 1"/>
          <p:cNvSpPr txBox="1"/>
          <p:nvPr/>
        </p:nvSpPr>
        <p:spPr>
          <a:xfrm>
            <a:off x="304800" y="819150"/>
            <a:ext cx="8534400" cy="2677656"/>
          </a:xfrm>
          <a:prstGeom prst="rect">
            <a:avLst/>
          </a:prstGeom>
          <a:noFill/>
          <a:ln>
            <a:solidFill>
              <a:schemeClr val="tx1"/>
            </a:solidFill>
          </a:ln>
        </p:spPr>
        <p:txBody>
          <a:bodyPr wrap="square" rtlCol="0">
            <a:spAutoFit/>
          </a:bodyPr>
          <a:lstStyle/>
          <a:p>
            <a:r>
              <a:rPr lang="en-US" sz="2800" b="1" u="sng" dirty="0" smtClean="0">
                <a:latin typeface="Calibri" panose="020F0502020204030204" pitchFamily="34" charset="0"/>
              </a:rPr>
              <a:t>Lesson Components</a:t>
            </a:r>
          </a:p>
          <a:p>
            <a:pPr marL="457200" indent="-457200">
              <a:buFont typeface="Wingdings" panose="05000000000000000000" pitchFamily="2" charset="2"/>
              <a:buChar char="q"/>
            </a:pPr>
            <a:r>
              <a:rPr lang="en-US" sz="2800" dirty="0" smtClean="0">
                <a:latin typeface="Calibri" panose="020F0502020204030204" pitchFamily="34" charset="0"/>
              </a:rPr>
              <a:t>Rule for why to use the skill</a:t>
            </a:r>
          </a:p>
          <a:p>
            <a:pPr marL="457200" indent="-457200">
              <a:buFont typeface="Wingdings" panose="05000000000000000000" pitchFamily="2" charset="2"/>
              <a:buChar char="q"/>
            </a:pPr>
            <a:r>
              <a:rPr lang="en-US" sz="2800" dirty="0" smtClean="0">
                <a:latin typeface="Calibri" panose="020F0502020204030204" pitchFamily="34" charset="0"/>
              </a:rPr>
              <a:t>Rule for when to use the skill</a:t>
            </a:r>
          </a:p>
          <a:p>
            <a:pPr lvl="1"/>
            <a:r>
              <a:rPr lang="en-US" sz="2800" dirty="0">
                <a:latin typeface="Calibri" panose="020F0502020204030204" pitchFamily="34" charset="0"/>
              </a:rPr>
              <a:t>	</a:t>
            </a:r>
            <a:r>
              <a:rPr lang="en-US" sz="2800" dirty="0" smtClean="0">
                <a:latin typeface="Calibri" panose="020F0502020204030204" pitchFamily="34" charset="0"/>
              </a:rPr>
              <a:t>And for when not to use the skill</a:t>
            </a:r>
          </a:p>
          <a:p>
            <a:pPr marL="457200" lvl="1" indent="-457200">
              <a:buFont typeface="Wingdings" panose="05000000000000000000" pitchFamily="2" charset="2"/>
              <a:buChar char="q"/>
            </a:pPr>
            <a:r>
              <a:rPr lang="en-US" sz="2800" dirty="0" smtClean="0">
                <a:latin typeface="Calibri" panose="020F0502020204030204" pitchFamily="34" charset="0"/>
              </a:rPr>
              <a:t>Set of useful skill variations</a:t>
            </a:r>
          </a:p>
          <a:p>
            <a:pPr marL="457200" lvl="1" indent="-457200">
              <a:buFont typeface="Wingdings" panose="05000000000000000000" pitchFamily="2" charset="2"/>
              <a:buChar char="q"/>
            </a:pPr>
            <a:r>
              <a:rPr lang="en-US" sz="2800" dirty="0" smtClean="0">
                <a:latin typeface="Calibri" panose="020F0502020204030204" pitchFamily="34" charset="0"/>
              </a:rPr>
              <a:t>Natural examples</a:t>
            </a:r>
            <a:endParaRPr lang="en-US" sz="2800" dirty="0">
              <a:latin typeface="Calibri" panose="020F0502020204030204" pitchFamily="34" charset="0"/>
            </a:endParaRPr>
          </a:p>
        </p:txBody>
      </p:sp>
    </p:spTree>
    <p:extLst>
      <p:ext uri="{BB962C8B-B14F-4D97-AF65-F5344CB8AC3E}">
        <p14:creationId xmlns:p14="http://schemas.microsoft.com/office/powerpoint/2010/main" val="1413496451"/>
      </p:ext>
    </p:extLst>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TEACHING SOCIAL SKILLS</a:t>
            </a:r>
            <a:endParaRPr sz="4400" dirty="0">
              <a:solidFill>
                <a:schemeClr val="bg1"/>
              </a:solidFill>
            </a:endParaRPr>
          </a:p>
        </p:txBody>
      </p:sp>
      <p:sp>
        <p:nvSpPr>
          <p:cNvPr id="2" name="TextBox 1"/>
          <p:cNvSpPr txBox="1"/>
          <p:nvPr/>
        </p:nvSpPr>
        <p:spPr>
          <a:xfrm>
            <a:off x="304800" y="1200150"/>
            <a:ext cx="8534400" cy="3108543"/>
          </a:xfrm>
          <a:prstGeom prst="rect">
            <a:avLst/>
          </a:prstGeom>
          <a:noFill/>
          <a:ln>
            <a:solidFill>
              <a:schemeClr val="tx1"/>
            </a:solidFill>
          </a:ln>
        </p:spPr>
        <p:txBody>
          <a:bodyPr wrap="square" rtlCol="0">
            <a:spAutoFit/>
          </a:bodyPr>
          <a:lstStyle/>
          <a:p>
            <a:r>
              <a:rPr lang="en-US" sz="2800" b="1" u="sng" dirty="0" smtClean="0">
                <a:latin typeface="Calibri" panose="020F0502020204030204" pitchFamily="34" charset="0"/>
              </a:rPr>
              <a:t>Model/Demonstrate the Skill</a:t>
            </a:r>
          </a:p>
          <a:p>
            <a:pPr marL="457200" indent="-457200">
              <a:buFont typeface="Wingdings" panose="05000000000000000000" pitchFamily="2" charset="2"/>
              <a:buChar char="q"/>
            </a:pPr>
            <a:r>
              <a:rPr lang="en-US" sz="2800" dirty="0" smtClean="0">
                <a:latin typeface="Calibri" panose="020F0502020204030204" pitchFamily="34" charset="0"/>
              </a:rPr>
              <a:t>Teacher provides first model and questions</a:t>
            </a:r>
          </a:p>
          <a:p>
            <a:pPr marL="457200" indent="-457200">
              <a:buFont typeface="Wingdings" panose="05000000000000000000" pitchFamily="2" charset="2"/>
              <a:buChar char="q"/>
            </a:pPr>
            <a:r>
              <a:rPr lang="en-US" sz="2800" dirty="0" smtClean="0">
                <a:latin typeface="Calibri" panose="020F0502020204030204" pitchFamily="34" charset="0"/>
              </a:rPr>
              <a:t>Select competent and respected students and adults</a:t>
            </a:r>
          </a:p>
          <a:p>
            <a:pPr marL="457200" indent="-457200">
              <a:buFont typeface="Wingdings" panose="05000000000000000000" pitchFamily="2" charset="2"/>
              <a:buChar char="q"/>
            </a:pPr>
            <a:r>
              <a:rPr lang="en-US" sz="2800" dirty="0" smtClean="0">
                <a:latin typeface="Calibri" panose="020F0502020204030204" pitchFamily="34" charset="0"/>
              </a:rPr>
              <a:t>Only the teacher models incorrect responses</a:t>
            </a:r>
          </a:p>
          <a:p>
            <a:pPr marL="457200" indent="-457200">
              <a:buFont typeface="Wingdings" panose="05000000000000000000" pitchFamily="2" charset="2"/>
              <a:buChar char="q"/>
            </a:pPr>
            <a:r>
              <a:rPr lang="en-US" sz="2800" dirty="0" smtClean="0">
                <a:latin typeface="Calibri" panose="020F0502020204030204" pitchFamily="34" charset="0"/>
              </a:rPr>
              <a:t>Select examples from natural context</a:t>
            </a:r>
          </a:p>
          <a:p>
            <a:pPr marL="457200" indent="-457200">
              <a:buFont typeface="Wingdings" panose="05000000000000000000" pitchFamily="2" charset="2"/>
              <a:buChar char="q"/>
            </a:pPr>
            <a:r>
              <a:rPr lang="en-US" sz="2800" dirty="0" smtClean="0">
                <a:latin typeface="Calibri" panose="020F0502020204030204" pitchFamily="34" charset="0"/>
              </a:rPr>
              <a:t>At least two positive demonstrations of each example</a:t>
            </a:r>
          </a:p>
          <a:p>
            <a:endParaRPr lang="en-US" sz="2800" dirty="0">
              <a:latin typeface="Calibri" panose="020F0502020204030204" pitchFamily="34" charset="0"/>
            </a:endParaRPr>
          </a:p>
        </p:txBody>
      </p:sp>
    </p:spTree>
    <p:extLst>
      <p:ext uri="{BB962C8B-B14F-4D97-AF65-F5344CB8AC3E}">
        <p14:creationId xmlns:p14="http://schemas.microsoft.com/office/powerpoint/2010/main" val="256223487"/>
      </p:ext>
    </p:extLst>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TEACHING SOCIAL SKILLS</a:t>
            </a:r>
            <a:endParaRPr sz="4400" dirty="0">
              <a:solidFill>
                <a:schemeClr val="bg1"/>
              </a:solidFill>
            </a:endParaRPr>
          </a:p>
        </p:txBody>
      </p:sp>
      <p:sp>
        <p:nvSpPr>
          <p:cNvPr id="2" name="TextBox 1"/>
          <p:cNvSpPr txBox="1"/>
          <p:nvPr/>
        </p:nvSpPr>
        <p:spPr>
          <a:xfrm>
            <a:off x="320351" y="1276350"/>
            <a:ext cx="8534400" cy="2677656"/>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800" dirty="0" smtClean="0">
                <a:latin typeface="Calibri" panose="020F0502020204030204" pitchFamily="34" charset="0"/>
              </a:rPr>
              <a:t>Only the teacher models negative behavior – never the students</a:t>
            </a:r>
          </a:p>
          <a:p>
            <a:pPr marL="457200" indent="-457200">
              <a:buFont typeface="Wingdings" panose="05000000000000000000" pitchFamily="2" charset="2"/>
              <a:buChar char="q"/>
            </a:pPr>
            <a:endParaRPr lang="en-US" sz="2800" dirty="0">
              <a:latin typeface="Calibri" panose="020F0502020204030204" pitchFamily="34" charset="0"/>
            </a:endParaRPr>
          </a:p>
          <a:p>
            <a:pPr marL="457200" indent="-457200">
              <a:buFont typeface="Wingdings" panose="05000000000000000000" pitchFamily="2" charset="2"/>
              <a:buChar char="q"/>
            </a:pPr>
            <a:endParaRPr lang="en-US" sz="2800" dirty="0" smtClean="0">
              <a:latin typeface="Calibri" panose="020F0502020204030204" pitchFamily="34" charset="0"/>
            </a:endParaRPr>
          </a:p>
          <a:p>
            <a:pPr marL="457200" indent="-457200">
              <a:buFont typeface="Wingdings" panose="05000000000000000000" pitchFamily="2" charset="2"/>
              <a:buChar char="q"/>
            </a:pPr>
            <a:r>
              <a:rPr lang="en-US" sz="2800" dirty="0" smtClean="0">
                <a:latin typeface="Calibri" panose="020F0502020204030204" pitchFamily="34" charset="0"/>
              </a:rPr>
              <a:t>Have students tell you why wrong and what bad things would happen as a result</a:t>
            </a:r>
            <a:endParaRPr lang="en-US" sz="2800" dirty="0">
              <a:latin typeface="Calibri" panose="020F0502020204030204" pitchFamily="34" charset="0"/>
            </a:endParaRPr>
          </a:p>
        </p:txBody>
      </p:sp>
    </p:spTree>
    <p:extLst>
      <p:ext uri="{BB962C8B-B14F-4D97-AF65-F5344CB8AC3E}">
        <p14:creationId xmlns:p14="http://schemas.microsoft.com/office/powerpoint/2010/main" val="3971492695"/>
      </p:ext>
    </p:extLst>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EXAMPLE OF RATIONALE</a:t>
            </a:r>
            <a:endParaRPr sz="4400" dirty="0">
              <a:solidFill>
                <a:schemeClr val="bg1"/>
              </a:solidFill>
            </a:endParaRPr>
          </a:p>
        </p:txBody>
      </p:sp>
      <p:sp>
        <p:nvSpPr>
          <p:cNvPr id="2" name="TextBox 1"/>
          <p:cNvSpPr txBox="1"/>
          <p:nvPr/>
        </p:nvSpPr>
        <p:spPr>
          <a:xfrm>
            <a:off x="304800" y="971550"/>
            <a:ext cx="8534400" cy="3816429"/>
          </a:xfrm>
          <a:prstGeom prst="rect">
            <a:avLst/>
          </a:prstGeom>
          <a:noFill/>
          <a:ln>
            <a:solidFill>
              <a:schemeClr val="tx1"/>
            </a:solidFill>
          </a:ln>
        </p:spPr>
        <p:txBody>
          <a:bodyPr wrap="square" rtlCol="0">
            <a:spAutoFit/>
          </a:bodyPr>
          <a:lstStyle/>
          <a:p>
            <a:r>
              <a:rPr lang="en-US" sz="2200" dirty="0">
                <a:latin typeface="Calibri" panose="020F0502020204030204" pitchFamily="34" charset="0"/>
              </a:rPr>
              <a:t>Teacher might say, “Today’s skill is an important one, it is called dealing with an accusation. Can anyone tell me what an accusation is?  </a:t>
            </a:r>
          </a:p>
          <a:p>
            <a:pPr marL="45720"/>
            <a:endParaRPr lang="en-US" sz="2200" dirty="0">
              <a:latin typeface="Calibri" panose="020F0502020204030204" pitchFamily="34" charset="0"/>
            </a:endParaRPr>
          </a:p>
          <a:p>
            <a:r>
              <a:rPr lang="en-US" sz="2200" dirty="0">
                <a:latin typeface="Calibri" panose="020F0502020204030204" pitchFamily="34" charset="0"/>
              </a:rPr>
              <a:t>Allow students to give examples</a:t>
            </a:r>
          </a:p>
          <a:p>
            <a:pPr marL="45720"/>
            <a:endParaRPr lang="en-US" sz="2200" dirty="0">
              <a:latin typeface="Calibri" panose="020F0502020204030204" pitchFamily="34" charset="0"/>
            </a:endParaRPr>
          </a:p>
          <a:p>
            <a:r>
              <a:rPr lang="en-US" sz="2200" dirty="0">
                <a:latin typeface="Calibri" panose="020F0502020204030204" pitchFamily="34" charset="0"/>
              </a:rPr>
              <a:t>Teacher might say, “ An accusation happens when someone may believe that you did something and they may accuse you. You may have done it, or you may not have.  Most times, it is upsetting to be accused of doing something whether you did it or not.  So the skill we are going to learn today is how to handles these types of situations both at school and in the community.”</a:t>
            </a:r>
          </a:p>
        </p:txBody>
      </p:sp>
    </p:spTree>
    <p:extLst>
      <p:ext uri="{BB962C8B-B14F-4D97-AF65-F5344CB8AC3E}">
        <p14:creationId xmlns:p14="http://schemas.microsoft.com/office/powerpoint/2010/main" val="2029334715"/>
      </p:ext>
    </p:extLst>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SKILL STEPS</a:t>
            </a:r>
            <a:endParaRPr sz="4400" dirty="0">
              <a:solidFill>
                <a:schemeClr val="bg1"/>
              </a:solidFill>
            </a:endParaRPr>
          </a:p>
        </p:txBody>
      </p:sp>
      <p:sp>
        <p:nvSpPr>
          <p:cNvPr id="2" name="TextBox 1"/>
          <p:cNvSpPr txBox="1"/>
          <p:nvPr/>
        </p:nvSpPr>
        <p:spPr>
          <a:xfrm>
            <a:off x="304800" y="971550"/>
            <a:ext cx="8534400" cy="1938992"/>
          </a:xfrm>
          <a:prstGeom prst="rect">
            <a:avLst/>
          </a:prstGeom>
          <a:noFill/>
          <a:ln>
            <a:solidFill>
              <a:schemeClr val="tx1"/>
            </a:solidFill>
          </a:ln>
        </p:spPr>
        <p:txBody>
          <a:bodyPr wrap="square" rtlCol="0">
            <a:spAutoFit/>
          </a:bodyPr>
          <a:lstStyle/>
          <a:p>
            <a:pPr marL="342900" indent="-342900">
              <a:buFont typeface="Wingdings" panose="05000000000000000000" pitchFamily="2" charset="2"/>
              <a:buChar char="q"/>
            </a:pPr>
            <a:r>
              <a:rPr lang="en-US" sz="2400" dirty="0"/>
              <a:t>Construct poster of skill steps to be taught</a:t>
            </a:r>
          </a:p>
          <a:p>
            <a:pPr marL="342900" indent="-342900">
              <a:buFont typeface="Wingdings" panose="05000000000000000000" pitchFamily="2" charset="2"/>
              <a:buChar char="q"/>
            </a:pPr>
            <a:r>
              <a:rPr lang="en-US" sz="2400" dirty="0"/>
              <a:t>Connect skill steps to steps of social skills daily progress report</a:t>
            </a:r>
          </a:p>
          <a:p>
            <a:pPr marL="342900" indent="-342900">
              <a:buFont typeface="Wingdings" panose="05000000000000000000" pitchFamily="2" charset="2"/>
              <a:buChar char="q"/>
            </a:pPr>
            <a:r>
              <a:rPr lang="en-US" sz="2400" dirty="0"/>
              <a:t>Some students might require skill step cards for a visual prompt</a:t>
            </a:r>
          </a:p>
        </p:txBody>
      </p:sp>
      <p:sp>
        <p:nvSpPr>
          <p:cNvPr id="4" name="TextBox 3"/>
          <p:cNvSpPr txBox="1"/>
          <p:nvPr/>
        </p:nvSpPr>
        <p:spPr>
          <a:xfrm>
            <a:off x="2057400" y="3105150"/>
            <a:ext cx="5105400" cy="1938992"/>
          </a:xfrm>
          <a:prstGeom prst="rect">
            <a:avLst/>
          </a:prstGeom>
          <a:noFill/>
        </p:spPr>
        <p:txBody>
          <a:bodyPr wrap="square" rtlCol="0">
            <a:spAutoFit/>
          </a:bodyPr>
          <a:lstStyle/>
          <a:p>
            <a:pPr algn="ctr"/>
            <a:r>
              <a:rPr lang="en-US" sz="2000" b="1" dirty="0" smtClean="0">
                <a:latin typeface="Calibri" panose="020F0502020204030204" pitchFamily="34" charset="0"/>
              </a:rPr>
              <a:t>Asking for Help</a:t>
            </a:r>
          </a:p>
          <a:p>
            <a:pPr marL="342900" indent="-342900">
              <a:buAutoNum type="arabicPeriod"/>
            </a:pPr>
            <a:r>
              <a:rPr lang="en-US" sz="2000" dirty="0" smtClean="0">
                <a:latin typeface="Calibri" panose="020F0502020204030204" pitchFamily="34" charset="0"/>
              </a:rPr>
              <a:t>Ask yourself, “Can I do this alone?”</a:t>
            </a:r>
          </a:p>
          <a:p>
            <a:pPr marL="342900" indent="-342900">
              <a:buAutoNum type="arabicPeriod"/>
            </a:pPr>
            <a:r>
              <a:rPr lang="en-US" sz="2000" dirty="0" smtClean="0">
                <a:latin typeface="Calibri" panose="020F0502020204030204" pitchFamily="34" charset="0"/>
              </a:rPr>
              <a:t>If not, raise your hand.</a:t>
            </a:r>
          </a:p>
          <a:p>
            <a:pPr marL="342900" indent="-342900">
              <a:buAutoNum type="arabicPeriod"/>
            </a:pPr>
            <a:r>
              <a:rPr lang="en-US" sz="2000" dirty="0" smtClean="0">
                <a:latin typeface="Calibri" panose="020F0502020204030204" pitchFamily="34" charset="0"/>
              </a:rPr>
              <a:t>Wait, say to yourself, “ I know I can wait without talking.”</a:t>
            </a:r>
          </a:p>
          <a:p>
            <a:pPr marL="342900" indent="-342900">
              <a:buAutoNum type="arabicPeriod"/>
            </a:pPr>
            <a:r>
              <a:rPr lang="en-US" sz="2000" dirty="0" smtClean="0">
                <a:latin typeface="Calibri" panose="020F0502020204030204" pitchFamily="34" charset="0"/>
              </a:rPr>
              <a:t>Ask for help in a respectful way</a:t>
            </a:r>
            <a:endParaRPr lang="en-US" sz="2000" dirty="0">
              <a:latin typeface="Calibri" panose="020F0502020204030204" pitchFamily="34" charset="0"/>
            </a:endParaRPr>
          </a:p>
        </p:txBody>
      </p:sp>
    </p:spTree>
    <p:extLst>
      <p:ext uri="{BB962C8B-B14F-4D97-AF65-F5344CB8AC3E}">
        <p14:creationId xmlns:p14="http://schemas.microsoft.com/office/powerpoint/2010/main" val="467249114"/>
      </p:ext>
    </p:extLst>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MODELING</a:t>
            </a:r>
            <a:endParaRPr sz="4400" dirty="0">
              <a:solidFill>
                <a:schemeClr val="bg1"/>
              </a:solidFill>
            </a:endParaRPr>
          </a:p>
        </p:txBody>
      </p:sp>
      <p:sp>
        <p:nvSpPr>
          <p:cNvPr id="2" name="TextBox 1"/>
          <p:cNvSpPr txBox="1"/>
          <p:nvPr/>
        </p:nvSpPr>
        <p:spPr>
          <a:xfrm>
            <a:off x="228600" y="954055"/>
            <a:ext cx="8686800" cy="3816429"/>
          </a:xfrm>
          <a:prstGeom prst="rect">
            <a:avLst/>
          </a:prstGeom>
          <a:noFill/>
          <a:ln>
            <a:solidFill>
              <a:schemeClr val="tx1"/>
            </a:solidFill>
          </a:ln>
        </p:spPr>
        <p:txBody>
          <a:bodyPr wrap="square" rtlCol="0">
            <a:spAutoFit/>
          </a:bodyPr>
          <a:lstStyle/>
          <a:p>
            <a:pPr marL="342900" indent="-342900">
              <a:buFont typeface="Wingdings" panose="05000000000000000000" pitchFamily="2" charset="2"/>
              <a:buChar char="q"/>
            </a:pPr>
            <a:r>
              <a:rPr lang="en-US" sz="2200" dirty="0">
                <a:latin typeface="Calibri" panose="020F0502020204030204" pitchFamily="34" charset="0"/>
              </a:rPr>
              <a:t>Use at least two examples for each skill demonstration.  </a:t>
            </a:r>
          </a:p>
          <a:p>
            <a:pPr marL="342900" indent="-342900">
              <a:buFont typeface="Wingdings" panose="05000000000000000000" pitchFamily="2" charset="2"/>
              <a:buChar char="q"/>
            </a:pPr>
            <a:r>
              <a:rPr lang="en-US" sz="2200" dirty="0">
                <a:latin typeface="Calibri" panose="020F0502020204030204" pitchFamily="34" charset="0"/>
              </a:rPr>
              <a:t>Select situations relevant to students’ real-life circumstances (cultural context)</a:t>
            </a:r>
          </a:p>
          <a:p>
            <a:pPr marL="342900" indent="-342900">
              <a:buFont typeface="Wingdings" panose="05000000000000000000" pitchFamily="2" charset="2"/>
              <a:buChar char="q"/>
            </a:pPr>
            <a:r>
              <a:rPr lang="en-US" sz="2200" dirty="0">
                <a:latin typeface="Calibri" panose="020F0502020204030204" pitchFamily="34" charset="0"/>
              </a:rPr>
              <a:t>The model should be portrayed as a reasonably similar to the group member in age, socioeconomic background, verbal ability </a:t>
            </a:r>
          </a:p>
          <a:p>
            <a:pPr marL="342900" indent="-342900">
              <a:buFont typeface="Wingdings" panose="05000000000000000000" pitchFamily="2" charset="2"/>
              <a:buChar char="q"/>
            </a:pPr>
            <a:r>
              <a:rPr lang="en-US" sz="2200" dirty="0">
                <a:latin typeface="Calibri" panose="020F0502020204030204" pitchFamily="34" charset="0"/>
              </a:rPr>
              <a:t>The model should think out loud</a:t>
            </a:r>
          </a:p>
          <a:p>
            <a:pPr marL="342900" indent="-342900">
              <a:buFont typeface="Wingdings" panose="05000000000000000000" pitchFamily="2" charset="2"/>
              <a:buChar char="q"/>
            </a:pPr>
            <a:r>
              <a:rPr lang="en-US" sz="2200" dirty="0">
                <a:latin typeface="Calibri" panose="020F0502020204030204" pitchFamily="34" charset="0"/>
              </a:rPr>
              <a:t>Modeling should depict positive outcomes, the model using the skill should always be reinforced</a:t>
            </a:r>
          </a:p>
          <a:p>
            <a:pPr marL="342900" indent="-342900">
              <a:buFont typeface="Wingdings" panose="05000000000000000000" pitchFamily="2" charset="2"/>
              <a:buChar char="q"/>
            </a:pPr>
            <a:r>
              <a:rPr lang="en-US" sz="2200" dirty="0">
                <a:latin typeface="Calibri" panose="020F0502020204030204" pitchFamily="34" charset="0"/>
              </a:rPr>
              <a:t>Model displays should depict all of the behavioral skill steps in the correct sequence</a:t>
            </a:r>
          </a:p>
          <a:p>
            <a:pPr marL="342900" indent="-342900">
              <a:buFont typeface="Wingdings" panose="05000000000000000000" pitchFamily="2" charset="2"/>
              <a:buChar char="q"/>
            </a:pPr>
            <a:r>
              <a:rPr lang="en-US" sz="2200" dirty="0">
                <a:latin typeface="Calibri" panose="020F0502020204030204" pitchFamily="34" charset="0"/>
              </a:rPr>
              <a:t>Model only one skill at a time</a:t>
            </a:r>
          </a:p>
        </p:txBody>
      </p:sp>
    </p:spTree>
    <p:extLst>
      <p:ext uri="{BB962C8B-B14F-4D97-AF65-F5344CB8AC3E}">
        <p14:creationId xmlns:p14="http://schemas.microsoft.com/office/powerpoint/2010/main" val="3060565650"/>
      </p:ext>
    </p:extLst>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EXAMPLES AROUND MODELING</a:t>
            </a:r>
            <a:endParaRPr sz="4400" dirty="0">
              <a:solidFill>
                <a:schemeClr val="bg1"/>
              </a:solidFill>
            </a:endParaRPr>
          </a:p>
        </p:txBody>
      </p:sp>
      <p:sp>
        <p:nvSpPr>
          <p:cNvPr id="2" name="TextBox 1"/>
          <p:cNvSpPr txBox="1"/>
          <p:nvPr/>
        </p:nvSpPr>
        <p:spPr>
          <a:xfrm>
            <a:off x="228600" y="1200150"/>
            <a:ext cx="8686800" cy="2677656"/>
          </a:xfrm>
          <a:prstGeom prst="rect">
            <a:avLst/>
          </a:prstGeom>
          <a:noFill/>
          <a:ln>
            <a:solidFill>
              <a:schemeClr val="tx1"/>
            </a:solidFill>
          </a:ln>
        </p:spPr>
        <p:txBody>
          <a:bodyPr wrap="square" rtlCol="0">
            <a:spAutoFit/>
          </a:bodyPr>
          <a:lstStyle/>
          <a:p>
            <a:pPr marL="342900" indent="-342900">
              <a:buFont typeface="Wingdings" panose="05000000000000000000" pitchFamily="2" charset="2"/>
              <a:buChar char="q"/>
            </a:pPr>
            <a:r>
              <a:rPr lang="en-US" sz="2400" dirty="0">
                <a:latin typeface="Calibri" panose="020F0502020204030204" pitchFamily="34" charset="0"/>
              </a:rPr>
              <a:t>Help students to identify behavioral skill steps while modeling unfolds</a:t>
            </a:r>
          </a:p>
          <a:p>
            <a:pPr marL="342900" indent="-342900">
              <a:buFont typeface="Wingdings" panose="05000000000000000000" pitchFamily="2" charset="2"/>
              <a:buChar char="q"/>
            </a:pPr>
            <a:r>
              <a:rPr lang="en-US" sz="2400" dirty="0">
                <a:latin typeface="Calibri" panose="020F0502020204030204" pitchFamily="34" charset="0"/>
              </a:rPr>
              <a:t>The model should “think aloud” </a:t>
            </a:r>
          </a:p>
          <a:p>
            <a:pPr marL="342900" indent="-342900">
              <a:buFont typeface="Wingdings" panose="05000000000000000000" pitchFamily="2" charset="2"/>
              <a:buChar char="q"/>
            </a:pPr>
            <a:r>
              <a:rPr lang="en-US" sz="2400" dirty="0">
                <a:latin typeface="Calibri" panose="020F0502020204030204" pitchFamily="34" charset="0"/>
              </a:rPr>
              <a:t>At the conclusion of modeling the teacher might ask, “Did I follow the first step?” How do you know I did this?”</a:t>
            </a:r>
          </a:p>
          <a:p>
            <a:pPr marL="342900" indent="-342900">
              <a:buFont typeface="Wingdings" panose="05000000000000000000" pitchFamily="2" charset="2"/>
              <a:buChar char="q"/>
            </a:pPr>
            <a:r>
              <a:rPr lang="en-US" sz="2400" dirty="0">
                <a:latin typeface="Calibri" panose="020F0502020204030204" pitchFamily="34" charset="0"/>
              </a:rPr>
              <a:t>The model may also provide self-reinforcing talk such as “ I think I followed all of the steps, I did a good job.”</a:t>
            </a:r>
          </a:p>
        </p:txBody>
      </p:sp>
    </p:spTree>
    <p:extLst>
      <p:ext uri="{BB962C8B-B14F-4D97-AF65-F5344CB8AC3E}">
        <p14:creationId xmlns:p14="http://schemas.microsoft.com/office/powerpoint/2010/main" val="1683972026"/>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Student Outcomes</a:t>
            </a:r>
            <a:endParaRPr dirty="0">
              <a:solidFill>
                <a:schemeClr val="bg1"/>
              </a:solidFill>
            </a:endParaRPr>
          </a:p>
        </p:txBody>
      </p:sp>
      <p:sp>
        <p:nvSpPr>
          <p:cNvPr id="2" name="TextBox 1"/>
          <p:cNvSpPr txBox="1"/>
          <p:nvPr/>
        </p:nvSpPr>
        <p:spPr>
          <a:xfrm>
            <a:off x="685800" y="1276350"/>
            <a:ext cx="7848600" cy="3539430"/>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Ø"/>
            </a:pPr>
            <a:r>
              <a:rPr lang="en-US" sz="3200" b="1" u="sng" dirty="0">
                <a:solidFill>
                  <a:schemeClr val="tx1"/>
                </a:solidFill>
                <a:latin typeface="Calibri" panose="020F0502020204030204" pitchFamily="34" charset="0"/>
              </a:rPr>
              <a:t>10-15% of student body </a:t>
            </a:r>
            <a:r>
              <a:rPr lang="en-US" sz="3200" dirty="0">
                <a:latin typeface="Calibri" panose="020F0502020204030204" pitchFamily="34" charset="0"/>
              </a:rPr>
              <a:t>will access </a:t>
            </a:r>
            <a:r>
              <a:rPr lang="en-US" sz="3200" dirty="0" smtClean="0">
                <a:latin typeface="Calibri" panose="020F0502020204030204" pitchFamily="34" charset="0"/>
              </a:rPr>
              <a:t>              Tier </a:t>
            </a:r>
            <a:r>
              <a:rPr lang="en-US" sz="3200" dirty="0">
                <a:latin typeface="Calibri" panose="020F0502020204030204" pitchFamily="34" charset="0"/>
              </a:rPr>
              <a:t>2 interventions which includes students with disabilities.</a:t>
            </a:r>
          </a:p>
          <a:p>
            <a:pPr marL="457200" indent="-457200">
              <a:buFont typeface="Wingdings" panose="05000000000000000000" pitchFamily="2" charset="2"/>
              <a:buChar char="Ø"/>
            </a:pPr>
            <a:endParaRPr lang="en-US" sz="3200" dirty="0">
              <a:latin typeface="Calibri" panose="020F0502020204030204" pitchFamily="34" charset="0"/>
            </a:endParaRPr>
          </a:p>
          <a:p>
            <a:pPr marL="457200" indent="-457200">
              <a:buFont typeface="Wingdings" panose="05000000000000000000" pitchFamily="2" charset="2"/>
              <a:buChar char="Ø"/>
            </a:pPr>
            <a:r>
              <a:rPr lang="en-US" sz="3200" b="1" u="sng" dirty="0">
                <a:solidFill>
                  <a:schemeClr val="tx1"/>
                </a:solidFill>
                <a:latin typeface="Calibri" panose="020F0502020204030204" pitchFamily="34" charset="0"/>
              </a:rPr>
              <a:t>70% or more</a:t>
            </a:r>
            <a:r>
              <a:rPr lang="en-US" sz="3200" dirty="0">
                <a:latin typeface="Calibri" panose="020F0502020204030204" pitchFamily="34" charset="0"/>
              </a:rPr>
              <a:t>, of students accessing </a:t>
            </a:r>
            <a:r>
              <a:rPr lang="en-US" sz="3200" dirty="0" smtClean="0">
                <a:latin typeface="Calibri" panose="020F0502020204030204" pitchFamily="34" charset="0"/>
              </a:rPr>
              <a:t>          Tier </a:t>
            </a:r>
            <a:r>
              <a:rPr lang="en-US" sz="3200" dirty="0">
                <a:latin typeface="Calibri" panose="020F0502020204030204" pitchFamily="34" charset="0"/>
              </a:rPr>
              <a:t>2 and/or Tier 3 interventions will respond positively.</a:t>
            </a:r>
          </a:p>
        </p:txBody>
      </p:sp>
    </p:spTree>
    <p:extLst>
      <p:ext uri="{BB962C8B-B14F-4D97-AF65-F5344CB8AC3E}">
        <p14:creationId xmlns:p14="http://schemas.microsoft.com/office/powerpoint/2010/main" val="2264743478"/>
      </p:ext>
    </p:extLst>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Group Debriefing</a:t>
            </a:r>
            <a:endParaRPr sz="4400" dirty="0">
              <a:solidFill>
                <a:schemeClr val="bg1"/>
              </a:solidFill>
            </a:endParaRPr>
          </a:p>
        </p:txBody>
      </p:sp>
      <p:sp>
        <p:nvSpPr>
          <p:cNvPr id="2" name="TextBox 1"/>
          <p:cNvSpPr txBox="1"/>
          <p:nvPr/>
        </p:nvSpPr>
        <p:spPr>
          <a:xfrm>
            <a:off x="242596" y="1428750"/>
            <a:ext cx="8686800" cy="1938992"/>
          </a:xfrm>
          <a:prstGeom prst="rect">
            <a:avLst/>
          </a:prstGeom>
          <a:noFill/>
          <a:ln>
            <a:solidFill>
              <a:schemeClr val="tx1"/>
            </a:solidFill>
          </a:ln>
        </p:spPr>
        <p:txBody>
          <a:bodyPr wrap="square" rtlCol="0">
            <a:spAutoFit/>
          </a:bodyPr>
          <a:lstStyle/>
          <a:p>
            <a:pPr marL="342900" indent="-342900">
              <a:buFont typeface="Wingdings" panose="05000000000000000000" pitchFamily="2" charset="2"/>
              <a:buChar char="q"/>
            </a:pPr>
            <a:r>
              <a:rPr lang="en-US" sz="2400" dirty="0"/>
              <a:t>Review performance of members, </a:t>
            </a:r>
            <a:endParaRPr lang="en-US" sz="2400" dirty="0" smtClean="0"/>
          </a:p>
          <a:p>
            <a:pPr marL="342900" indent="-342900">
              <a:buFont typeface="Wingdings" panose="05000000000000000000" pitchFamily="2" charset="2"/>
              <a:buChar char="q"/>
            </a:pPr>
            <a:r>
              <a:rPr lang="en-US" sz="2400" dirty="0" smtClean="0"/>
              <a:t>Provide </a:t>
            </a:r>
            <a:r>
              <a:rPr lang="en-US" sz="2400" dirty="0"/>
              <a:t>feedback, </a:t>
            </a:r>
            <a:endParaRPr lang="en-US" sz="2400" dirty="0" smtClean="0"/>
          </a:p>
          <a:p>
            <a:pPr marL="342900" indent="-342900">
              <a:buFont typeface="Wingdings" panose="05000000000000000000" pitchFamily="2" charset="2"/>
              <a:buChar char="q"/>
            </a:pPr>
            <a:r>
              <a:rPr lang="en-US" sz="2400" dirty="0" smtClean="0"/>
              <a:t>Prompt </a:t>
            </a:r>
            <a:r>
              <a:rPr lang="en-US" sz="2400" dirty="0"/>
              <a:t>peer feedback, </a:t>
            </a:r>
            <a:endParaRPr lang="en-US" sz="2400" dirty="0" smtClean="0"/>
          </a:p>
          <a:p>
            <a:pPr marL="342900" indent="-342900">
              <a:buFont typeface="Wingdings" panose="05000000000000000000" pitchFamily="2" charset="2"/>
              <a:buChar char="q"/>
            </a:pPr>
            <a:r>
              <a:rPr lang="en-US" sz="2400" dirty="0" smtClean="0"/>
              <a:t>Vote </a:t>
            </a:r>
            <a:r>
              <a:rPr lang="en-US" sz="2400" dirty="0"/>
              <a:t>on adherence to group rules, </a:t>
            </a:r>
            <a:endParaRPr lang="en-US" sz="2400" dirty="0" smtClean="0"/>
          </a:p>
          <a:p>
            <a:pPr marL="342900" indent="-342900">
              <a:buFont typeface="Wingdings" panose="05000000000000000000" pitchFamily="2" charset="2"/>
              <a:buChar char="q"/>
            </a:pPr>
            <a:r>
              <a:rPr lang="en-US" sz="2400" dirty="0" smtClean="0"/>
              <a:t>Provide </a:t>
            </a:r>
            <a:r>
              <a:rPr lang="en-US" sz="2400" dirty="0"/>
              <a:t>reinforcers </a:t>
            </a:r>
            <a:endParaRPr lang="en-US" sz="2400" dirty="0">
              <a:latin typeface="Calibri" panose="020F0502020204030204" pitchFamily="34" charset="0"/>
            </a:endParaRPr>
          </a:p>
        </p:txBody>
      </p:sp>
    </p:spTree>
    <p:extLst>
      <p:ext uri="{BB962C8B-B14F-4D97-AF65-F5344CB8AC3E}">
        <p14:creationId xmlns:p14="http://schemas.microsoft.com/office/powerpoint/2010/main" val="873056551"/>
      </p:ext>
    </p:extLst>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PERFORMANCE FEEDBACK</a:t>
            </a:r>
            <a:endParaRPr sz="4400" dirty="0">
              <a:solidFill>
                <a:schemeClr val="bg1"/>
              </a:solidFill>
            </a:endParaRPr>
          </a:p>
        </p:txBody>
      </p:sp>
      <p:sp>
        <p:nvSpPr>
          <p:cNvPr id="2" name="TextBox 1"/>
          <p:cNvSpPr txBox="1"/>
          <p:nvPr/>
        </p:nvSpPr>
        <p:spPr>
          <a:xfrm>
            <a:off x="233266" y="895350"/>
            <a:ext cx="8686800" cy="4154984"/>
          </a:xfrm>
          <a:prstGeom prst="rect">
            <a:avLst/>
          </a:prstGeom>
          <a:noFill/>
          <a:ln>
            <a:solidFill>
              <a:schemeClr val="tx1"/>
            </a:solidFill>
          </a:ln>
        </p:spPr>
        <p:txBody>
          <a:bodyPr wrap="square" rtlCol="0">
            <a:spAutoFit/>
          </a:bodyPr>
          <a:lstStyle/>
          <a:p>
            <a:r>
              <a:rPr lang="en-US" sz="2400" b="1" u="sng" dirty="0" smtClean="0">
                <a:latin typeface="Calibri" panose="020F0502020204030204" pitchFamily="34" charset="0"/>
              </a:rPr>
              <a:t>Review &amp; Test</a:t>
            </a:r>
          </a:p>
          <a:p>
            <a:pPr marL="342900" indent="-342900">
              <a:buFont typeface="Wingdings" panose="05000000000000000000" pitchFamily="2" charset="2"/>
              <a:buChar char="q"/>
            </a:pPr>
            <a:r>
              <a:rPr lang="en-US" sz="2400" dirty="0">
                <a:latin typeface="Calibri" panose="020F0502020204030204" pitchFamily="34" charset="0"/>
              </a:rPr>
              <a:t>Positive feedback should always be given first</a:t>
            </a:r>
          </a:p>
          <a:p>
            <a:pPr marL="342900" indent="-342900">
              <a:buFont typeface="Wingdings" panose="05000000000000000000" pitchFamily="2" charset="2"/>
              <a:buChar char="q"/>
            </a:pPr>
            <a:r>
              <a:rPr lang="en-US" sz="2400" dirty="0">
                <a:latin typeface="Calibri" panose="020F0502020204030204" pitchFamily="34" charset="0"/>
              </a:rPr>
              <a:t>Feedback should be based upon how well the student followed the behavioral steps, not their acting</a:t>
            </a:r>
          </a:p>
          <a:p>
            <a:pPr marL="342900" indent="-342900">
              <a:buFont typeface="Wingdings" panose="05000000000000000000" pitchFamily="2" charset="2"/>
              <a:buChar char="q"/>
            </a:pPr>
            <a:r>
              <a:rPr lang="en-US" sz="2400" dirty="0">
                <a:latin typeface="Calibri" panose="020F0502020204030204" pitchFamily="34" charset="0"/>
              </a:rPr>
              <a:t>Constructive feedback and error correction should occur if a student did not perform a skill step</a:t>
            </a:r>
          </a:p>
          <a:p>
            <a:pPr marL="342900" indent="-342900">
              <a:buFont typeface="Wingdings" panose="05000000000000000000" pitchFamily="2" charset="2"/>
              <a:buChar char="q"/>
            </a:pPr>
            <a:r>
              <a:rPr lang="en-US" sz="2400" dirty="0">
                <a:latin typeface="Calibri" panose="020F0502020204030204" pitchFamily="34" charset="0"/>
              </a:rPr>
              <a:t>Student should be allowed to practice and role play if error occurs</a:t>
            </a:r>
          </a:p>
          <a:p>
            <a:pPr marL="342900" indent="-342900">
              <a:buFont typeface="Wingdings" panose="05000000000000000000" pitchFamily="2" charset="2"/>
              <a:buChar char="q"/>
            </a:pPr>
            <a:r>
              <a:rPr lang="en-US" sz="2400" dirty="0">
                <a:latin typeface="Calibri" panose="020F0502020204030204" pitchFamily="34" charset="0"/>
              </a:rPr>
              <a:t>Videotaping allows students to reflect on their own role play, allowing them to reflect on both their verbal and non-verbal behavior</a:t>
            </a:r>
          </a:p>
        </p:txBody>
      </p:sp>
    </p:spTree>
    <p:extLst>
      <p:ext uri="{BB962C8B-B14F-4D97-AF65-F5344CB8AC3E}">
        <p14:creationId xmlns:p14="http://schemas.microsoft.com/office/powerpoint/2010/main" val="1129348096"/>
      </p:ext>
    </p:extLst>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Socialization Time</a:t>
            </a:r>
            <a:endParaRPr sz="4400" dirty="0">
              <a:solidFill>
                <a:schemeClr val="bg1"/>
              </a:solidFill>
            </a:endParaRPr>
          </a:p>
        </p:txBody>
      </p:sp>
      <p:sp>
        <p:nvSpPr>
          <p:cNvPr id="2" name="TextBox 1"/>
          <p:cNvSpPr txBox="1"/>
          <p:nvPr/>
        </p:nvSpPr>
        <p:spPr>
          <a:xfrm>
            <a:off x="228600" y="954055"/>
            <a:ext cx="8686800" cy="1938992"/>
          </a:xfrm>
          <a:prstGeom prst="rect">
            <a:avLst/>
          </a:prstGeom>
          <a:noFill/>
          <a:ln>
            <a:solidFill>
              <a:schemeClr val="tx1"/>
            </a:solidFill>
          </a:ln>
        </p:spPr>
        <p:txBody>
          <a:bodyPr wrap="square" rtlCol="0">
            <a:spAutoFit/>
          </a:bodyPr>
          <a:lstStyle/>
          <a:p>
            <a:r>
              <a:rPr lang="en-US" sz="2400" b="1" u="sng" dirty="0" smtClean="0">
                <a:latin typeface="Calibri" panose="020F0502020204030204" pitchFamily="34" charset="0"/>
              </a:rPr>
              <a:t>Socialization Time (Practice)</a:t>
            </a:r>
          </a:p>
          <a:p>
            <a:pPr marL="342900" indent="-342900">
              <a:buFont typeface="Wingdings" panose="05000000000000000000" pitchFamily="2" charset="2"/>
              <a:buChar char="q"/>
            </a:pPr>
            <a:r>
              <a:rPr lang="en-US" sz="2400" dirty="0" smtClean="0">
                <a:latin typeface="Calibri" panose="020F0502020204030204" pitchFamily="34" charset="0"/>
              </a:rPr>
              <a:t>Allow students to interact in semi-structured play</a:t>
            </a:r>
          </a:p>
          <a:p>
            <a:pPr marL="342900" indent="-342900">
              <a:buFont typeface="Wingdings" panose="05000000000000000000" pitchFamily="2" charset="2"/>
              <a:buChar char="q"/>
            </a:pPr>
            <a:r>
              <a:rPr lang="en-US" sz="2400" dirty="0" smtClean="0">
                <a:latin typeface="Calibri" panose="020F0502020204030204" pitchFamily="34" charset="0"/>
              </a:rPr>
              <a:t>Prompt students to use skill learned</a:t>
            </a:r>
          </a:p>
          <a:p>
            <a:pPr marL="342900" indent="-342900">
              <a:buFont typeface="Wingdings" panose="05000000000000000000" pitchFamily="2" charset="2"/>
              <a:buChar char="q"/>
            </a:pPr>
            <a:r>
              <a:rPr lang="en-US" sz="2400" dirty="0" smtClean="0">
                <a:latin typeface="Calibri" panose="020F0502020204030204" pitchFamily="34" charset="0"/>
              </a:rPr>
              <a:t>Provide feedback</a:t>
            </a:r>
          </a:p>
          <a:p>
            <a:pPr marL="342900" indent="-342900">
              <a:buFont typeface="Wingdings" panose="05000000000000000000" pitchFamily="2" charset="2"/>
              <a:buChar char="q"/>
            </a:pPr>
            <a:r>
              <a:rPr lang="en-US" sz="2400" dirty="0" smtClean="0">
                <a:latin typeface="Calibri" panose="020F0502020204030204" pitchFamily="34" charset="0"/>
              </a:rPr>
              <a:t>Prompt peer feedback</a:t>
            </a:r>
            <a:endParaRPr lang="en-US" sz="2400" dirty="0">
              <a:latin typeface="Calibri" panose="020F0502020204030204" pitchFamily="34" charset="0"/>
            </a:endParaRPr>
          </a:p>
        </p:txBody>
      </p:sp>
    </p:spTree>
    <p:extLst>
      <p:ext uri="{BB962C8B-B14F-4D97-AF65-F5344CB8AC3E}">
        <p14:creationId xmlns:p14="http://schemas.microsoft.com/office/powerpoint/2010/main" val="3258602121"/>
      </p:ext>
    </p:extLst>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TEACHING SOCIAL SKILLS</a:t>
            </a:r>
            <a:endParaRPr sz="4400" dirty="0">
              <a:solidFill>
                <a:schemeClr val="bg1"/>
              </a:solidFill>
            </a:endParaRPr>
          </a:p>
        </p:txBody>
      </p:sp>
      <p:sp>
        <p:nvSpPr>
          <p:cNvPr id="2" name="TextBox 1"/>
          <p:cNvSpPr txBox="1"/>
          <p:nvPr/>
        </p:nvSpPr>
        <p:spPr>
          <a:xfrm>
            <a:off x="228600" y="954055"/>
            <a:ext cx="8686800" cy="2677656"/>
          </a:xfrm>
          <a:prstGeom prst="rect">
            <a:avLst/>
          </a:prstGeom>
          <a:noFill/>
          <a:ln>
            <a:solidFill>
              <a:schemeClr val="tx1"/>
            </a:solidFill>
          </a:ln>
        </p:spPr>
        <p:txBody>
          <a:bodyPr wrap="square" rtlCol="0">
            <a:spAutoFit/>
          </a:bodyPr>
          <a:lstStyle/>
          <a:p>
            <a:r>
              <a:rPr lang="en-US" sz="2400" b="1" u="sng" dirty="0">
                <a:latin typeface="Calibri" panose="020F0502020204030204" pitchFamily="34" charset="0"/>
              </a:rPr>
              <a:t>Review &amp; Test</a:t>
            </a:r>
          </a:p>
          <a:p>
            <a:pPr marL="342900" indent="-342900">
              <a:buFont typeface="Wingdings" panose="05000000000000000000" pitchFamily="2" charset="2"/>
              <a:buChar char="q"/>
            </a:pPr>
            <a:r>
              <a:rPr lang="en-US" sz="2400" dirty="0">
                <a:latin typeface="Calibri" panose="020F0502020204030204" pitchFamily="34" charset="0"/>
              </a:rPr>
              <a:t>Review essential rule for the day</a:t>
            </a:r>
          </a:p>
          <a:p>
            <a:pPr marL="342900" indent="-342900">
              <a:buFont typeface="Wingdings" panose="05000000000000000000" pitchFamily="2" charset="2"/>
              <a:buChar char="q"/>
            </a:pPr>
            <a:r>
              <a:rPr lang="en-US" sz="2400" dirty="0">
                <a:latin typeface="Calibri" panose="020F0502020204030204" pitchFamily="34" charset="0"/>
              </a:rPr>
              <a:t>Test on untrained examples through role plays</a:t>
            </a:r>
          </a:p>
          <a:p>
            <a:pPr marL="342900" indent="-342900">
              <a:buFont typeface="Wingdings" panose="05000000000000000000" pitchFamily="2" charset="2"/>
              <a:buChar char="q"/>
            </a:pPr>
            <a:r>
              <a:rPr lang="en-US" sz="2400" dirty="0">
                <a:latin typeface="Calibri" panose="020F0502020204030204" pitchFamily="34" charset="0"/>
              </a:rPr>
              <a:t>Test each student as often as possible (daily)</a:t>
            </a:r>
          </a:p>
          <a:p>
            <a:pPr marL="342900" indent="-342900">
              <a:buFont typeface="Wingdings" panose="05000000000000000000" pitchFamily="2" charset="2"/>
              <a:buChar char="q"/>
            </a:pPr>
            <a:r>
              <a:rPr lang="en-US" sz="2400" dirty="0">
                <a:latin typeface="Calibri" panose="020F0502020204030204" pitchFamily="34" charset="0"/>
              </a:rPr>
              <a:t>Request demonstration of skill whenever possible (verbally or role play)</a:t>
            </a:r>
          </a:p>
          <a:p>
            <a:pPr marL="342900" indent="-342900">
              <a:buFont typeface="Wingdings" panose="05000000000000000000" pitchFamily="2" charset="2"/>
              <a:buChar char="q"/>
            </a:pPr>
            <a:r>
              <a:rPr lang="en-US" sz="2400" dirty="0">
                <a:latin typeface="Calibri" panose="020F0502020204030204" pitchFamily="34" charset="0"/>
              </a:rPr>
              <a:t>Lesson homework</a:t>
            </a:r>
          </a:p>
        </p:txBody>
      </p:sp>
    </p:spTree>
    <p:extLst>
      <p:ext uri="{BB962C8B-B14F-4D97-AF65-F5344CB8AC3E}">
        <p14:creationId xmlns:p14="http://schemas.microsoft.com/office/powerpoint/2010/main" val="198601036"/>
      </p:ext>
    </p:extLst>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GENERALIZATION PROMPT</a:t>
            </a:r>
            <a:endParaRPr sz="4400" dirty="0">
              <a:solidFill>
                <a:schemeClr val="bg1"/>
              </a:solidFill>
            </a:endParaRPr>
          </a:p>
        </p:txBody>
      </p:sp>
      <p:sp>
        <p:nvSpPr>
          <p:cNvPr id="2" name="TextBox 1"/>
          <p:cNvSpPr txBox="1"/>
          <p:nvPr/>
        </p:nvSpPr>
        <p:spPr>
          <a:xfrm>
            <a:off x="228600" y="954055"/>
            <a:ext cx="8686800" cy="1938992"/>
          </a:xfrm>
          <a:prstGeom prst="rect">
            <a:avLst/>
          </a:prstGeom>
          <a:noFill/>
          <a:ln>
            <a:solidFill>
              <a:schemeClr val="tx1"/>
            </a:solidFill>
          </a:ln>
        </p:spPr>
        <p:txBody>
          <a:bodyPr wrap="square" rtlCol="0">
            <a:spAutoFit/>
          </a:bodyPr>
          <a:lstStyle/>
          <a:p>
            <a:pPr marL="342900" indent="-342900">
              <a:buFont typeface="Wingdings" panose="05000000000000000000" pitchFamily="2" charset="2"/>
              <a:buChar char="q"/>
            </a:pPr>
            <a:r>
              <a:rPr lang="en-US" sz="2400" dirty="0" smtClean="0">
                <a:latin typeface="Calibri" panose="020F0502020204030204" pitchFamily="34" charset="0"/>
              </a:rPr>
              <a:t>With </a:t>
            </a:r>
            <a:r>
              <a:rPr lang="en-US" sz="2400" dirty="0">
                <a:latin typeface="Calibri" panose="020F0502020204030204" pitchFamily="34" charset="0"/>
              </a:rPr>
              <a:t>whom will I try this?</a:t>
            </a:r>
          </a:p>
          <a:p>
            <a:pPr marL="342900" indent="-342900">
              <a:buFont typeface="Wingdings" panose="05000000000000000000" pitchFamily="2" charset="2"/>
              <a:buChar char="q"/>
            </a:pPr>
            <a:endParaRPr lang="en-US" sz="2400" dirty="0">
              <a:latin typeface="Calibri" panose="020F0502020204030204" pitchFamily="34" charset="0"/>
            </a:endParaRPr>
          </a:p>
          <a:p>
            <a:pPr marL="342900" indent="-342900">
              <a:buFont typeface="Wingdings" panose="05000000000000000000" pitchFamily="2" charset="2"/>
              <a:buChar char="q"/>
            </a:pPr>
            <a:r>
              <a:rPr lang="en-US" sz="2400" dirty="0">
                <a:latin typeface="Calibri" panose="020F0502020204030204" pitchFamily="34" charset="0"/>
              </a:rPr>
              <a:t>When?</a:t>
            </a:r>
          </a:p>
          <a:p>
            <a:pPr marL="342900" indent="-342900">
              <a:buFont typeface="Wingdings" panose="05000000000000000000" pitchFamily="2" charset="2"/>
              <a:buChar char="q"/>
            </a:pPr>
            <a:endParaRPr lang="en-US" sz="2400" dirty="0">
              <a:latin typeface="Calibri" panose="020F0502020204030204" pitchFamily="34" charset="0"/>
            </a:endParaRPr>
          </a:p>
          <a:p>
            <a:pPr marL="342900" indent="-342900">
              <a:buFont typeface="Wingdings" panose="05000000000000000000" pitchFamily="2" charset="2"/>
              <a:buChar char="q"/>
            </a:pPr>
            <a:r>
              <a:rPr lang="en-US" sz="2400" dirty="0">
                <a:latin typeface="Calibri" panose="020F0502020204030204" pitchFamily="34" charset="0"/>
              </a:rPr>
              <a:t>What happened?</a:t>
            </a:r>
          </a:p>
        </p:txBody>
      </p:sp>
    </p:spTree>
    <p:extLst>
      <p:ext uri="{BB962C8B-B14F-4D97-AF65-F5344CB8AC3E}">
        <p14:creationId xmlns:p14="http://schemas.microsoft.com/office/powerpoint/2010/main" val="2573930730"/>
      </p:ext>
    </p:extLst>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TEACHING STRATEGIES</a:t>
            </a:r>
            <a:endParaRPr sz="4400" dirty="0">
              <a:solidFill>
                <a:schemeClr val="bg1"/>
              </a:solidFill>
            </a:endParaRPr>
          </a:p>
        </p:txBody>
      </p:sp>
      <p:graphicFrame>
        <p:nvGraphicFramePr>
          <p:cNvPr id="4" name="Content Placeholder 5"/>
          <p:cNvGraphicFramePr>
            <a:graphicFrameLocks/>
          </p:cNvGraphicFramePr>
          <p:nvPr>
            <p:extLst>
              <p:ext uri="{D42A27DB-BD31-4B8C-83A1-F6EECF244321}">
                <p14:modId xmlns:p14="http://schemas.microsoft.com/office/powerpoint/2010/main" val="2642294838"/>
              </p:ext>
            </p:extLst>
          </p:nvPr>
        </p:nvGraphicFramePr>
        <p:xfrm>
          <a:off x="457200" y="971550"/>
          <a:ext cx="6080760" cy="3813048"/>
        </p:xfrm>
        <a:graphic>
          <a:graphicData uri="http://schemas.openxmlformats.org/drawingml/2006/table">
            <a:tbl>
              <a:tblPr firstRow="1" firstCol="1" bandRow="1">
                <a:tableStyleId>{5C22544A-7EE6-4342-B048-85BDC9FD1C3A}</a:tableStyleId>
              </a:tblPr>
              <a:tblGrid>
                <a:gridCol w="457200"/>
                <a:gridCol w="5097780"/>
                <a:gridCol w="525780"/>
              </a:tblGrid>
              <a:tr h="0">
                <a:tc>
                  <a:txBody>
                    <a:bodyPr/>
                    <a:lstStyle/>
                    <a:p>
                      <a:pPr marL="0" marR="0" algn="ctr">
                        <a:lnSpc>
                          <a:spcPct val="115000"/>
                        </a:lnSpc>
                        <a:spcBef>
                          <a:spcPts val="0"/>
                        </a:spcBef>
                        <a:spcAft>
                          <a:spcPts val="0"/>
                        </a:spcAft>
                      </a:pPr>
                      <a:r>
                        <a:rPr lang="en-US" sz="1600" dirty="0">
                          <a:effectLst/>
                        </a:rPr>
                        <a:t>#</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effectLst/>
                        </a:rPr>
                        <a:t>Task Indicator</a:t>
                      </a:r>
                      <a:endParaRPr lang="en-US" sz="1100" dirty="0">
                        <a:effectLst/>
                        <a:latin typeface="Calibri"/>
                        <a:ea typeface="Calibri"/>
                        <a:cs typeface="Times New Roman"/>
                      </a:endParaRPr>
                    </a:p>
                  </a:txBody>
                  <a:tcPr marL="68580" marR="68580" marT="0" marB="0">
                    <a:solidFill>
                      <a:schemeClr val="tx1"/>
                    </a:solidFill>
                  </a:tcPr>
                </a:tc>
                <a:tc>
                  <a:txBody>
                    <a:bodyPr/>
                    <a:lstStyle/>
                    <a:p>
                      <a:pPr marL="342900" marR="0" lvl="0" indent="-342900" algn="ctr">
                        <a:lnSpc>
                          <a:spcPct val="115000"/>
                        </a:lnSpc>
                        <a:spcBef>
                          <a:spcPts val="0"/>
                        </a:spcBef>
                        <a:spcAft>
                          <a:spcPts val="0"/>
                        </a:spcAft>
                        <a:buFont typeface="Wingdings"/>
                        <a:buChar char=""/>
                      </a:pPr>
                      <a:r>
                        <a:rPr lang="en-US" sz="1600" dirty="0">
                          <a:effectLst/>
                        </a:rPr>
                        <a:t> </a:t>
                      </a:r>
                      <a:endParaRPr lang="en-US" sz="1100" dirty="0">
                        <a:effectLst/>
                        <a:latin typeface="Calibri"/>
                        <a:ea typeface="Calibri"/>
                        <a:cs typeface="Times New Roman"/>
                      </a:endParaRPr>
                    </a:p>
                  </a:txBody>
                  <a:tcPr marL="68580" marR="68580" marT="0" marB="0">
                    <a:solidFill>
                      <a:schemeClr val="tx1"/>
                    </a:solidFill>
                  </a:tcPr>
                </a:tc>
              </a:tr>
              <a:tr h="405384">
                <a:tc>
                  <a:txBody>
                    <a:bodyPr/>
                    <a:lstStyle/>
                    <a:p>
                      <a:pPr marL="0" marR="0" algn="ctr">
                        <a:lnSpc>
                          <a:spcPct val="115000"/>
                        </a:lnSpc>
                        <a:spcBef>
                          <a:spcPts val="0"/>
                        </a:spcBef>
                        <a:spcAft>
                          <a:spcPts val="0"/>
                        </a:spcAft>
                      </a:pPr>
                      <a:r>
                        <a:rPr lang="en-US" sz="1400" dirty="0" smtClean="0">
                          <a:solidFill>
                            <a:schemeClr val="tx1"/>
                          </a:solidFill>
                          <a:effectLst/>
                          <a:latin typeface="+mn-lt"/>
                          <a:ea typeface="+mn-ea"/>
                          <a:cs typeface="+mn-cs"/>
                        </a:rPr>
                        <a:t>4a</a:t>
                      </a:r>
                      <a:endParaRPr lang="en-US" sz="1400" dirty="0">
                        <a:solidFill>
                          <a:schemeClr val="tx1"/>
                        </a:solidFill>
                        <a:effectLst/>
                        <a:latin typeface="+mn-lt"/>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a:solidFill>
                            <a:schemeClr val="bg2"/>
                          </a:solidFill>
                          <a:effectLst/>
                        </a:rPr>
                        <a:t>Introduce a problem and a key skill as a solution</a:t>
                      </a:r>
                      <a:endParaRPr lang="en-US" sz="110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81000">
                <a:tc>
                  <a:txBody>
                    <a:bodyPr/>
                    <a:lstStyle/>
                    <a:p>
                      <a:pPr marL="0" marR="0" algn="ctr">
                        <a:lnSpc>
                          <a:spcPct val="115000"/>
                        </a:lnSpc>
                        <a:spcBef>
                          <a:spcPts val="0"/>
                        </a:spcBef>
                        <a:spcAft>
                          <a:spcPts val="0"/>
                        </a:spcAft>
                      </a:pPr>
                      <a:r>
                        <a:rPr lang="en-US" sz="1400" dirty="0" smtClean="0">
                          <a:solidFill>
                            <a:schemeClr val="tx1"/>
                          </a:solidFill>
                          <a:effectLst/>
                          <a:latin typeface="+mn-lt"/>
                        </a:rPr>
                        <a:t>4b</a:t>
                      </a:r>
                      <a:endParaRPr lang="en-US" sz="1400" dirty="0">
                        <a:solidFill>
                          <a:schemeClr val="tx1"/>
                        </a:solidFill>
                        <a:effectLst/>
                        <a:latin typeface="+mn-lt"/>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a:solidFill>
                            <a:schemeClr val="bg2"/>
                          </a:solidFill>
                          <a:effectLst/>
                        </a:rPr>
                        <a:t>Provide physical models while thinking aloud key steps</a:t>
                      </a:r>
                      <a:endParaRPr lang="en-US" sz="110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81000">
                <a:tc>
                  <a:txBody>
                    <a:bodyPr/>
                    <a:lstStyle/>
                    <a:p>
                      <a:pPr marL="0" marR="0" algn="ctr">
                        <a:lnSpc>
                          <a:spcPct val="115000"/>
                        </a:lnSpc>
                        <a:spcBef>
                          <a:spcPts val="0"/>
                        </a:spcBef>
                        <a:spcAft>
                          <a:spcPts val="0"/>
                        </a:spcAft>
                      </a:pPr>
                      <a:r>
                        <a:rPr lang="en-US" sz="1400" dirty="0" smtClean="0">
                          <a:solidFill>
                            <a:schemeClr val="tx1"/>
                          </a:solidFill>
                          <a:effectLst/>
                          <a:latin typeface="+mn-lt"/>
                          <a:ea typeface="Calibri"/>
                          <a:cs typeface="Times New Roman"/>
                        </a:rPr>
                        <a:t>4c</a:t>
                      </a:r>
                      <a:endParaRPr lang="en-US" sz="1400" dirty="0">
                        <a:solidFill>
                          <a:schemeClr val="tx1"/>
                        </a:solidFill>
                        <a:effectLst/>
                        <a:latin typeface="+mn-lt"/>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a:solidFill>
                            <a:schemeClr val="bg2"/>
                          </a:solidFill>
                          <a:effectLst/>
                        </a:rPr>
                        <a:t>Sequence positive examples then juxtapose negative</a:t>
                      </a:r>
                      <a:endParaRPr lang="en-US" sz="110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81000">
                <a:tc>
                  <a:txBody>
                    <a:bodyPr/>
                    <a:lstStyle/>
                    <a:p>
                      <a:pPr marL="0" marR="0" algn="ctr">
                        <a:lnSpc>
                          <a:spcPct val="115000"/>
                        </a:lnSpc>
                        <a:spcBef>
                          <a:spcPts val="0"/>
                        </a:spcBef>
                        <a:spcAft>
                          <a:spcPts val="0"/>
                        </a:spcAft>
                      </a:pPr>
                      <a:r>
                        <a:rPr lang="en-US" sz="1400" dirty="0" smtClean="0">
                          <a:solidFill>
                            <a:schemeClr val="tx1"/>
                          </a:solidFill>
                          <a:effectLst/>
                          <a:latin typeface="+mn-lt"/>
                          <a:ea typeface="Calibri"/>
                          <a:cs typeface="Times New Roman"/>
                        </a:rPr>
                        <a:t>4d</a:t>
                      </a:r>
                      <a:endParaRPr lang="en-US" sz="1400" dirty="0">
                        <a:solidFill>
                          <a:schemeClr val="tx1"/>
                        </a:solidFill>
                        <a:effectLst/>
                        <a:latin typeface="+mn-lt"/>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a:solidFill>
                            <a:schemeClr val="bg2"/>
                          </a:solidFill>
                          <a:effectLst/>
                        </a:rPr>
                        <a:t>Frequent questions to students – “is this right or wrong?”</a:t>
                      </a:r>
                      <a:endParaRPr lang="en-US" sz="110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81000">
                <a:tc>
                  <a:txBody>
                    <a:bodyPr/>
                    <a:lstStyle/>
                    <a:p>
                      <a:pPr marL="0" marR="0" algn="ctr">
                        <a:lnSpc>
                          <a:spcPct val="115000"/>
                        </a:lnSpc>
                        <a:spcBef>
                          <a:spcPts val="0"/>
                        </a:spcBef>
                        <a:spcAft>
                          <a:spcPts val="0"/>
                        </a:spcAft>
                      </a:pPr>
                      <a:r>
                        <a:rPr lang="en-US" sz="1400" dirty="0" smtClean="0">
                          <a:solidFill>
                            <a:schemeClr val="tx1"/>
                          </a:solidFill>
                          <a:effectLst/>
                          <a:latin typeface="+mn-lt"/>
                          <a:ea typeface="Calibri"/>
                          <a:cs typeface="Times New Roman"/>
                        </a:rPr>
                        <a:t>4e</a:t>
                      </a:r>
                      <a:endParaRPr lang="en-US" sz="1400" dirty="0">
                        <a:solidFill>
                          <a:schemeClr val="tx1"/>
                        </a:solidFill>
                        <a:effectLst/>
                        <a:latin typeface="+mn-lt"/>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Differentiate instruction as necessary for individuals</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81000">
                <a:tc>
                  <a:txBody>
                    <a:bodyPr/>
                    <a:lstStyle/>
                    <a:p>
                      <a:pPr marL="0" marR="0" algn="ctr">
                        <a:lnSpc>
                          <a:spcPct val="115000"/>
                        </a:lnSpc>
                        <a:spcBef>
                          <a:spcPts val="0"/>
                        </a:spcBef>
                        <a:spcAft>
                          <a:spcPts val="0"/>
                        </a:spcAft>
                      </a:pPr>
                      <a:r>
                        <a:rPr lang="en-US" sz="1400" dirty="0" smtClean="0">
                          <a:solidFill>
                            <a:schemeClr val="tx1"/>
                          </a:solidFill>
                          <a:effectLst/>
                          <a:latin typeface="+mn-lt"/>
                          <a:ea typeface="Calibri"/>
                          <a:cs typeface="Times New Roman"/>
                        </a:rPr>
                        <a:t>4f</a:t>
                      </a:r>
                      <a:endParaRPr lang="en-US" sz="1400" dirty="0">
                        <a:solidFill>
                          <a:schemeClr val="tx1"/>
                        </a:solidFill>
                        <a:effectLst/>
                        <a:latin typeface="+mn-lt"/>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When students answer correctly –introduce role plays</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81000">
                <a:tc>
                  <a:txBody>
                    <a:bodyPr/>
                    <a:lstStyle/>
                    <a:p>
                      <a:pPr marL="0" marR="0" algn="ctr">
                        <a:lnSpc>
                          <a:spcPct val="115000"/>
                        </a:lnSpc>
                        <a:spcBef>
                          <a:spcPts val="0"/>
                        </a:spcBef>
                        <a:spcAft>
                          <a:spcPts val="0"/>
                        </a:spcAft>
                      </a:pPr>
                      <a:r>
                        <a:rPr lang="en-US" sz="1400" dirty="0">
                          <a:solidFill>
                            <a:schemeClr val="tx1"/>
                          </a:solidFill>
                          <a:effectLst/>
                          <a:latin typeface="+mn-lt"/>
                        </a:rPr>
                        <a:t> </a:t>
                      </a:r>
                      <a:r>
                        <a:rPr lang="en-US" sz="1400" dirty="0" smtClean="0">
                          <a:solidFill>
                            <a:schemeClr val="tx1"/>
                          </a:solidFill>
                          <a:effectLst/>
                          <a:latin typeface="+mn-lt"/>
                        </a:rPr>
                        <a:t>4g</a:t>
                      </a:r>
                      <a:endParaRPr lang="en-US" sz="1400" dirty="0">
                        <a:solidFill>
                          <a:schemeClr val="tx1"/>
                        </a:solidFill>
                        <a:effectLst/>
                        <a:latin typeface="+mn-lt"/>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a:solidFill>
                            <a:schemeClr val="bg2"/>
                          </a:solidFill>
                          <a:effectLst/>
                        </a:rPr>
                        <a:t>Provide all students with tasks during role play (judges)</a:t>
                      </a:r>
                      <a:endParaRPr lang="en-US" sz="110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81000">
                <a:tc>
                  <a:txBody>
                    <a:bodyPr/>
                    <a:lstStyle/>
                    <a:p>
                      <a:pPr marL="0" marR="0" algn="ctr">
                        <a:lnSpc>
                          <a:spcPct val="115000"/>
                        </a:lnSpc>
                        <a:spcBef>
                          <a:spcPts val="0"/>
                        </a:spcBef>
                        <a:spcAft>
                          <a:spcPts val="0"/>
                        </a:spcAft>
                      </a:pPr>
                      <a:r>
                        <a:rPr lang="en-US" sz="1400" dirty="0">
                          <a:solidFill>
                            <a:schemeClr val="tx1"/>
                          </a:solidFill>
                          <a:effectLst/>
                          <a:latin typeface="+mn-lt"/>
                        </a:rPr>
                        <a:t> </a:t>
                      </a:r>
                      <a:r>
                        <a:rPr lang="en-US" sz="1400" dirty="0" smtClean="0">
                          <a:solidFill>
                            <a:schemeClr val="tx1"/>
                          </a:solidFill>
                          <a:effectLst/>
                          <a:latin typeface="+mn-lt"/>
                        </a:rPr>
                        <a:t>4h</a:t>
                      </a:r>
                      <a:endParaRPr lang="en-US" sz="1400" dirty="0">
                        <a:solidFill>
                          <a:schemeClr val="tx1"/>
                        </a:solidFill>
                        <a:effectLst/>
                        <a:latin typeface="+mn-lt"/>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a:solidFill>
                            <a:schemeClr val="bg2"/>
                          </a:solidFill>
                          <a:effectLst/>
                        </a:rPr>
                        <a:t>All students role play each skill to mastery</a:t>
                      </a:r>
                      <a:endParaRPr lang="en-US" sz="110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1600" dirty="0">
                          <a:solidFill>
                            <a:schemeClr val="tx1"/>
                          </a:solidFill>
                          <a:effectLst/>
                          <a:latin typeface="+mn-lt"/>
                        </a:rPr>
                        <a:t> </a:t>
                      </a:r>
                      <a:r>
                        <a:rPr lang="en-US" sz="1600" dirty="0" smtClean="0">
                          <a:solidFill>
                            <a:schemeClr val="tx1"/>
                          </a:solidFill>
                          <a:effectLst/>
                          <a:latin typeface="+mn-lt"/>
                        </a:rPr>
                        <a:t>4i</a:t>
                      </a:r>
                      <a:endParaRPr lang="en-US" sz="1100" dirty="0">
                        <a:solidFill>
                          <a:schemeClr val="tx1"/>
                        </a:solidFill>
                        <a:effectLst/>
                        <a:latin typeface="+mn-lt"/>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Test with novel examples</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5" name="Oval 4"/>
          <p:cNvSpPr/>
          <p:nvPr/>
        </p:nvSpPr>
        <p:spPr>
          <a:xfrm>
            <a:off x="5867400" y="1504950"/>
            <a:ext cx="3429000" cy="213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your table, discuss how this may look for your Social Skills intervention.</a:t>
            </a:r>
            <a:endParaRPr lang="en-US" sz="2000" dirty="0"/>
          </a:p>
        </p:txBody>
      </p:sp>
    </p:spTree>
    <p:extLst>
      <p:ext uri="{BB962C8B-B14F-4D97-AF65-F5344CB8AC3E}">
        <p14:creationId xmlns:p14="http://schemas.microsoft.com/office/powerpoint/2010/main" val="3679766592"/>
      </p:ext>
    </p:extLst>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sz="3800" dirty="0" smtClean="0">
                <a:solidFill>
                  <a:schemeClr val="bg1"/>
                </a:solidFill>
                <a:latin typeface="Francois One" panose="020B0604020202020204" charset="0"/>
              </a:rPr>
              <a:t>STEPS TO IMPLEMENTING SOCIAL SKILLS</a:t>
            </a:r>
            <a:endParaRPr lang="en-US" sz="3800" dirty="0">
              <a:solidFill>
                <a:schemeClr val="bg1"/>
              </a:solidFill>
              <a:latin typeface="Francois One" panose="020B0604020202020204" charset="0"/>
            </a:endParaRPr>
          </a:p>
        </p:txBody>
      </p:sp>
      <p:sp>
        <p:nvSpPr>
          <p:cNvPr id="3" name="TextBox 2"/>
          <p:cNvSpPr txBox="1"/>
          <p:nvPr/>
        </p:nvSpPr>
        <p:spPr>
          <a:xfrm>
            <a:off x="381000" y="1200150"/>
            <a:ext cx="8458200" cy="3708708"/>
          </a:xfrm>
          <a:prstGeom prst="rect">
            <a:avLst/>
          </a:prstGeom>
          <a:noFill/>
        </p:spPr>
        <p:txBody>
          <a:bodyPr wrap="square" rtlCol="0">
            <a:spAutoFit/>
          </a:bodyPr>
          <a:lstStyle/>
          <a:p>
            <a:r>
              <a:rPr lang="en-US" sz="2000" b="1" dirty="0" smtClean="0">
                <a:latin typeface="Calibri" panose="020F0502020204030204" pitchFamily="34" charset="0"/>
              </a:rPr>
              <a:t>1.     Assess</a:t>
            </a:r>
          </a:p>
          <a:p>
            <a:r>
              <a:rPr lang="en-US" sz="2000" dirty="0" smtClean="0">
                <a:latin typeface="Calibri" panose="020F0502020204030204" pitchFamily="34" charset="0"/>
              </a:rPr>
              <a:t>– </a:t>
            </a:r>
            <a:r>
              <a:rPr lang="en-US" sz="2000" i="1" dirty="0">
                <a:latin typeface="Calibri" panose="020F0502020204030204" pitchFamily="34" charset="0"/>
              </a:rPr>
              <a:t>Identify most common social skill </a:t>
            </a:r>
            <a:r>
              <a:rPr lang="en-US" sz="2000" i="1" dirty="0" smtClean="0">
                <a:latin typeface="Calibri" panose="020F0502020204030204" pitchFamily="34" charset="0"/>
              </a:rPr>
              <a:t>deficits</a:t>
            </a:r>
          </a:p>
          <a:p>
            <a:r>
              <a:rPr lang="en-US" sz="2000" b="1" dirty="0" smtClean="0">
                <a:solidFill>
                  <a:schemeClr val="bg2">
                    <a:lumMod val="50000"/>
                  </a:schemeClr>
                </a:solidFill>
                <a:latin typeface="Calibri" panose="020F0502020204030204" pitchFamily="34" charset="0"/>
              </a:rPr>
              <a:t>2.     Develop </a:t>
            </a:r>
            <a:r>
              <a:rPr lang="en-US" sz="2000" b="1" dirty="0">
                <a:solidFill>
                  <a:schemeClr val="bg2">
                    <a:lumMod val="50000"/>
                  </a:schemeClr>
                </a:solidFill>
                <a:latin typeface="Calibri" panose="020F0502020204030204" pitchFamily="34" charset="0"/>
              </a:rPr>
              <a:t>Curriculum</a:t>
            </a:r>
          </a:p>
          <a:p>
            <a:r>
              <a:rPr lang="en-US" sz="2000" dirty="0">
                <a:solidFill>
                  <a:schemeClr val="bg2">
                    <a:lumMod val="50000"/>
                  </a:schemeClr>
                </a:solidFill>
                <a:latin typeface="Calibri" panose="020F0502020204030204" pitchFamily="34" charset="0"/>
              </a:rPr>
              <a:t>– </a:t>
            </a:r>
            <a:r>
              <a:rPr lang="en-US" sz="2000" i="1" dirty="0">
                <a:solidFill>
                  <a:schemeClr val="bg2">
                    <a:lumMod val="50000"/>
                  </a:schemeClr>
                </a:solidFill>
                <a:latin typeface="Calibri" panose="020F0502020204030204" pitchFamily="34" charset="0"/>
              </a:rPr>
              <a:t>Bank of lessons readily available to address skills deficit</a:t>
            </a:r>
          </a:p>
          <a:p>
            <a:r>
              <a:rPr lang="en-US" sz="2000" b="1" dirty="0" smtClean="0">
                <a:solidFill>
                  <a:schemeClr val="bg2"/>
                </a:solidFill>
                <a:latin typeface="Calibri" panose="020F0502020204030204" pitchFamily="34" charset="0"/>
              </a:rPr>
              <a:t>3.     </a:t>
            </a:r>
            <a:r>
              <a:rPr lang="en-US" sz="2000" b="1" dirty="0" smtClean="0">
                <a:solidFill>
                  <a:schemeClr val="bg2"/>
                </a:solidFill>
                <a:latin typeface="Calibri" panose="020F0502020204030204" pitchFamily="34" charset="0"/>
              </a:rPr>
              <a:t>Teach</a:t>
            </a:r>
            <a:endParaRPr lang="en-US" sz="2000" b="1" dirty="0">
              <a:solidFill>
                <a:schemeClr val="bg2"/>
              </a:solidFill>
              <a:latin typeface="Calibri" panose="020F0502020204030204" pitchFamily="34" charset="0"/>
            </a:endParaRPr>
          </a:p>
          <a:p>
            <a:r>
              <a:rPr lang="en-US" sz="2000" dirty="0">
                <a:solidFill>
                  <a:schemeClr val="bg2">
                    <a:lumMod val="50000"/>
                  </a:schemeClr>
                </a:solidFill>
                <a:latin typeface="Calibri" panose="020F0502020204030204" pitchFamily="34" charset="0"/>
              </a:rPr>
              <a:t>– </a:t>
            </a:r>
            <a:r>
              <a:rPr lang="en-US" sz="2000" i="1" dirty="0" smtClean="0">
                <a:solidFill>
                  <a:schemeClr val="bg2">
                    <a:lumMod val="50000"/>
                  </a:schemeClr>
                </a:solidFill>
                <a:latin typeface="Calibri" panose="020F0502020204030204" pitchFamily="34" charset="0"/>
              </a:rPr>
              <a:t>Tell, Show, Practice, Practice, Practice</a:t>
            </a:r>
            <a:endParaRPr lang="en-US" sz="2000" i="1" dirty="0">
              <a:solidFill>
                <a:schemeClr val="bg2">
                  <a:lumMod val="50000"/>
                </a:schemeClr>
              </a:solidFill>
              <a:latin typeface="Calibri" panose="020F0502020204030204" pitchFamily="34" charset="0"/>
            </a:endParaRPr>
          </a:p>
          <a:p>
            <a:r>
              <a:rPr lang="en-US" sz="2500" b="1" dirty="0" smtClean="0">
                <a:solidFill>
                  <a:schemeClr val="tx1"/>
                </a:solidFill>
                <a:effectLst>
                  <a:outerShdw blurRad="38100" dist="38100" dir="2700000" algn="tl">
                    <a:srgbClr val="000000">
                      <a:alpha val="43137"/>
                    </a:srgbClr>
                  </a:outerShdw>
                </a:effectLst>
                <a:latin typeface="Calibri" panose="020F0502020204030204" pitchFamily="34" charset="0"/>
              </a:rPr>
              <a:t>4.     </a:t>
            </a:r>
            <a:r>
              <a:rPr lang="en-US" sz="2500" b="1" dirty="0" smtClean="0">
                <a:solidFill>
                  <a:schemeClr val="tx1"/>
                </a:solidFill>
                <a:effectLst>
                  <a:outerShdw blurRad="38100" dist="38100" dir="2700000" algn="tl">
                    <a:srgbClr val="000000">
                      <a:alpha val="43137"/>
                    </a:srgbClr>
                  </a:outerShdw>
                </a:effectLst>
                <a:latin typeface="Calibri" panose="020F0502020204030204" pitchFamily="34" charset="0"/>
              </a:rPr>
              <a:t>Establish Procedures</a:t>
            </a:r>
            <a:endParaRPr lang="en-US" sz="2500" b="1" dirty="0">
              <a:solidFill>
                <a:schemeClr val="tx1"/>
              </a:solidFill>
              <a:effectLst>
                <a:outerShdw blurRad="38100" dist="38100" dir="2700000" algn="tl">
                  <a:srgbClr val="000000">
                    <a:alpha val="43137"/>
                  </a:srgbClr>
                </a:outerShdw>
              </a:effectLst>
              <a:latin typeface="Calibri" panose="020F0502020204030204" pitchFamily="34" charset="0"/>
            </a:endParaRPr>
          </a:p>
          <a:p>
            <a:r>
              <a:rPr lang="en-US" sz="2500" b="1"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2500" b="1" i="1" dirty="0">
                <a:solidFill>
                  <a:schemeClr val="tx1"/>
                </a:solidFill>
                <a:effectLst>
                  <a:outerShdw blurRad="38100" dist="38100" dir="2700000" algn="tl">
                    <a:srgbClr val="000000">
                      <a:alpha val="43137"/>
                    </a:srgbClr>
                  </a:outerShdw>
                </a:effectLst>
                <a:latin typeface="Calibri" panose="020F0502020204030204" pitchFamily="34" charset="0"/>
              </a:rPr>
              <a:t>Logistics of facilitating the Social Skills </a:t>
            </a:r>
            <a:r>
              <a:rPr lang="en-US" sz="2500" b="1" i="1" dirty="0" smtClean="0">
                <a:solidFill>
                  <a:schemeClr val="tx1"/>
                </a:solidFill>
                <a:effectLst>
                  <a:outerShdw blurRad="38100" dist="38100" dir="2700000" algn="tl">
                    <a:srgbClr val="000000">
                      <a:alpha val="43137"/>
                    </a:srgbClr>
                  </a:outerShdw>
                </a:effectLst>
                <a:latin typeface="Calibri" panose="020F0502020204030204" pitchFamily="34" charset="0"/>
              </a:rPr>
              <a:t>Intervention &amp; Group Management techniques</a:t>
            </a:r>
            <a:endParaRPr lang="en-US" sz="2500" b="1" i="1" dirty="0">
              <a:solidFill>
                <a:schemeClr val="tx1"/>
              </a:solidFill>
              <a:effectLst>
                <a:outerShdw blurRad="38100" dist="38100" dir="2700000" algn="tl">
                  <a:srgbClr val="000000">
                    <a:alpha val="43137"/>
                  </a:srgbClr>
                </a:outerShdw>
              </a:effectLst>
              <a:latin typeface="Calibri" panose="020F0502020204030204" pitchFamily="34" charset="0"/>
            </a:endParaRPr>
          </a:p>
          <a:p>
            <a:r>
              <a:rPr lang="en-US" sz="2000" b="1" dirty="0" smtClean="0">
                <a:latin typeface="Calibri" panose="020F0502020204030204" pitchFamily="34" charset="0"/>
              </a:rPr>
              <a:t>5</a:t>
            </a:r>
            <a:r>
              <a:rPr lang="en-US" sz="2000" b="1" dirty="0" smtClean="0">
                <a:latin typeface="Calibri" panose="020F0502020204030204" pitchFamily="34" charset="0"/>
              </a:rPr>
              <a:t>.     </a:t>
            </a:r>
            <a:r>
              <a:rPr lang="en-US" sz="2000" b="1" dirty="0">
                <a:latin typeface="Calibri" panose="020F0502020204030204" pitchFamily="34" charset="0"/>
              </a:rPr>
              <a:t>Plan for Maintenance &amp; Generalization</a:t>
            </a:r>
          </a:p>
          <a:p>
            <a:r>
              <a:rPr lang="en-US" sz="2000" dirty="0">
                <a:latin typeface="Calibri" panose="020F0502020204030204" pitchFamily="34" charset="0"/>
              </a:rPr>
              <a:t>– </a:t>
            </a:r>
            <a:r>
              <a:rPr lang="en-US" sz="2000" i="1" dirty="0">
                <a:latin typeface="Calibri" panose="020F0502020204030204" pitchFamily="34" charset="0"/>
              </a:rPr>
              <a:t>Consistent use of skills over time &amp; across variety </a:t>
            </a:r>
            <a:r>
              <a:rPr lang="en-US" sz="2000" i="1" dirty="0" smtClean="0">
                <a:latin typeface="Calibri" panose="020F0502020204030204" pitchFamily="34" charset="0"/>
              </a:rPr>
              <a:t>of settings</a:t>
            </a:r>
            <a:endParaRPr lang="en-US" sz="2000" i="1" dirty="0">
              <a:latin typeface="Calibri" panose="020F0502020204030204" pitchFamily="34" charset="0"/>
            </a:endParaRPr>
          </a:p>
        </p:txBody>
      </p:sp>
    </p:spTree>
    <p:extLst>
      <p:ext uri="{BB962C8B-B14F-4D97-AF65-F5344CB8AC3E}">
        <p14:creationId xmlns:p14="http://schemas.microsoft.com/office/powerpoint/2010/main" val="35066018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ESTABLISHING PROCEDURES</a:t>
            </a:r>
            <a:endParaRPr sz="4400" dirty="0">
              <a:solidFill>
                <a:schemeClr val="bg1"/>
              </a:solidFill>
            </a:endParaRPr>
          </a:p>
        </p:txBody>
      </p:sp>
      <p:sp>
        <p:nvSpPr>
          <p:cNvPr id="2" name="TextBox 1"/>
          <p:cNvSpPr txBox="1"/>
          <p:nvPr/>
        </p:nvSpPr>
        <p:spPr>
          <a:xfrm>
            <a:off x="304800" y="819150"/>
            <a:ext cx="8534400" cy="4031873"/>
          </a:xfrm>
          <a:prstGeom prst="rect">
            <a:avLst/>
          </a:prstGeom>
          <a:noFill/>
          <a:ln>
            <a:solidFill>
              <a:schemeClr val="tx1"/>
            </a:solidFill>
          </a:ln>
        </p:spPr>
        <p:txBody>
          <a:bodyPr wrap="square" rtlCol="0">
            <a:spAutoFit/>
          </a:bodyPr>
          <a:lstStyle/>
          <a:p>
            <a:pPr marL="45720"/>
            <a:r>
              <a:rPr lang="en-US" sz="3200" dirty="0" smtClean="0">
                <a:latin typeface="Calibri" panose="020F0502020204030204" pitchFamily="34" charset="0"/>
              </a:rPr>
              <a:t>Plan to Consider the Following:</a:t>
            </a:r>
          </a:p>
          <a:p>
            <a:pPr marL="502920" indent="-457200">
              <a:buFont typeface="Wingdings" panose="05000000000000000000" pitchFamily="2" charset="2"/>
              <a:buChar char="q"/>
            </a:pPr>
            <a:r>
              <a:rPr lang="en-US" sz="3200" dirty="0" smtClean="0">
                <a:latin typeface="Calibri" panose="020F0502020204030204" pitchFamily="34" charset="0"/>
              </a:rPr>
              <a:t>When to meet?</a:t>
            </a:r>
          </a:p>
          <a:p>
            <a:pPr marL="502920" indent="-457200">
              <a:buFont typeface="Wingdings" panose="05000000000000000000" pitchFamily="2" charset="2"/>
              <a:buChar char="q"/>
            </a:pPr>
            <a:r>
              <a:rPr lang="en-US" sz="3200" dirty="0" smtClean="0">
                <a:latin typeface="Calibri" panose="020F0502020204030204" pitchFamily="34" charset="0"/>
              </a:rPr>
              <a:t>Where to meet?</a:t>
            </a:r>
          </a:p>
          <a:p>
            <a:pPr marL="502920" indent="-457200">
              <a:buFont typeface="Wingdings" panose="05000000000000000000" pitchFamily="2" charset="2"/>
              <a:buChar char="q"/>
            </a:pPr>
            <a:r>
              <a:rPr lang="en-US" sz="3200" dirty="0" smtClean="0">
                <a:latin typeface="Calibri" panose="020F0502020204030204" pitchFamily="34" charset="0"/>
              </a:rPr>
              <a:t>Who are group participants?</a:t>
            </a:r>
          </a:p>
          <a:p>
            <a:pPr marL="502920" indent="-457200">
              <a:buFont typeface="Wingdings" panose="05000000000000000000" pitchFamily="2" charset="2"/>
              <a:buChar char="q"/>
            </a:pPr>
            <a:r>
              <a:rPr lang="en-US" sz="3200" dirty="0" smtClean="0">
                <a:latin typeface="Calibri" panose="020F0502020204030204" pitchFamily="34" charset="0"/>
              </a:rPr>
              <a:t>How many participants?</a:t>
            </a:r>
          </a:p>
          <a:p>
            <a:pPr marL="502920" indent="-457200">
              <a:buFont typeface="Wingdings" panose="05000000000000000000" pitchFamily="2" charset="2"/>
              <a:buChar char="q"/>
            </a:pPr>
            <a:r>
              <a:rPr lang="en-US" sz="3200" dirty="0" smtClean="0">
                <a:latin typeface="Calibri" panose="020F0502020204030204" pitchFamily="34" charset="0"/>
              </a:rPr>
              <a:t>What are relevant skills?</a:t>
            </a:r>
          </a:p>
          <a:p>
            <a:pPr marL="502920" indent="-457200">
              <a:buFont typeface="Wingdings" panose="05000000000000000000" pitchFamily="2" charset="2"/>
              <a:buChar char="q"/>
            </a:pPr>
            <a:r>
              <a:rPr lang="en-US" sz="3200" dirty="0" smtClean="0">
                <a:latin typeface="Calibri" panose="020F0502020204030204" pitchFamily="34" charset="0"/>
              </a:rPr>
              <a:t>How long will this take?</a:t>
            </a:r>
          </a:p>
          <a:p>
            <a:pPr marL="502920" indent="-457200">
              <a:buFont typeface="Wingdings" panose="05000000000000000000" pitchFamily="2" charset="2"/>
              <a:buChar char="q"/>
            </a:pPr>
            <a:r>
              <a:rPr lang="en-US" sz="3200" dirty="0" smtClean="0">
                <a:latin typeface="Calibri" panose="020F0502020204030204" pitchFamily="34" charset="0"/>
              </a:rPr>
              <a:t>Who will teach?</a:t>
            </a:r>
          </a:p>
        </p:txBody>
      </p:sp>
    </p:spTree>
    <p:extLst>
      <p:ext uri="{BB962C8B-B14F-4D97-AF65-F5344CB8AC3E}">
        <p14:creationId xmlns:p14="http://schemas.microsoft.com/office/powerpoint/2010/main" val="2681446250"/>
      </p:ext>
    </p:extLst>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SCHEDULING &amp; LOGISTICS</a:t>
            </a:r>
            <a:endParaRPr sz="4400" dirty="0">
              <a:solidFill>
                <a:schemeClr val="bg1"/>
              </a:solidFill>
            </a:endParaRPr>
          </a:p>
        </p:txBody>
      </p:sp>
      <p:sp>
        <p:nvSpPr>
          <p:cNvPr id="2" name="TextBox 1"/>
          <p:cNvSpPr txBox="1"/>
          <p:nvPr/>
        </p:nvSpPr>
        <p:spPr>
          <a:xfrm>
            <a:off x="304800" y="819150"/>
            <a:ext cx="8534400" cy="3046988"/>
          </a:xfrm>
          <a:prstGeom prst="rect">
            <a:avLst/>
          </a:prstGeom>
          <a:noFill/>
          <a:ln>
            <a:solidFill>
              <a:schemeClr val="tx1"/>
            </a:solidFill>
          </a:ln>
        </p:spPr>
        <p:txBody>
          <a:bodyPr wrap="square" rtlCol="0">
            <a:spAutoFit/>
          </a:bodyPr>
          <a:lstStyle/>
          <a:p>
            <a:pPr marL="45720"/>
            <a:r>
              <a:rPr lang="en-US" sz="3200" dirty="0">
                <a:latin typeface="Calibri" panose="020F0502020204030204" pitchFamily="34" charset="0"/>
              </a:rPr>
              <a:t>Who &amp; how many in the group?</a:t>
            </a:r>
          </a:p>
          <a:p>
            <a:pPr marL="45720"/>
            <a:r>
              <a:rPr lang="en-US" sz="3200" dirty="0">
                <a:latin typeface="Calibri" panose="020F0502020204030204" pitchFamily="34" charset="0"/>
              </a:rPr>
              <a:t>– 4-8 (if possible select even number of students)</a:t>
            </a:r>
          </a:p>
          <a:p>
            <a:pPr marL="45720"/>
            <a:r>
              <a:rPr lang="en-US" sz="3200" dirty="0">
                <a:latin typeface="Calibri" panose="020F0502020204030204" pitchFamily="34" charset="0"/>
              </a:rPr>
              <a:t>– Similarity in age/developmental level</a:t>
            </a:r>
          </a:p>
          <a:p>
            <a:pPr marL="45720"/>
            <a:r>
              <a:rPr lang="en-US" sz="3200" dirty="0">
                <a:latin typeface="Calibri" panose="020F0502020204030204" pitchFamily="34" charset="0"/>
              </a:rPr>
              <a:t>– Even distribution of boys and girls</a:t>
            </a:r>
          </a:p>
          <a:p>
            <a:pPr marL="45720"/>
            <a:r>
              <a:rPr lang="en-US" sz="3200" dirty="0">
                <a:latin typeface="Calibri" panose="020F0502020204030204" pitchFamily="34" charset="0"/>
              </a:rPr>
              <a:t>– Common problems/concerns</a:t>
            </a:r>
          </a:p>
          <a:p>
            <a:pPr marL="45720"/>
            <a:r>
              <a:rPr lang="en-US" sz="3200" dirty="0">
                <a:latin typeface="Calibri" panose="020F0502020204030204" pitchFamily="34" charset="0"/>
              </a:rPr>
              <a:t>– Balance in severity of issues</a:t>
            </a:r>
          </a:p>
        </p:txBody>
      </p:sp>
    </p:spTree>
    <p:extLst>
      <p:ext uri="{BB962C8B-B14F-4D97-AF65-F5344CB8AC3E}">
        <p14:creationId xmlns:p14="http://schemas.microsoft.com/office/powerpoint/2010/main" val="2820900932"/>
      </p:ext>
    </p:extLst>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SCHEDULING &amp; LOGISTICS</a:t>
            </a:r>
            <a:endParaRPr sz="4400" dirty="0">
              <a:solidFill>
                <a:schemeClr val="bg1"/>
              </a:solidFill>
            </a:endParaRPr>
          </a:p>
        </p:txBody>
      </p:sp>
      <p:sp>
        <p:nvSpPr>
          <p:cNvPr id="2" name="TextBox 1"/>
          <p:cNvSpPr txBox="1"/>
          <p:nvPr/>
        </p:nvSpPr>
        <p:spPr>
          <a:xfrm>
            <a:off x="304800" y="819150"/>
            <a:ext cx="8534400" cy="4031873"/>
          </a:xfrm>
          <a:prstGeom prst="rect">
            <a:avLst/>
          </a:prstGeom>
          <a:noFill/>
          <a:ln>
            <a:solidFill>
              <a:schemeClr val="tx1"/>
            </a:solidFill>
          </a:ln>
        </p:spPr>
        <p:txBody>
          <a:bodyPr wrap="square" rtlCol="0">
            <a:spAutoFit/>
          </a:bodyPr>
          <a:lstStyle/>
          <a:p>
            <a:pPr marL="45720"/>
            <a:r>
              <a:rPr lang="en-US" sz="3200" dirty="0">
                <a:latin typeface="Calibri" panose="020F0502020204030204" pitchFamily="34" charset="0"/>
              </a:rPr>
              <a:t>Establish Procedures</a:t>
            </a:r>
          </a:p>
          <a:p>
            <a:pPr marL="45720"/>
            <a:r>
              <a:rPr lang="en-US" sz="3200" dirty="0">
                <a:latin typeface="Calibri" panose="020F0502020204030204" pitchFamily="34" charset="0"/>
              </a:rPr>
              <a:t>• Who teaches?</a:t>
            </a:r>
          </a:p>
          <a:p>
            <a:pPr marL="45720"/>
            <a:r>
              <a:rPr lang="en-US" sz="3200" dirty="0">
                <a:latin typeface="Calibri" panose="020F0502020204030204" pitchFamily="34" charset="0"/>
              </a:rPr>
              <a:t>– Access to 2 adults for each group</a:t>
            </a:r>
          </a:p>
          <a:p>
            <a:pPr marL="45720"/>
            <a:r>
              <a:rPr lang="en-US" sz="3200" dirty="0">
                <a:latin typeface="Calibri" panose="020F0502020204030204" pitchFamily="34" charset="0"/>
              </a:rPr>
              <a:t>– Clear roles and responsibilities between adults</a:t>
            </a:r>
          </a:p>
          <a:p>
            <a:pPr marL="45720"/>
            <a:r>
              <a:rPr lang="en-US" sz="3200" dirty="0">
                <a:latin typeface="Calibri" panose="020F0502020204030204" pitchFamily="34" charset="0"/>
              </a:rPr>
              <a:t>• When &amp; how long meet?</a:t>
            </a:r>
          </a:p>
          <a:p>
            <a:pPr marL="45720"/>
            <a:r>
              <a:rPr lang="en-US" sz="3200" dirty="0">
                <a:latin typeface="Calibri" panose="020F0502020204030204" pitchFamily="34" charset="0"/>
              </a:rPr>
              <a:t>– At least weekly, 45-60 minutes</a:t>
            </a:r>
          </a:p>
          <a:p>
            <a:pPr marL="45720"/>
            <a:r>
              <a:rPr lang="en-US" sz="3200" dirty="0">
                <a:latin typeface="Calibri" panose="020F0502020204030204" pitchFamily="34" charset="0"/>
              </a:rPr>
              <a:t>– May require as many as 10- 20 weeks</a:t>
            </a:r>
          </a:p>
          <a:p>
            <a:pPr marL="45720"/>
            <a:r>
              <a:rPr lang="en-US" sz="3200" dirty="0">
                <a:latin typeface="Calibri" panose="020F0502020204030204" pitchFamily="34" charset="0"/>
              </a:rPr>
              <a:t>– Before, during, or after school?</a:t>
            </a:r>
          </a:p>
        </p:txBody>
      </p:sp>
    </p:spTree>
    <p:extLst>
      <p:ext uri="{BB962C8B-B14F-4D97-AF65-F5344CB8AC3E}">
        <p14:creationId xmlns:p14="http://schemas.microsoft.com/office/powerpoint/2010/main" val="2847386486"/>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4400" b="1" dirty="0" smtClean="0">
                <a:solidFill>
                  <a:schemeClr val="bg1"/>
                </a:solidFill>
                <a:latin typeface="Francois One" panose="020B0604020202020204" charset="0"/>
              </a:rPr>
              <a:t>AGENDA</a:t>
            </a:r>
            <a:endParaRPr sz="4400" dirty="0">
              <a:solidFill>
                <a:schemeClr val="bg1"/>
              </a:solidFill>
            </a:endParaRPr>
          </a:p>
        </p:txBody>
      </p:sp>
      <p:sp>
        <p:nvSpPr>
          <p:cNvPr id="2" name="TextBox 1"/>
          <p:cNvSpPr txBox="1"/>
          <p:nvPr/>
        </p:nvSpPr>
        <p:spPr>
          <a:xfrm>
            <a:off x="152400" y="1123950"/>
            <a:ext cx="8839200" cy="5447645"/>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ü"/>
            </a:pPr>
            <a:r>
              <a:rPr lang="en-US" sz="2800" dirty="0" smtClean="0">
                <a:latin typeface="Calibri" panose="020F0502020204030204" pitchFamily="34" charset="0"/>
              </a:rPr>
              <a:t>Tier 2/3 Systems to Support Instruction</a:t>
            </a:r>
          </a:p>
          <a:p>
            <a:pPr marL="457200" indent="-457200">
              <a:buFont typeface="Wingdings" panose="05000000000000000000" pitchFamily="2" charset="2"/>
              <a:buChar char="ü"/>
            </a:pPr>
            <a:r>
              <a:rPr lang="en-US" sz="2800" dirty="0" smtClean="0">
                <a:latin typeface="Calibri" panose="020F0502020204030204" pitchFamily="34" charset="0"/>
              </a:rPr>
              <a:t>Steps to Implementing Social Skills</a:t>
            </a:r>
          </a:p>
          <a:p>
            <a:pPr lvl="2"/>
            <a:r>
              <a:rPr lang="en-US" sz="2800" dirty="0">
                <a:latin typeface="Calibri" panose="020F0502020204030204" pitchFamily="34" charset="0"/>
              </a:rPr>
              <a:t>	</a:t>
            </a:r>
            <a:r>
              <a:rPr lang="en-US" sz="2800" dirty="0" smtClean="0">
                <a:latin typeface="Calibri" panose="020F0502020204030204" pitchFamily="34" charset="0"/>
              </a:rPr>
              <a:t>-</a:t>
            </a:r>
            <a:r>
              <a:rPr lang="en-US" sz="2200" i="1" dirty="0" smtClean="0">
                <a:latin typeface="Calibri" panose="020F0502020204030204" pitchFamily="34" charset="0"/>
              </a:rPr>
              <a:t>Assess Needs</a:t>
            </a:r>
          </a:p>
          <a:p>
            <a:pPr lvl="2"/>
            <a:r>
              <a:rPr lang="en-US" sz="2200" i="1" dirty="0">
                <a:latin typeface="Calibri" panose="020F0502020204030204" pitchFamily="34" charset="0"/>
              </a:rPr>
              <a:t>	</a:t>
            </a:r>
            <a:r>
              <a:rPr lang="en-US" sz="2200" i="1" dirty="0" smtClean="0">
                <a:latin typeface="Calibri" panose="020F0502020204030204" pitchFamily="34" charset="0"/>
              </a:rPr>
              <a:t>-Develop Curriculum</a:t>
            </a:r>
          </a:p>
          <a:p>
            <a:pPr lvl="2"/>
            <a:r>
              <a:rPr lang="en-US" sz="2200" i="1" dirty="0" smtClean="0">
                <a:latin typeface="Calibri" panose="020F0502020204030204" pitchFamily="34" charset="0"/>
              </a:rPr>
              <a:t>	-Teach</a:t>
            </a:r>
          </a:p>
          <a:p>
            <a:pPr lvl="2"/>
            <a:r>
              <a:rPr lang="en-US" sz="2200" i="1" dirty="0">
                <a:latin typeface="Calibri" panose="020F0502020204030204" pitchFamily="34" charset="0"/>
              </a:rPr>
              <a:t>	</a:t>
            </a:r>
            <a:r>
              <a:rPr lang="en-US" sz="2200" i="1" dirty="0" smtClean="0">
                <a:latin typeface="Calibri" panose="020F0502020204030204" pitchFamily="34" charset="0"/>
              </a:rPr>
              <a:t>-Establish </a:t>
            </a:r>
          </a:p>
          <a:p>
            <a:pPr lvl="2"/>
            <a:r>
              <a:rPr lang="en-US" sz="2200" i="1" dirty="0">
                <a:latin typeface="Calibri" panose="020F0502020204030204" pitchFamily="34" charset="0"/>
              </a:rPr>
              <a:t>	</a:t>
            </a:r>
            <a:r>
              <a:rPr lang="en-US" sz="2200" i="1" dirty="0" smtClean="0">
                <a:latin typeface="Calibri" panose="020F0502020204030204" pitchFamily="34" charset="0"/>
              </a:rPr>
              <a:t>-Generalize</a:t>
            </a:r>
          </a:p>
          <a:p>
            <a:pPr marL="457200" indent="-457200">
              <a:buFont typeface="Wingdings" panose="05000000000000000000" pitchFamily="2" charset="2"/>
              <a:buChar char="ü"/>
            </a:pPr>
            <a:r>
              <a:rPr lang="en-US" sz="2800" dirty="0" smtClean="0">
                <a:latin typeface="Calibri" panose="020F0502020204030204" pitchFamily="34" charset="0"/>
              </a:rPr>
              <a:t>Activities Embedded in Learning</a:t>
            </a:r>
          </a:p>
          <a:p>
            <a:pPr marL="457200" indent="-457200">
              <a:buFont typeface="Wingdings" panose="05000000000000000000" pitchFamily="2" charset="2"/>
              <a:buChar char="ü"/>
            </a:pPr>
            <a:r>
              <a:rPr lang="en-US" sz="2800" dirty="0" smtClean="0">
                <a:latin typeface="Calibri" panose="020F0502020204030204" pitchFamily="34" charset="0"/>
              </a:rPr>
              <a:t>Progress Monitoring</a:t>
            </a:r>
          </a:p>
          <a:p>
            <a:pPr marL="457200" indent="-457200">
              <a:buFont typeface="Wingdings" panose="05000000000000000000" pitchFamily="2" charset="2"/>
              <a:buChar char="ü"/>
            </a:pPr>
            <a:r>
              <a:rPr lang="en-US" sz="2800" dirty="0" smtClean="0">
                <a:latin typeface="Calibri" panose="020F0502020204030204" pitchFamily="34" charset="0"/>
              </a:rPr>
              <a:t>ACTION PLANNING</a:t>
            </a:r>
          </a:p>
          <a:p>
            <a:pPr marL="457200" indent="-457200">
              <a:buFont typeface="Wingdings" panose="05000000000000000000" pitchFamily="2" charset="2"/>
              <a:buChar char="ü"/>
            </a:pPr>
            <a:endParaRPr lang="en-US" sz="2800" dirty="0" smtClean="0">
              <a:latin typeface="Calibri" panose="020F0502020204030204" pitchFamily="34" charset="0"/>
            </a:endParaRPr>
          </a:p>
          <a:p>
            <a:endParaRPr lang="en-US" sz="3200" dirty="0" smtClean="0">
              <a:latin typeface="Calibri" panose="020F0502020204030204" pitchFamily="34" charset="0"/>
            </a:endParaRPr>
          </a:p>
          <a:p>
            <a:endParaRPr lang="en-US" sz="3200" dirty="0">
              <a:latin typeface="Calibri" panose="020F0502020204030204" pitchFamily="34" charset="0"/>
            </a:endParaRPr>
          </a:p>
        </p:txBody>
      </p:sp>
    </p:spTree>
    <p:extLst>
      <p:ext uri="{BB962C8B-B14F-4D97-AF65-F5344CB8AC3E}">
        <p14:creationId xmlns:p14="http://schemas.microsoft.com/office/powerpoint/2010/main" val="2825369880"/>
      </p:ext>
    </p:extLst>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SCHEDULING &amp; LOGISTICS</a:t>
            </a:r>
            <a:endParaRPr sz="4400" dirty="0">
              <a:solidFill>
                <a:schemeClr val="bg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4032467203"/>
              </p:ext>
            </p:extLst>
          </p:nvPr>
        </p:nvGraphicFramePr>
        <p:xfrm>
          <a:off x="457200" y="1047750"/>
          <a:ext cx="6553201" cy="3073957"/>
        </p:xfrm>
        <a:graphic>
          <a:graphicData uri="http://schemas.openxmlformats.org/drawingml/2006/table">
            <a:tbl>
              <a:tblPr firstRow="1" firstCol="1" bandRow="1">
                <a:tableStyleId>{5C22544A-7EE6-4342-B048-85BDC9FD1C3A}</a:tableStyleId>
              </a:tblPr>
              <a:tblGrid>
                <a:gridCol w="378438"/>
                <a:gridCol w="5608133"/>
                <a:gridCol w="566630"/>
              </a:tblGrid>
              <a:tr h="242993">
                <a:tc>
                  <a:txBody>
                    <a:bodyPr/>
                    <a:lstStyle/>
                    <a:p>
                      <a:pPr marL="0" marR="0" algn="ctr">
                        <a:lnSpc>
                          <a:spcPct val="115000"/>
                        </a:lnSpc>
                        <a:spcBef>
                          <a:spcPts val="0"/>
                        </a:spcBef>
                        <a:spcAft>
                          <a:spcPts val="0"/>
                        </a:spcAft>
                      </a:pPr>
                      <a:r>
                        <a:rPr lang="en-US" sz="1600" dirty="0">
                          <a:effectLst/>
                        </a:rPr>
                        <a:t>#</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effectLst/>
                        </a:rPr>
                        <a:t>Task Indicator</a:t>
                      </a:r>
                      <a:endParaRPr lang="en-US" sz="1100" dirty="0">
                        <a:effectLst/>
                        <a:latin typeface="Calibri"/>
                        <a:ea typeface="Calibri"/>
                        <a:cs typeface="Times New Roman"/>
                      </a:endParaRPr>
                    </a:p>
                  </a:txBody>
                  <a:tcPr marL="68580" marR="68580" marT="0" marB="0">
                    <a:solidFill>
                      <a:schemeClr val="tx1"/>
                    </a:solidFill>
                  </a:tcPr>
                </a:tc>
                <a:tc>
                  <a:txBody>
                    <a:bodyPr/>
                    <a:lstStyle/>
                    <a:p>
                      <a:pPr marL="342900" marR="0" lvl="0" indent="-342900" algn="ctr">
                        <a:lnSpc>
                          <a:spcPct val="115000"/>
                        </a:lnSpc>
                        <a:spcBef>
                          <a:spcPts val="0"/>
                        </a:spcBef>
                        <a:spcAft>
                          <a:spcPts val="0"/>
                        </a:spcAft>
                        <a:buFont typeface="Wingdings"/>
                        <a:buChar char=""/>
                      </a:pPr>
                      <a:r>
                        <a:rPr lang="en-US" sz="1600" dirty="0">
                          <a:effectLst/>
                        </a:rPr>
                        <a:t> </a:t>
                      </a:r>
                      <a:endParaRPr lang="en-US" sz="1100" dirty="0">
                        <a:effectLst/>
                        <a:latin typeface="Calibri"/>
                        <a:ea typeface="Calibri"/>
                        <a:cs typeface="Times New Roman"/>
                      </a:endParaRPr>
                    </a:p>
                  </a:txBody>
                  <a:tcPr marL="68580" marR="68580" marT="0" marB="0">
                    <a:solidFill>
                      <a:schemeClr val="tx1"/>
                    </a:solidFill>
                  </a:tcPr>
                </a:tc>
              </a:tr>
              <a:tr h="502625">
                <a:tc>
                  <a:txBody>
                    <a:bodyPr/>
                    <a:lstStyle/>
                    <a:p>
                      <a:pPr marL="0" marR="0" algn="ctr">
                        <a:lnSpc>
                          <a:spcPct val="115000"/>
                        </a:lnSpc>
                        <a:spcBef>
                          <a:spcPts val="0"/>
                        </a:spcBef>
                        <a:spcAft>
                          <a:spcPts val="0"/>
                        </a:spcAft>
                      </a:pPr>
                      <a:r>
                        <a:rPr lang="en-US" sz="1600" dirty="0">
                          <a:effectLst/>
                        </a:rPr>
                        <a:t>1a</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Consistent meeting time (30 min 2 x times per week)</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solidFill>
                            <a:schemeClr val="bg2"/>
                          </a:solidFill>
                          <a:effectLst/>
                        </a:rPr>
                        <a:t> </a:t>
                      </a:r>
                      <a:endParaRPr lang="en-US" sz="1100">
                        <a:solidFill>
                          <a:schemeClr val="bg2"/>
                        </a:solidFill>
                        <a:effectLst/>
                        <a:latin typeface="Calibri"/>
                        <a:ea typeface="Calibri"/>
                        <a:cs typeface="Times New Roman"/>
                      </a:endParaRPr>
                    </a:p>
                  </a:txBody>
                  <a:tcPr marL="68580" marR="68580" marT="0" marB="0"/>
                </a:tc>
              </a:tr>
              <a:tr h="502625">
                <a:tc>
                  <a:txBody>
                    <a:bodyPr/>
                    <a:lstStyle/>
                    <a:p>
                      <a:pPr marL="0" marR="0" algn="ctr">
                        <a:lnSpc>
                          <a:spcPct val="115000"/>
                        </a:lnSpc>
                        <a:spcBef>
                          <a:spcPts val="0"/>
                        </a:spcBef>
                        <a:spcAft>
                          <a:spcPts val="0"/>
                        </a:spcAft>
                      </a:pPr>
                      <a:r>
                        <a:rPr lang="en-US" sz="1600" dirty="0">
                          <a:effectLst/>
                        </a:rPr>
                        <a:t>1b</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Instructional setting (room) available and scheduled</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solidFill>
                            <a:schemeClr val="bg2"/>
                          </a:solidFill>
                          <a:effectLst/>
                        </a:rPr>
                        <a:t> </a:t>
                      </a:r>
                      <a:endParaRPr lang="en-US" sz="1100">
                        <a:solidFill>
                          <a:schemeClr val="bg2"/>
                        </a:solidFill>
                        <a:effectLst/>
                        <a:latin typeface="Calibri"/>
                        <a:ea typeface="Calibri"/>
                        <a:cs typeface="Times New Roman"/>
                      </a:endParaRPr>
                    </a:p>
                  </a:txBody>
                  <a:tcPr marL="68580" marR="68580" marT="0" marB="0"/>
                </a:tc>
              </a:tr>
              <a:tr h="502625">
                <a:tc>
                  <a:txBody>
                    <a:bodyPr/>
                    <a:lstStyle/>
                    <a:p>
                      <a:pPr marL="0" marR="0" algn="ctr">
                        <a:lnSpc>
                          <a:spcPct val="115000"/>
                        </a:lnSpc>
                        <a:spcBef>
                          <a:spcPts val="0"/>
                        </a:spcBef>
                        <a:spcAft>
                          <a:spcPts val="0"/>
                        </a:spcAft>
                      </a:pPr>
                      <a:r>
                        <a:rPr lang="en-US" sz="1600" dirty="0">
                          <a:effectLst/>
                        </a:rPr>
                        <a:t>1c</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6-8 students with similar needs identified for group</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solidFill>
                            <a:schemeClr val="bg2"/>
                          </a:solidFill>
                          <a:effectLst/>
                        </a:rPr>
                        <a:t> </a:t>
                      </a:r>
                      <a:endParaRPr lang="en-US" sz="1100">
                        <a:solidFill>
                          <a:schemeClr val="bg2"/>
                        </a:solidFill>
                        <a:effectLst/>
                        <a:latin typeface="Calibri"/>
                        <a:ea typeface="Calibri"/>
                        <a:cs typeface="Times New Roman"/>
                      </a:endParaRPr>
                    </a:p>
                  </a:txBody>
                  <a:tcPr marL="68580" marR="68580" marT="0" marB="0"/>
                </a:tc>
              </a:tr>
              <a:tr h="502625">
                <a:tc>
                  <a:txBody>
                    <a:bodyPr/>
                    <a:lstStyle/>
                    <a:p>
                      <a:pPr marL="0" marR="0" algn="ctr">
                        <a:lnSpc>
                          <a:spcPct val="115000"/>
                        </a:lnSpc>
                        <a:spcBef>
                          <a:spcPts val="0"/>
                        </a:spcBef>
                        <a:spcAft>
                          <a:spcPts val="0"/>
                        </a:spcAft>
                      </a:pPr>
                      <a:r>
                        <a:rPr lang="en-US" sz="1600" dirty="0">
                          <a:effectLst/>
                        </a:rPr>
                        <a:t>1d</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Schedule to teach no more than 1 relevant skill per week</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solidFill>
                            <a:schemeClr val="bg2"/>
                          </a:solidFill>
                          <a:effectLst/>
                        </a:rPr>
                        <a:t> </a:t>
                      </a:r>
                      <a:endParaRPr lang="en-US" sz="1100">
                        <a:solidFill>
                          <a:schemeClr val="bg2"/>
                        </a:solidFill>
                        <a:effectLst/>
                        <a:latin typeface="Calibri"/>
                        <a:ea typeface="Calibri"/>
                        <a:cs typeface="Times New Roman"/>
                      </a:endParaRPr>
                    </a:p>
                  </a:txBody>
                  <a:tcPr marL="68580" marR="68580" marT="0" marB="0"/>
                </a:tc>
              </a:tr>
              <a:tr h="502625">
                <a:tc>
                  <a:txBody>
                    <a:bodyPr/>
                    <a:lstStyle/>
                    <a:p>
                      <a:pPr marL="0" marR="0" algn="ctr">
                        <a:lnSpc>
                          <a:spcPct val="115000"/>
                        </a:lnSpc>
                        <a:spcBef>
                          <a:spcPts val="0"/>
                        </a:spcBef>
                        <a:spcAft>
                          <a:spcPts val="0"/>
                        </a:spcAft>
                      </a:pPr>
                      <a:r>
                        <a:rPr lang="en-US" sz="1600" dirty="0">
                          <a:effectLst/>
                        </a:rPr>
                        <a:t>1e</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Schedule at least 2 weeks for each identified skill</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solidFill>
                            <a:schemeClr val="bg2"/>
                          </a:solidFill>
                          <a:effectLst/>
                        </a:rPr>
                        <a:t> </a:t>
                      </a:r>
                      <a:endParaRPr lang="en-US" sz="1100" dirty="0">
                        <a:solidFill>
                          <a:schemeClr val="bg2"/>
                        </a:solidFill>
                        <a:effectLst/>
                        <a:latin typeface="Calibri"/>
                        <a:ea typeface="Calibri"/>
                        <a:cs typeface="Times New Roman"/>
                      </a:endParaRPr>
                    </a:p>
                  </a:txBody>
                  <a:tcPr marL="68580" marR="68580" marT="0" marB="0"/>
                </a:tc>
              </a:tr>
              <a:tr h="242993">
                <a:tc>
                  <a:txBody>
                    <a:bodyPr/>
                    <a:lstStyle/>
                    <a:p>
                      <a:pPr marL="0" marR="0" algn="ctr">
                        <a:lnSpc>
                          <a:spcPct val="115000"/>
                        </a:lnSpc>
                        <a:spcBef>
                          <a:spcPts val="0"/>
                        </a:spcBef>
                        <a:spcAft>
                          <a:spcPts val="0"/>
                        </a:spcAft>
                      </a:pPr>
                      <a:r>
                        <a:rPr lang="en-US" sz="1600" dirty="0">
                          <a:effectLst/>
                        </a:rPr>
                        <a:t>1f</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Have a consistent teacher identified for each session</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solidFill>
                            <a:schemeClr val="bg2"/>
                          </a:solidFill>
                          <a:effectLst/>
                        </a:rPr>
                        <a:t> </a:t>
                      </a:r>
                      <a:endParaRPr lang="en-US" sz="1100" dirty="0">
                        <a:solidFill>
                          <a:schemeClr val="bg2"/>
                        </a:solidFill>
                        <a:effectLst/>
                        <a:latin typeface="Calibri"/>
                        <a:ea typeface="Calibri"/>
                        <a:cs typeface="Times New Roman"/>
                      </a:endParaRPr>
                    </a:p>
                  </a:txBody>
                  <a:tcPr marL="68580" marR="68580" marT="0" marB="0"/>
                </a:tc>
              </a:tr>
            </a:tbl>
          </a:graphicData>
        </a:graphic>
      </p:graphicFrame>
      <p:sp>
        <p:nvSpPr>
          <p:cNvPr id="5" name="Oval 4"/>
          <p:cNvSpPr/>
          <p:nvPr/>
        </p:nvSpPr>
        <p:spPr>
          <a:xfrm>
            <a:off x="6117771" y="3174352"/>
            <a:ext cx="3048000" cy="1981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your table, discuss how this may look for your Social Skills intervention.</a:t>
            </a:r>
            <a:endParaRPr lang="en-US" sz="2000" dirty="0"/>
          </a:p>
        </p:txBody>
      </p:sp>
      <p:sp>
        <p:nvSpPr>
          <p:cNvPr id="6" name="TextBox 5"/>
          <p:cNvSpPr txBox="1"/>
          <p:nvPr/>
        </p:nvSpPr>
        <p:spPr>
          <a:xfrm>
            <a:off x="457200" y="4705350"/>
            <a:ext cx="2286000" cy="369332"/>
          </a:xfrm>
          <a:prstGeom prst="rect">
            <a:avLst/>
          </a:prstGeom>
          <a:noFill/>
        </p:spPr>
        <p:txBody>
          <a:bodyPr wrap="square" rtlCol="0">
            <a:spAutoFit/>
          </a:bodyPr>
          <a:lstStyle/>
          <a:p>
            <a:r>
              <a:rPr lang="en-US" dirty="0" smtClean="0"/>
              <a:t>Terrance Scott, 2012</a:t>
            </a:r>
            <a:endParaRPr lang="en-US" dirty="0"/>
          </a:p>
        </p:txBody>
      </p:sp>
    </p:spTree>
    <p:extLst>
      <p:ext uri="{BB962C8B-B14F-4D97-AF65-F5344CB8AC3E}">
        <p14:creationId xmlns:p14="http://schemas.microsoft.com/office/powerpoint/2010/main" val="1496259856"/>
      </p:ext>
    </p:extLst>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GROUP MANAGEMENT STRATEGIES</a:t>
            </a:r>
            <a:endParaRPr sz="4400" dirty="0">
              <a:solidFill>
                <a:schemeClr val="bg1"/>
              </a:solidFill>
            </a:endParaRPr>
          </a:p>
        </p:txBody>
      </p:sp>
      <p:sp>
        <p:nvSpPr>
          <p:cNvPr id="2" name="TextBox 1"/>
          <p:cNvSpPr txBox="1"/>
          <p:nvPr/>
        </p:nvSpPr>
        <p:spPr>
          <a:xfrm>
            <a:off x="304800" y="819150"/>
            <a:ext cx="8534400" cy="2554545"/>
          </a:xfrm>
          <a:prstGeom prst="rect">
            <a:avLst/>
          </a:prstGeom>
          <a:noFill/>
          <a:ln>
            <a:solidFill>
              <a:schemeClr val="tx1"/>
            </a:solidFill>
          </a:ln>
        </p:spPr>
        <p:txBody>
          <a:bodyPr wrap="square" rtlCol="0">
            <a:spAutoFit/>
          </a:bodyPr>
          <a:lstStyle/>
          <a:p>
            <a:pPr marL="45720"/>
            <a:r>
              <a:rPr lang="en-US" sz="3200" dirty="0">
                <a:latin typeface="Calibri" panose="020F0502020204030204" pitchFamily="34" charset="0"/>
              </a:rPr>
              <a:t>Establish Procedures</a:t>
            </a:r>
          </a:p>
          <a:p>
            <a:pPr marL="45720"/>
            <a:r>
              <a:rPr lang="en-US" sz="3200" dirty="0">
                <a:latin typeface="Calibri" panose="020F0502020204030204" pitchFamily="34" charset="0"/>
              </a:rPr>
              <a:t>• Basic behavior management</a:t>
            </a:r>
          </a:p>
          <a:p>
            <a:pPr marL="45720"/>
            <a:r>
              <a:rPr lang="en-US" sz="3200" dirty="0">
                <a:latin typeface="Calibri" panose="020F0502020204030204" pitchFamily="34" charset="0"/>
              </a:rPr>
              <a:t>– Attention signal</a:t>
            </a:r>
          </a:p>
          <a:p>
            <a:pPr marL="45720"/>
            <a:r>
              <a:rPr lang="en-US" sz="3200" dirty="0">
                <a:latin typeface="Calibri" panose="020F0502020204030204" pitchFamily="34" charset="0"/>
              </a:rPr>
              <a:t>– Expectations &amp; routines</a:t>
            </a:r>
          </a:p>
          <a:p>
            <a:pPr marL="45720"/>
            <a:r>
              <a:rPr lang="en-US" sz="3200" dirty="0">
                <a:latin typeface="Calibri" panose="020F0502020204030204" pitchFamily="34" charset="0"/>
              </a:rPr>
              <a:t>– Incentives (stay within SW system)</a:t>
            </a:r>
          </a:p>
        </p:txBody>
      </p:sp>
    </p:spTree>
    <p:extLst>
      <p:ext uri="{BB962C8B-B14F-4D97-AF65-F5344CB8AC3E}">
        <p14:creationId xmlns:p14="http://schemas.microsoft.com/office/powerpoint/2010/main" val="2972426120"/>
      </p:ext>
    </p:extLst>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GROUP MANAGEMENT STRATEGIES</a:t>
            </a:r>
            <a:endParaRPr sz="4400" dirty="0">
              <a:solidFill>
                <a:schemeClr val="bg1"/>
              </a:solidFill>
            </a:endParaRPr>
          </a:p>
        </p:txBody>
      </p:sp>
      <p:sp>
        <p:nvSpPr>
          <p:cNvPr id="2" name="TextBox 1"/>
          <p:cNvSpPr txBox="1"/>
          <p:nvPr/>
        </p:nvSpPr>
        <p:spPr>
          <a:xfrm>
            <a:off x="304800" y="819150"/>
            <a:ext cx="8534400" cy="4001095"/>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800" dirty="0">
                <a:latin typeface="Calibri" panose="020F0502020204030204" pitchFamily="34" charset="0"/>
              </a:rPr>
              <a:t>Key is to develop a set of group rules that work to maintain focus on active participation and focus on instruction</a:t>
            </a:r>
            <a:r>
              <a:rPr lang="en-US" sz="2800" dirty="0" smtClean="0">
                <a:latin typeface="Calibri" panose="020F0502020204030204" pitchFamily="34" charset="0"/>
              </a:rPr>
              <a:t>.</a:t>
            </a:r>
            <a:endParaRPr lang="en-US" sz="1000" dirty="0" smtClean="0">
              <a:latin typeface="Calibri" panose="020F0502020204030204" pitchFamily="34" charset="0"/>
            </a:endParaRPr>
          </a:p>
          <a:p>
            <a:endParaRPr lang="en-US" sz="1500" dirty="0">
              <a:latin typeface="Calibri" panose="020F0502020204030204" pitchFamily="34" charset="0"/>
            </a:endParaRPr>
          </a:p>
          <a:p>
            <a:pPr marL="457200" indent="-457200">
              <a:buFont typeface="Wingdings" panose="05000000000000000000" pitchFamily="2" charset="2"/>
              <a:buChar char="q"/>
            </a:pPr>
            <a:r>
              <a:rPr lang="en-US" sz="2800" dirty="0">
                <a:latin typeface="Calibri" panose="020F0502020204030204" pitchFamily="34" charset="0"/>
              </a:rPr>
              <a:t>Because these students are likely to have some challenging behaviors it is best to have a point system in place to start</a:t>
            </a:r>
            <a:r>
              <a:rPr lang="en-US" sz="2800" dirty="0" smtClean="0">
                <a:latin typeface="Calibri" panose="020F0502020204030204" pitchFamily="34" charset="0"/>
              </a:rPr>
              <a:t>.</a:t>
            </a:r>
            <a:endParaRPr lang="en-US" sz="1000" dirty="0" smtClean="0">
              <a:latin typeface="Calibri" panose="020F0502020204030204" pitchFamily="34" charset="0"/>
            </a:endParaRPr>
          </a:p>
          <a:p>
            <a:endParaRPr lang="en-US" sz="1500" dirty="0">
              <a:latin typeface="Calibri" panose="020F0502020204030204" pitchFamily="34" charset="0"/>
            </a:endParaRPr>
          </a:p>
          <a:p>
            <a:pPr marL="457200" indent="-457200">
              <a:buFont typeface="Wingdings" panose="05000000000000000000" pitchFamily="2" charset="2"/>
              <a:buChar char="q"/>
            </a:pPr>
            <a:r>
              <a:rPr lang="en-US" sz="2800" dirty="0">
                <a:latin typeface="Calibri" panose="020F0502020204030204" pitchFamily="34" charset="0"/>
              </a:rPr>
              <a:t>Develop tricks and strategies for maintaining attention and desired behavior.</a:t>
            </a:r>
          </a:p>
        </p:txBody>
      </p:sp>
    </p:spTree>
    <p:extLst>
      <p:ext uri="{BB962C8B-B14F-4D97-AF65-F5344CB8AC3E}">
        <p14:creationId xmlns:p14="http://schemas.microsoft.com/office/powerpoint/2010/main" val="3470109795"/>
      </p:ext>
    </p:extLst>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GROUP MANAGEMENT STRATEGIES</a:t>
            </a:r>
            <a:endParaRPr sz="4400" dirty="0">
              <a:solidFill>
                <a:schemeClr val="bg1"/>
              </a:solidFill>
            </a:endParaRPr>
          </a:p>
        </p:txBody>
      </p:sp>
      <p:sp>
        <p:nvSpPr>
          <p:cNvPr id="2" name="TextBox 1"/>
          <p:cNvSpPr txBox="1"/>
          <p:nvPr/>
        </p:nvSpPr>
        <p:spPr>
          <a:xfrm>
            <a:off x="304800" y="819150"/>
            <a:ext cx="8534400" cy="2585323"/>
          </a:xfrm>
          <a:prstGeom prst="rect">
            <a:avLst/>
          </a:prstGeom>
          <a:noFill/>
          <a:ln>
            <a:solidFill>
              <a:schemeClr val="tx1"/>
            </a:solidFill>
          </a:ln>
        </p:spPr>
        <p:txBody>
          <a:bodyPr wrap="square" rtlCol="0">
            <a:spAutoFit/>
          </a:bodyPr>
          <a:lstStyle/>
          <a:p>
            <a:r>
              <a:rPr lang="en-US" sz="2800" dirty="0">
                <a:latin typeface="Calibri" panose="020F0502020204030204" pitchFamily="34" charset="0"/>
              </a:rPr>
              <a:t>Teach a set of basic group rules in the first session</a:t>
            </a:r>
          </a:p>
          <a:p>
            <a:r>
              <a:rPr lang="en-US" sz="2800" dirty="0">
                <a:latin typeface="Calibri" panose="020F0502020204030204" pitchFamily="34" charset="0"/>
              </a:rPr>
              <a:t>Example:</a:t>
            </a:r>
          </a:p>
          <a:p>
            <a:pPr lvl="1"/>
            <a:r>
              <a:rPr lang="en-US" sz="2600" b="1" dirty="0">
                <a:latin typeface="Calibri" panose="020F0502020204030204" pitchFamily="34" charset="0"/>
              </a:rPr>
              <a:t>Listen</a:t>
            </a:r>
            <a:r>
              <a:rPr lang="en-US" sz="2600" dirty="0">
                <a:latin typeface="Calibri" panose="020F0502020204030204" pitchFamily="34" charset="0"/>
              </a:rPr>
              <a:t>-look at the person who is talking and stay quiet</a:t>
            </a:r>
          </a:p>
          <a:p>
            <a:pPr lvl="1"/>
            <a:r>
              <a:rPr lang="en-US" sz="2600" b="1" dirty="0">
                <a:latin typeface="Calibri" panose="020F0502020204030204" pitchFamily="34" charset="0"/>
              </a:rPr>
              <a:t>Participate</a:t>
            </a:r>
            <a:r>
              <a:rPr lang="en-US" sz="2600" dirty="0">
                <a:latin typeface="Calibri" panose="020F0502020204030204" pitchFamily="34" charset="0"/>
              </a:rPr>
              <a:t>-do what teacher tells you to do</a:t>
            </a:r>
          </a:p>
          <a:p>
            <a:pPr lvl="1"/>
            <a:r>
              <a:rPr lang="en-US" sz="2600" b="1" dirty="0">
                <a:latin typeface="Calibri" panose="020F0502020204030204" pitchFamily="34" charset="0"/>
              </a:rPr>
              <a:t>Freeze</a:t>
            </a:r>
            <a:r>
              <a:rPr lang="en-US" sz="2600" dirty="0">
                <a:latin typeface="Calibri" panose="020F0502020204030204" pitchFamily="34" charset="0"/>
              </a:rPr>
              <a:t> – stop everything you are doing and become a statue</a:t>
            </a:r>
          </a:p>
          <a:p>
            <a:r>
              <a:rPr lang="en-US" sz="2800" dirty="0">
                <a:latin typeface="Calibri" panose="020F0502020204030204" pitchFamily="34" charset="0"/>
              </a:rPr>
              <a:t>Teach this as a lesson</a:t>
            </a:r>
          </a:p>
        </p:txBody>
      </p:sp>
    </p:spTree>
    <p:extLst>
      <p:ext uri="{BB962C8B-B14F-4D97-AF65-F5344CB8AC3E}">
        <p14:creationId xmlns:p14="http://schemas.microsoft.com/office/powerpoint/2010/main" val="1494030989"/>
      </p:ext>
    </p:extLst>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GROUP MANAGEMENT STRATEGIES</a:t>
            </a:r>
            <a:endParaRPr sz="4400" dirty="0">
              <a:solidFill>
                <a:schemeClr val="bg1"/>
              </a:solidFill>
            </a:endParaRPr>
          </a:p>
        </p:txBody>
      </p:sp>
      <p:sp>
        <p:nvSpPr>
          <p:cNvPr id="2" name="TextBox 1"/>
          <p:cNvSpPr txBox="1"/>
          <p:nvPr/>
        </p:nvSpPr>
        <p:spPr>
          <a:xfrm>
            <a:off x="304800" y="819150"/>
            <a:ext cx="8534400" cy="3816429"/>
          </a:xfrm>
          <a:prstGeom prst="rect">
            <a:avLst/>
          </a:prstGeom>
          <a:noFill/>
          <a:ln>
            <a:solidFill>
              <a:schemeClr val="tx1"/>
            </a:solidFill>
          </a:ln>
        </p:spPr>
        <p:txBody>
          <a:bodyPr wrap="square" rtlCol="0">
            <a:spAutoFit/>
          </a:bodyPr>
          <a:lstStyle/>
          <a:p>
            <a:r>
              <a:rPr lang="en-US" sz="2800" dirty="0">
                <a:latin typeface="Calibri" panose="020F0502020204030204" pitchFamily="34" charset="0"/>
              </a:rPr>
              <a:t>Teach a set of basic group rules in the first session</a:t>
            </a:r>
          </a:p>
          <a:p>
            <a:r>
              <a:rPr lang="en-US" sz="2800" dirty="0">
                <a:latin typeface="Calibri" panose="020F0502020204030204" pitchFamily="34" charset="0"/>
              </a:rPr>
              <a:t>Example:</a:t>
            </a:r>
          </a:p>
          <a:p>
            <a:pPr lvl="1"/>
            <a:r>
              <a:rPr lang="en-US" sz="3000" b="1" dirty="0" smtClean="0">
                <a:latin typeface="Calibri" panose="020F0502020204030204" pitchFamily="34" charset="0"/>
              </a:rPr>
              <a:t>SLANT</a:t>
            </a:r>
          </a:p>
          <a:p>
            <a:pPr lvl="1"/>
            <a:r>
              <a:rPr lang="en-US" sz="2600" b="1" dirty="0" smtClean="0">
                <a:latin typeface="Calibri" panose="020F0502020204030204" pitchFamily="34" charset="0"/>
              </a:rPr>
              <a:t>S= Sit Up</a:t>
            </a:r>
          </a:p>
          <a:p>
            <a:pPr lvl="1"/>
            <a:r>
              <a:rPr lang="en-US" sz="2600" b="1" dirty="0" smtClean="0">
                <a:latin typeface="Calibri" panose="020F0502020204030204" pitchFamily="34" charset="0"/>
              </a:rPr>
              <a:t>L= Lean Forward</a:t>
            </a:r>
          </a:p>
          <a:p>
            <a:pPr lvl="1"/>
            <a:r>
              <a:rPr lang="en-US" sz="2600" b="1" dirty="0" smtClean="0">
                <a:latin typeface="Calibri" panose="020F0502020204030204" pitchFamily="34" charset="0"/>
              </a:rPr>
              <a:t>A= Ask and Answer Questions</a:t>
            </a:r>
          </a:p>
          <a:p>
            <a:pPr lvl="1"/>
            <a:r>
              <a:rPr lang="en-US" sz="2600" b="1" dirty="0" smtClean="0">
                <a:latin typeface="Calibri" panose="020F0502020204030204" pitchFamily="34" charset="0"/>
              </a:rPr>
              <a:t>N= Nod Your Head</a:t>
            </a:r>
          </a:p>
          <a:p>
            <a:pPr lvl="1"/>
            <a:r>
              <a:rPr lang="en-US" sz="2600" b="1" dirty="0" smtClean="0">
                <a:latin typeface="Calibri" panose="020F0502020204030204" pitchFamily="34" charset="0"/>
              </a:rPr>
              <a:t>T= Track the Speaker</a:t>
            </a:r>
          </a:p>
          <a:p>
            <a:pPr lvl="1"/>
            <a:endParaRPr lang="en-US" sz="2600" b="1" dirty="0">
              <a:latin typeface="Calibri" panose="020F0502020204030204" pitchFamily="34" charset="0"/>
            </a:endParaRPr>
          </a:p>
        </p:txBody>
      </p:sp>
    </p:spTree>
    <p:extLst>
      <p:ext uri="{BB962C8B-B14F-4D97-AF65-F5344CB8AC3E}">
        <p14:creationId xmlns:p14="http://schemas.microsoft.com/office/powerpoint/2010/main" val="1559058476"/>
      </p:ext>
    </p:extLst>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GROUP MANAGEMENT STRATEGIES</a:t>
            </a:r>
            <a:endParaRPr sz="4400" dirty="0">
              <a:solidFill>
                <a:schemeClr val="bg1"/>
              </a:solidFill>
            </a:endParaRPr>
          </a:p>
        </p:txBody>
      </p:sp>
      <p:sp>
        <p:nvSpPr>
          <p:cNvPr id="2" name="TextBox 1"/>
          <p:cNvSpPr txBox="1"/>
          <p:nvPr/>
        </p:nvSpPr>
        <p:spPr>
          <a:xfrm>
            <a:off x="304800" y="819150"/>
            <a:ext cx="8534400" cy="4216539"/>
          </a:xfrm>
          <a:prstGeom prst="rect">
            <a:avLst/>
          </a:prstGeom>
          <a:noFill/>
          <a:ln>
            <a:solidFill>
              <a:schemeClr val="tx1"/>
            </a:solidFill>
          </a:ln>
        </p:spPr>
        <p:txBody>
          <a:bodyPr wrap="square" rtlCol="0">
            <a:spAutoFit/>
          </a:bodyPr>
          <a:lstStyle/>
          <a:p>
            <a:r>
              <a:rPr lang="en-US" sz="2800" dirty="0" smtClean="0">
                <a:latin typeface="Calibri" panose="020F0502020204030204" pitchFamily="34" charset="0"/>
              </a:rPr>
              <a:t>A few more ideas:</a:t>
            </a:r>
            <a:endParaRPr lang="en-US" sz="2600" b="1" dirty="0" smtClean="0">
              <a:latin typeface="Calibri" panose="020F0502020204030204" pitchFamily="34" charset="0"/>
            </a:endParaRPr>
          </a:p>
          <a:p>
            <a:pPr lvl="1"/>
            <a:endParaRPr lang="en-US" sz="2600" b="1" dirty="0">
              <a:latin typeface="Calibri" panose="020F0502020204030204" pitchFamily="34" charset="0"/>
            </a:endParaRPr>
          </a:p>
          <a:p>
            <a:pPr lvl="1"/>
            <a:r>
              <a:rPr lang="en-US" sz="2600" b="1" dirty="0" smtClean="0">
                <a:latin typeface="Calibri" panose="020F0502020204030204" pitchFamily="34" charset="0"/>
              </a:rPr>
              <a:t>Teacher:  </a:t>
            </a:r>
            <a:r>
              <a:rPr lang="en-US" sz="2600" dirty="0" smtClean="0">
                <a:latin typeface="Calibri" panose="020F0502020204030204" pitchFamily="34" charset="0"/>
              </a:rPr>
              <a:t>SUPER SCHOLAR STYLE in 3*2*1</a:t>
            </a:r>
          </a:p>
          <a:p>
            <a:pPr lvl="1"/>
            <a:r>
              <a:rPr lang="en-US" sz="2600" b="1" dirty="0" smtClean="0">
                <a:latin typeface="Calibri" panose="020F0502020204030204" pitchFamily="34" charset="0"/>
              </a:rPr>
              <a:t>Teacher:  </a:t>
            </a:r>
            <a:r>
              <a:rPr lang="en-US" sz="2600" dirty="0" smtClean="0">
                <a:latin typeface="Calibri" panose="020F0502020204030204" pitchFamily="34" charset="0"/>
              </a:rPr>
              <a:t>1*2*3* Eyes on Me   </a:t>
            </a:r>
            <a:r>
              <a:rPr lang="en-US" sz="2600" b="1" dirty="0" smtClean="0">
                <a:latin typeface="Calibri" panose="020F0502020204030204" pitchFamily="34" charset="0"/>
              </a:rPr>
              <a:t>Student:  </a:t>
            </a:r>
            <a:r>
              <a:rPr lang="en-US" sz="2600" dirty="0" smtClean="0">
                <a:latin typeface="Calibri" panose="020F0502020204030204" pitchFamily="34" charset="0"/>
              </a:rPr>
              <a:t>1*2 Eyes on You</a:t>
            </a:r>
          </a:p>
          <a:p>
            <a:pPr lvl="1"/>
            <a:r>
              <a:rPr lang="en-US" sz="2600" b="1" dirty="0" smtClean="0">
                <a:latin typeface="Calibri" panose="020F0502020204030204" pitchFamily="34" charset="0"/>
              </a:rPr>
              <a:t>Teacher:  </a:t>
            </a:r>
            <a:r>
              <a:rPr lang="en-US" sz="2600" dirty="0" smtClean="0">
                <a:latin typeface="Calibri" panose="020F0502020204030204" pitchFamily="34" charset="0"/>
              </a:rPr>
              <a:t>If your eyes are not on me you need to </a:t>
            </a:r>
            <a:r>
              <a:rPr lang="en-US" sz="2600" dirty="0" smtClean="0">
                <a:latin typeface="Calibri" panose="020F0502020204030204" pitchFamily="34" charset="0"/>
              </a:rPr>
              <a:t>swivel</a:t>
            </a:r>
          </a:p>
          <a:p>
            <a:pPr lvl="1"/>
            <a:r>
              <a:rPr lang="en-US" sz="2600" b="1" dirty="0" smtClean="0">
                <a:latin typeface="Calibri" panose="020F0502020204030204" pitchFamily="34" charset="0"/>
              </a:rPr>
              <a:t>Teacher:  </a:t>
            </a:r>
            <a:r>
              <a:rPr lang="en-US" sz="2600" dirty="0" smtClean="0">
                <a:latin typeface="Calibri" panose="020F0502020204030204" pitchFamily="34" charset="0"/>
              </a:rPr>
              <a:t>Show me your SLANT</a:t>
            </a:r>
          </a:p>
          <a:p>
            <a:pPr lvl="1"/>
            <a:endParaRPr lang="en-US" sz="2600" dirty="0" smtClean="0">
              <a:latin typeface="Calibri" panose="020F0502020204030204" pitchFamily="34" charset="0"/>
            </a:endParaRPr>
          </a:p>
          <a:p>
            <a:pPr lvl="1"/>
            <a:endParaRPr lang="en-US" sz="2800" dirty="0" smtClean="0">
              <a:latin typeface="Calibri" panose="020F0502020204030204" pitchFamily="34" charset="0"/>
            </a:endParaRPr>
          </a:p>
          <a:p>
            <a:pPr lvl="1" algn="ctr"/>
            <a:r>
              <a:rPr lang="en-US" sz="2800" b="1" dirty="0" smtClean="0">
                <a:latin typeface="Calibri" panose="020F0502020204030204" pitchFamily="34" charset="0"/>
              </a:rPr>
              <a:t>What would be some other strategies </a:t>
            </a:r>
          </a:p>
          <a:p>
            <a:pPr lvl="1" algn="ctr"/>
            <a:r>
              <a:rPr lang="en-US" sz="2800" b="1" dirty="0" smtClean="0">
                <a:latin typeface="Calibri" panose="020F0502020204030204" pitchFamily="34" charset="0"/>
              </a:rPr>
              <a:t>that could be used?</a:t>
            </a:r>
            <a:endParaRPr lang="en-US" sz="2800" b="1" dirty="0">
              <a:latin typeface="Calibri" panose="020F0502020204030204" pitchFamily="34" charset="0"/>
            </a:endParaRPr>
          </a:p>
        </p:txBody>
      </p:sp>
    </p:spTree>
    <p:extLst>
      <p:ext uri="{BB962C8B-B14F-4D97-AF65-F5344CB8AC3E}">
        <p14:creationId xmlns:p14="http://schemas.microsoft.com/office/powerpoint/2010/main" val="1084718716"/>
      </p:ext>
    </p:extLst>
  </p:cSld>
  <p:clrMapOvr>
    <a:masterClrMapping/>
  </p:clrMapOvr>
  <p:transition spd="slow">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GROUP MANAGEMENT STRATEGIES</a:t>
            </a:r>
            <a:endParaRPr sz="4400" dirty="0">
              <a:solidFill>
                <a:schemeClr val="bg1"/>
              </a:solidFill>
            </a:endParaRPr>
          </a:p>
        </p:txBody>
      </p:sp>
      <p:sp>
        <p:nvSpPr>
          <p:cNvPr id="2" name="TextBox 1"/>
          <p:cNvSpPr txBox="1"/>
          <p:nvPr/>
        </p:nvSpPr>
        <p:spPr>
          <a:xfrm>
            <a:off x="304800" y="819150"/>
            <a:ext cx="8534400" cy="3801041"/>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800" dirty="0" smtClean="0">
                <a:latin typeface="Calibri" panose="020F0502020204030204" pitchFamily="34" charset="0"/>
              </a:rPr>
              <a:t>Basic Strategies</a:t>
            </a:r>
            <a:endParaRPr lang="en-US" sz="1000" dirty="0" smtClean="0">
              <a:latin typeface="Calibri" panose="020F0502020204030204" pitchFamily="34" charset="0"/>
            </a:endParaRPr>
          </a:p>
          <a:p>
            <a:endParaRPr lang="en-US" sz="1500" dirty="0">
              <a:latin typeface="Calibri" panose="020F0502020204030204" pitchFamily="34" charset="0"/>
            </a:endParaRPr>
          </a:p>
          <a:p>
            <a:pPr marL="457200" indent="-457200">
              <a:buFont typeface="Wingdings" panose="05000000000000000000" pitchFamily="2" charset="2"/>
              <a:buChar char="ü"/>
            </a:pPr>
            <a:r>
              <a:rPr lang="en-US" sz="2200" dirty="0">
                <a:latin typeface="Calibri" panose="020F0502020204030204" pitchFamily="34" charset="0"/>
              </a:rPr>
              <a:t>Use frequent specific verbal praise</a:t>
            </a:r>
          </a:p>
          <a:p>
            <a:pPr marL="457200" indent="-457200">
              <a:buFont typeface="Wingdings" panose="05000000000000000000" pitchFamily="2" charset="2"/>
              <a:buChar char="ü"/>
            </a:pPr>
            <a:r>
              <a:rPr lang="en-US" sz="2200" dirty="0">
                <a:latin typeface="Calibri" panose="020F0502020204030204" pitchFamily="34" charset="0"/>
              </a:rPr>
              <a:t>Focus on positive</a:t>
            </a:r>
          </a:p>
          <a:p>
            <a:pPr marL="457200" indent="-457200">
              <a:buFont typeface="Wingdings" panose="05000000000000000000" pitchFamily="2" charset="2"/>
              <a:buChar char="ü"/>
            </a:pPr>
            <a:r>
              <a:rPr lang="en-US" sz="2200" dirty="0">
                <a:latin typeface="Calibri" panose="020F0502020204030204" pitchFamily="34" charset="0"/>
              </a:rPr>
              <a:t>Provide reinforcement to those being positive</a:t>
            </a:r>
          </a:p>
          <a:p>
            <a:pPr marL="457200" indent="-457200">
              <a:buFont typeface="Wingdings" panose="05000000000000000000" pitchFamily="2" charset="2"/>
              <a:buChar char="ü"/>
            </a:pPr>
            <a:r>
              <a:rPr lang="en-US" sz="2200" dirty="0">
                <a:latin typeface="Calibri" panose="020F0502020204030204" pitchFamily="34" charset="0"/>
              </a:rPr>
              <a:t>Redirect or ignore misbehavior as possible</a:t>
            </a:r>
          </a:p>
          <a:p>
            <a:pPr marL="457200" indent="-457200">
              <a:buFont typeface="Wingdings" panose="05000000000000000000" pitchFamily="2" charset="2"/>
              <a:buChar char="ü"/>
            </a:pPr>
            <a:r>
              <a:rPr lang="en-US" sz="2200" dirty="0">
                <a:latin typeface="Calibri" panose="020F0502020204030204" pitchFamily="34" charset="0"/>
              </a:rPr>
              <a:t>Point system</a:t>
            </a:r>
          </a:p>
          <a:p>
            <a:pPr marL="457200" indent="-457200">
              <a:buFont typeface="Wingdings" panose="05000000000000000000" pitchFamily="2" charset="2"/>
              <a:buChar char="ü"/>
            </a:pPr>
            <a:r>
              <a:rPr lang="en-US" sz="2200" dirty="0">
                <a:latin typeface="Calibri" panose="020F0502020204030204" pitchFamily="34" charset="0"/>
              </a:rPr>
              <a:t>Reinforcement for specific desired behaviors</a:t>
            </a:r>
          </a:p>
          <a:p>
            <a:pPr marL="457200" indent="-457200">
              <a:buFont typeface="Wingdings" panose="05000000000000000000" pitchFamily="2" charset="2"/>
              <a:buChar char="ü"/>
            </a:pPr>
            <a:r>
              <a:rPr lang="en-US" sz="2200" dirty="0">
                <a:latin typeface="Calibri" panose="020F0502020204030204" pitchFamily="34" charset="0"/>
              </a:rPr>
              <a:t>Withholding for specific undesired behaviors</a:t>
            </a:r>
          </a:p>
          <a:p>
            <a:pPr marL="457200" indent="-457200">
              <a:buFont typeface="Wingdings" panose="05000000000000000000" pitchFamily="2" charset="2"/>
              <a:buChar char="ü"/>
            </a:pPr>
            <a:r>
              <a:rPr lang="en-US" sz="2200" dirty="0">
                <a:latin typeface="Calibri" panose="020F0502020204030204" pitchFamily="34" charset="0"/>
              </a:rPr>
              <a:t>Reminders and pre-correction</a:t>
            </a:r>
          </a:p>
          <a:p>
            <a:pPr marL="457200" indent="-457200">
              <a:buFont typeface="Wingdings" panose="05000000000000000000" pitchFamily="2" charset="2"/>
              <a:buChar char="ü"/>
            </a:pPr>
            <a:r>
              <a:rPr lang="en-US" sz="2200" dirty="0">
                <a:latin typeface="Calibri" panose="020F0502020204030204" pitchFamily="34" charset="0"/>
              </a:rPr>
              <a:t>Create competition between group and teacher</a:t>
            </a:r>
          </a:p>
        </p:txBody>
      </p:sp>
    </p:spTree>
    <p:extLst>
      <p:ext uri="{BB962C8B-B14F-4D97-AF65-F5344CB8AC3E}">
        <p14:creationId xmlns:p14="http://schemas.microsoft.com/office/powerpoint/2010/main" val="1430684916"/>
      </p:ext>
    </p:extLst>
  </p:cSld>
  <p:clrMapOvr>
    <a:masterClrMapping/>
  </p:clrMapOvr>
  <p:transition spd="slow">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GROUP MANAGEMENT STRATEGIES</a:t>
            </a:r>
            <a:endParaRPr sz="4400" dirty="0">
              <a:solidFill>
                <a:schemeClr val="bg1"/>
              </a:solidFill>
            </a:endParaRPr>
          </a:p>
        </p:txBody>
      </p:sp>
      <p:sp>
        <p:nvSpPr>
          <p:cNvPr id="2" name="TextBox 1"/>
          <p:cNvSpPr txBox="1"/>
          <p:nvPr/>
        </p:nvSpPr>
        <p:spPr>
          <a:xfrm>
            <a:off x="304800" y="819150"/>
            <a:ext cx="8534400" cy="2123658"/>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200" dirty="0" smtClean="0">
                <a:latin typeface="Calibri" panose="020F0502020204030204" pitchFamily="34" charset="0"/>
              </a:rPr>
              <a:t>Routines and Rules are posted and taught, modeled and practiced</a:t>
            </a:r>
          </a:p>
          <a:p>
            <a:pPr marL="457200" indent="-457200">
              <a:buFont typeface="Wingdings" panose="05000000000000000000" pitchFamily="2" charset="2"/>
              <a:buChar char="q"/>
            </a:pPr>
            <a:r>
              <a:rPr lang="en-US" sz="2200" dirty="0" smtClean="0">
                <a:latin typeface="Calibri" panose="020F0502020204030204" pitchFamily="34" charset="0"/>
              </a:rPr>
              <a:t>Clear, explicit teaching of all materials, skill steps and other expectations</a:t>
            </a:r>
          </a:p>
          <a:p>
            <a:pPr marL="457200" indent="-457200">
              <a:buFont typeface="Wingdings" panose="05000000000000000000" pitchFamily="2" charset="2"/>
              <a:buChar char="q"/>
            </a:pPr>
            <a:r>
              <a:rPr lang="en-US" sz="2200" dirty="0" smtClean="0">
                <a:latin typeface="Calibri" panose="020F0502020204030204" pitchFamily="34" charset="0"/>
              </a:rPr>
              <a:t>System to Acknowledge &amp; Discourage Behavior</a:t>
            </a:r>
          </a:p>
          <a:p>
            <a:pPr marL="457200" indent="-457200">
              <a:buFont typeface="Wingdings" panose="05000000000000000000" pitchFamily="2" charset="2"/>
              <a:buChar char="q"/>
            </a:pPr>
            <a:r>
              <a:rPr lang="en-US" sz="2200" dirty="0" smtClean="0">
                <a:latin typeface="Calibri" panose="020F0502020204030204" pitchFamily="34" charset="0"/>
              </a:rPr>
              <a:t>Communication with classroom teachers</a:t>
            </a:r>
          </a:p>
          <a:p>
            <a:pPr marL="457200" indent="-457200">
              <a:buFont typeface="Wingdings" panose="05000000000000000000" pitchFamily="2" charset="2"/>
              <a:buChar char="q"/>
            </a:pPr>
            <a:r>
              <a:rPr lang="en-US" sz="2200" dirty="0" smtClean="0">
                <a:latin typeface="Calibri" panose="020F0502020204030204" pitchFamily="34" charset="0"/>
              </a:rPr>
              <a:t>Communication plan for home</a:t>
            </a:r>
            <a:endParaRPr lang="en-US" sz="2200" dirty="0">
              <a:latin typeface="Calibri" panose="020F0502020204030204" pitchFamily="34" charset="0"/>
            </a:endParaRPr>
          </a:p>
        </p:txBody>
      </p:sp>
    </p:spTree>
    <p:extLst>
      <p:ext uri="{BB962C8B-B14F-4D97-AF65-F5344CB8AC3E}">
        <p14:creationId xmlns:p14="http://schemas.microsoft.com/office/powerpoint/2010/main" val="203422375"/>
      </p:ext>
    </p:extLst>
  </p:cSld>
  <p:clrMapOvr>
    <a:masterClrMapping/>
  </p:clrMapOvr>
  <p:transition spd="slow">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GROUP MANAGEMENT STRATEGIES</a:t>
            </a:r>
            <a:endParaRPr sz="4400" dirty="0">
              <a:solidFill>
                <a:schemeClr val="bg1"/>
              </a:solidFill>
            </a:endParaRPr>
          </a:p>
        </p:txBody>
      </p:sp>
      <p:sp>
        <p:nvSpPr>
          <p:cNvPr id="2" name="TextBox 1"/>
          <p:cNvSpPr txBox="1"/>
          <p:nvPr/>
        </p:nvSpPr>
        <p:spPr>
          <a:xfrm>
            <a:off x="304800" y="819150"/>
            <a:ext cx="8534400" cy="430887"/>
          </a:xfrm>
          <a:prstGeom prst="rect">
            <a:avLst/>
          </a:prstGeom>
          <a:noFill/>
          <a:ln>
            <a:solidFill>
              <a:schemeClr val="tx1"/>
            </a:solidFill>
          </a:ln>
        </p:spPr>
        <p:txBody>
          <a:bodyPr wrap="square" rtlCol="0">
            <a:spAutoFit/>
          </a:bodyPr>
          <a:lstStyle/>
          <a:p>
            <a:endParaRPr lang="en-US" sz="2200" dirty="0">
              <a:latin typeface="Calibri" panose="020F050202020403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547145997"/>
              </p:ext>
            </p:extLst>
          </p:nvPr>
        </p:nvGraphicFramePr>
        <p:xfrm>
          <a:off x="304800" y="1034593"/>
          <a:ext cx="6710680" cy="3810000"/>
        </p:xfrm>
        <a:graphic>
          <a:graphicData uri="http://schemas.openxmlformats.org/drawingml/2006/table">
            <a:tbl>
              <a:tblPr firstRow="1" firstCol="1" bandRow="1">
                <a:tableStyleId>{5C22544A-7EE6-4342-B048-85BDC9FD1C3A}</a:tableStyleId>
              </a:tblPr>
              <a:tblGrid>
                <a:gridCol w="457200"/>
                <a:gridCol w="5673233"/>
                <a:gridCol w="580247"/>
              </a:tblGrid>
              <a:tr h="293894">
                <a:tc>
                  <a:txBody>
                    <a:bodyPr/>
                    <a:lstStyle/>
                    <a:p>
                      <a:pPr marL="0" marR="0" algn="ctr">
                        <a:lnSpc>
                          <a:spcPct val="115000"/>
                        </a:lnSpc>
                        <a:spcBef>
                          <a:spcPts val="0"/>
                        </a:spcBef>
                        <a:spcAft>
                          <a:spcPts val="0"/>
                        </a:spcAft>
                      </a:pPr>
                      <a:r>
                        <a:rPr lang="en-US" sz="1600" dirty="0">
                          <a:effectLst/>
                        </a:rPr>
                        <a:t>#</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effectLst/>
                        </a:rPr>
                        <a:t>Task Indicator</a:t>
                      </a:r>
                      <a:endParaRPr lang="en-US" sz="1100" dirty="0">
                        <a:effectLst/>
                        <a:latin typeface="Calibri"/>
                        <a:ea typeface="Calibri"/>
                        <a:cs typeface="Times New Roman"/>
                      </a:endParaRPr>
                    </a:p>
                  </a:txBody>
                  <a:tcPr marL="68580" marR="68580" marT="0" marB="0">
                    <a:solidFill>
                      <a:schemeClr val="tx1"/>
                    </a:solidFill>
                  </a:tcPr>
                </a:tc>
                <a:tc>
                  <a:txBody>
                    <a:bodyPr/>
                    <a:lstStyle/>
                    <a:p>
                      <a:pPr marL="342900" marR="0" lvl="0" indent="-342900" algn="ctr">
                        <a:lnSpc>
                          <a:spcPct val="115000"/>
                        </a:lnSpc>
                        <a:spcBef>
                          <a:spcPts val="0"/>
                        </a:spcBef>
                        <a:spcAft>
                          <a:spcPts val="0"/>
                        </a:spcAft>
                        <a:buFont typeface="Wingdings"/>
                        <a:buChar char=""/>
                      </a:pPr>
                      <a:r>
                        <a:rPr lang="en-US" sz="1600" dirty="0">
                          <a:effectLst/>
                        </a:rPr>
                        <a:t> </a:t>
                      </a:r>
                      <a:endParaRPr lang="en-US" sz="1100" dirty="0">
                        <a:effectLst/>
                        <a:latin typeface="Calibri"/>
                        <a:ea typeface="Calibri"/>
                        <a:cs typeface="Times New Roman"/>
                      </a:endParaRPr>
                    </a:p>
                  </a:txBody>
                  <a:tcPr marL="68580" marR="68580" marT="0" marB="0">
                    <a:solidFill>
                      <a:schemeClr val="tx1"/>
                    </a:solidFill>
                  </a:tcPr>
                </a:tc>
              </a:tr>
              <a:tr h="468106">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3a</a:t>
                      </a:r>
                      <a:endParaRPr lang="en-US" sz="14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Teach and practice group rules during first lesson</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469794">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3b</a:t>
                      </a:r>
                      <a:endParaRPr lang="en-US" sz="14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Develop point system related to group rules</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95282">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3c</a:t>
                      </a:r>
                      <a:endParaRPr lang="en-US" sz="14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Assign seating to minimize potential disruptions</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506524">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3d</a:t>
                      </a:r>
                      <a:endParaRPr lang="en-US" sz="14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Plan activities to keep student engaged (OTRs)</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533400">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3e</a:t>
                      </a:r>
                      <a:endParaRPr lang="en-US" sz="14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Plan to focus on positive behavior and redirect problems</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81000">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3f</a:t>
                      </a:r>
                      <a:endParaRPr lang="en-US" sz="14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Provide frequent reminders</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81000">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3g</a:t>
                      </a:r>
                      <a:endParaRPr lang="en-US" sz="14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Create group completion with teacher for reinforcement</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81000">
                <a:tc>
                  <a:txBody>
                    <a:bodyPr/>
                    <a:lstStyle/>
                    <a:p>
                      <a:pPr marL="0" marR="0" algn="ctr">
                        <a:lnSpc>
                          <a:spcPct val="115000"/>
                        </a:lnSpc>
                        <a:spcBef>
                          <a:spcPts val="0"/>
                        </a:spcBef>
                        <a:spcAft>
                          <a:spcPts val="0"/>
                        </a:spcAft>
                      </a:pPr>
                      <a:r>
                        <a:rPr lang="en-US" sz="1400" dirty="0">
                          <a:effectLst/>
                        </a:rPr>
                        <a:t> </a:t>
                      </a:r>
                      <a:r>
                        <a:rPr lang="en-US" sz="1400" dirty="0" smtClean="0">
                          <a:effectLst/>
                        </a:rPr>
                        <a:t>3h</a:t>
                      </a:r>
                      <a:endParaRPr lang="en-US" sz="14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Use frequent specific verbal praise</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5" name="Oval 4"/>
          <p:cNvSpPr/>
          <p:nvPr/>
        </p:nvSpPr>
        <p:spPr>
          <a:xfrm>
            <a:off x="5867400" y="1352550"/>
            <a:ext cx="3276600" cy="2076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your table, discuss how this may look for your Social Skills intervention.</a:t>
            </a:r>
            <a:endParaRPr lang="en-US" sz="2000" dirty="0"/>
          </a:p>
        </p:txBody>
      </p:sp>
    </p:spTree>
    <p:extLst>
      <p:ext uri="{BB962C8B-B14F-4D97-AF65-F5344CB8AC3E}">
        <p14:creationId xmlns:p14="http://schemas.microsoft.com/office/powerpoint/2010/main" val="76867720"/>
      </p:ext>
    </p:extLst>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effectLst>
                  <a:outerShdw blurRad="38100" dist="38100" dir="2700000" algn="tl">
                    <a:srgbClr val="000000">
                      <a:alpha val="43137"/>
                    </a:srgbClr>
                  </a:outerShdw>
                </a:effectLst>
                <a:latin typeface="Francois One" panose="020B0604020202020204" charset="0"/>
              </a:rPr>
              <a:t>GIVE ONE, GET ONE</a:t>
            </a:r>
            <a:endParaRPr lang="en-US" sz="6000" b="1" dirty="0">
              <a:effectLst>
                <a:outerShdw blurRad="38100" dist="38100" dir="2700000" algn="tl">
                  <a:srgbClr val="000000">
                    <a:alpha val="43137"/>
                  </a:srgbClr>
                </a:outerShdw>
              </a:effectLst>
              <a:latin typeface="Francois One" panose="020B0604020202020204" charset="0"/>
            </a:endParaRPr>
          </a:p>
        </p:txBody>
      </p:sp>
    </p:spTree>
    <p:extLst>
      <p:ext uri="{BB962C8B-B14F-4D97-AF65-F5344CB8AC3E}">
        <p14:creationId xmlns:p14="http://schemas.microsoft.com/office/powerpoint/2010/main" val="56943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a:solidFill>
            <a:schemeClr val="tx1"/>
          </a:solidFill>
        </p:spPr>
        <p:txBody>
          <a:bodyPr lIns="91425" tIns="91425" rIns="91425" bIns="91425" anchor="b" anchorCtr="0">
            <a:noAutofit/>
          </a:bodyPr>
          <a:lstStyle/>
          <a:p>
            <a:r>
              <a:rPr lang="en-US" sz="3200" b="1" dirty="0" smtClean="0">
                <a:solidFill>
                  <a:schemeClr val="bg1"/>
                </a:solidFill>
                <a:latin typeface="Francois One" panose="020B0604020202020204" charset="0"/>
              </a:rPr>
              <a:t>Professional Learning Behavioral Expectations</a:t>
            </a:r>
            <a:endParaRPr dirty="0">
              <a:solidFill>
                <a:schemeClr val="bg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52550"/>
            <a:ext cx="8153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000193"/>
      </p:ext>
    </p:extLst>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sz="3800" dirty="0" smtClean="0">
                <a:solidFill>
                  <a:schemeClr val="bg1"/>
                </a:solidFill>
                <a:latin typeface="Francois One" panose="020B0604020202020204" charset="0"/>
              </a:rPr>
              <a:t>STEPS TO IMPLEMENTING SOCIAL SKILLS</a:t>
            </a:r>
            <a:endParaRPr lang="en-US" sz="3800" dirty="0">
              <a:solidFill>
                <a:schemeClr val="bg1"/>
              </a:solidFill>
              <a:latin typeface="Francois One" panose="020B0604020202020204" charset="0"/>
            </a:endParaRPr>
          </a:p>
        </p:txBody>
      </p:sp>
      <p:sp>
        <p:nvSpPr>
          <p:cNvPr id="3" name="TextBox 2"/>
          <p:cNvSpPr txBox="1"/>
          <p:nvPr/>
        </p:nvSpPr>
        <p:spPr>
          <a:xfrm>
            <a:off x="381000" y="1200150"/>
            <a:ext cx="8458200" cy="3631763"/>
          </a:xfrm>
          <a:prstGeom prst="rect">
            <a:avLst/>
          </a:prstGeom>
          <a:noFill/>
        </p:spPr>
        <p:txBody>
          <a:bodyPr wrap="square" rtlCol="0">
            <a:spAutoFit/>
          </a:bodyPr>
          <a:lstStyle/>
          <a:p>
            <a:r>
              <a:rPr lang="en-US" sz="2000" b="1" dirty="0" smtClean="0">
                <a:latin typeface="Calibri" panose="020F0502020204030204" pitchFamily="34" charset="0"/>
              </a:rPr>
              <a:t>1.     Assess</a:t>
            </a:r>
          </a:p>
          <a:p>
            <a:r>
              <a:rPr lang="en-US" sz="2000" dirty="0" smtClean="0">
                <a:latin typeface="Calibri" panose="020F0502020204030204" pitchFamily="34" charset="0"/>
              </a:rPr>
              <a:t>– </a:t>
            </a:r>
            <a:r>
              <a:rPr lang="en-US" sz="2000" i="1" dirty="0">
                <a:latin typeface="Calibri" panose="020F0502020204030204" pitchFamily="34" charset="0"/>
              </a:rPr>
              <a:t>Identify most common social skill </a:t>
            </a:r>
            <a:r>
              <a:rPr lang="en-US" sz="2000" i="1" dirty="0" smtClean="0">
                <a:latin typeface="Calibri" panose="020F0502020204030204" pitchFamily="34" charset="0"/>
              </a:rPr>
              <a:t>deficits</a:t>
            </a:r>
          </a:p>
          <a:p>
            <a:r>
              <a:rPr lang="en-US" sz="2000" b="1" dirty="0" smtClean="0">
                <a:solidFill>
                  <a:schemeClr val="bg2">
                    <a:lumMod val="50000"/>
                  </a:schemeClr>
                </a:solidFill>
                <a:latin typeface="Calibri" panose="020F0502020204030204" pitchFamily="34" charset="0"/>
              </a:rPr>
              <a:t>2.     Develop </a:t>
            </a:r>
            <a:r>
              <a:rPr lang="en-US" sz="2000" b="1" dirty="0">
                <a:solidFill>
                  <a:schemeClr val="bg2">
                    <a:lumMod val="50000"/>
                  </a:schemeClr>
                </a:solidFill>
                <a:latin typeface="Calibri" panose="020F0502020204030204" pitchFamily="34" charset="0"/>
              </a:rPr>
              <a:t>Curriculum</a:t>
            </a:r>
          </a:p>
          <a:p>
            <a:r>
              <a:rPr lang="en-US" sz="2000" dirty="0">
                <a:solidFill>
                  <a:schemeClr val="bg2">
                    <a:lumMod val="50000"/>
                  </a:schemeClr>
                </a:solidFill>
                <a:latin typeface="Calibri" panose="020F0502020204030204" pitchFamily="34" charset="0"/>
              </a:rPr>
              <a:t>– </a:t>
            </a:r>
            <a:r>
              <a:rPr lang="en-US" sz="2000" i="1" dirty="0">
                <a:solidFill>
                  <a:schemeClr val="bg2">
                    <a:lumMod val="50000"/>
                  </a:schemeClr>
                </a:solidFill>
                <a:latin typeface="Calibri" panose="020F0502020204030204" pitchFamily="34" charset="0"/>
              </a:rPr>
              <a:t>Bank of lessons readily available to address skills deficit</a:t>
            </a:r>
          </a:p>
          <a:p>
            <a:r>
              <a:rPr lang="en-US" sz="2000" b="1" dirty="0" smtClean="0">
                <a:solidFill>
                  <a:schemeClr val="bg2"/>
                </a:solidFill>
                <a:latin typeface="Calibri" panose="020F0502020204030204" pitchFamily="34" charset="0"/>
              </a:rPr>
              <a:t>3.     </a:t>
            </a:r>
            <a:r>
              <a:rPr lang="en-US" sz="2000" b="1" dirty="0" smtClean="0">
                <a:solidFill>
                  <a:schemeClr val="bg2"/>
                </a:solidFill>
                <a:latin typeface="Calibri" panose="020F0502020204030204" pitchFamily="34" charset="0"/>
              </a:rPr>
              <a:t>Teach</a:t>
            </a:r>
            <a:endParaRPr lang="en-US" sz="2000" b="1" dirty="0">
              <a:solidFill>
                <a:schemeClr val="bg2"/>
              </a:solidFill>
              <a:latin typeface="Calibri" panose="020F0502020204030204" pitchFamily="34" charset="0"/>
            </a:endParaRPr>
          </a:p>
          <a:p>
            <a:r>
              <a:rPr lang="en-US" sz="2000" dirty="0">
                <a:solidFill>
                  <a:schemeClr val="bg2">
                    <a:lumMod val="50000"/>
                  </a:schemeClr>
                </a:solidFill>
                <a:latin typeface="Calibri" panose="020F0502020204030204" pitchFamily="34" charset="0"/>
              </a:rPr>
              <a:t>– </a:t>
            </a:r>
            <a:r>
              <a:rPr lang="en-US" sz="2000" i="1" dirty="0" smtClean="0">
                <a:solidFill>
                  <a:schemeClr val="bg2">
                    <a:lumMod val="50000"/>
                  </a:schemeClr>
                </a:solidFill>
                <a:latin typeface="Calibri" panose="020F0502020204030204" pitchFamily="34" charset="0"/>
              </a:rPr>
              <a:t>Tell, Show, Practice, Practice, Practice</a:t>
            </a:r>
            <a:endParaRPr lang="en-US" sz="2000" i="1" dirty="0">
              <a:solidFill>
                <a:schemeClr val="bg2">
                  <a:lumMod val="50000"/>
                </a:schemeClr>
              </a:solidFill>
              <a:latin typeface="Calibri" panose="020F0502020204030204" pitchFamily="34" charset="0"/>
            </a:endParaRPr>
          </a:p>
          <a:p>
            <a:r>
              <a:rPr lang="en-US" sz="2000" b="1" dirty="0" smtClean="0">
                <a:solidFill>
                  <a:schemeClr val="bg2">
                    <a:lumMod val="50000"/>
                  </a:schemeClr>
                </a:solidFill>
                <a:latin typeface="Calibri" panose="020F0502020204030204" pitchFamily="34" charset="0"/>
              </a:rPr>
              <a:t>4.     </a:t>
            </a:r>
            <a:r>
              <a:rPr lang="en-US" sz="2000" b="1" dirty="0" smtClean="0">
                <a:solidFill>
                  <a:schemeClr val="bg2">
                    <a:lumMod val="50000"/>
                  </a:schemeClr>
                </a:solidFill>
                <a:latin typeface="Calibri" panose="020F0502020204030204" pitchFamily="34" charset="0"/>
              </a:rPr>
              <a:t>Establish Procedures</a:t>
            </a:r>
            <a:endParaRPr lang="en-US" sz="2000" b="1" dirty="0">
              <a:solidFill>
                <a:schemeClr val="bg2">
                  <a:lumMod val="50000"/>
                </a:schemeClr>
              </a:solidFill>
              <a:latin typeface="Calibri" panose="020F0502020204030204" pitchFamily="34" charset="0"/>
            </a:endParaRPr>
          </a:p>
          <a:p>
            <a:r>
              <a:rPr lang="en-US" sz="2000" dirty="0">
                <a:solidFill>
                  <a:schemeClr val="bg2">
                    <a:lumMod val="50000"/>
                  </a:schemeClr>
                </a:solidFill>
                <a:latin typeface="Calibri" panose="020F0502020204030204" pitchFamily="34" charset="0"/>
              </a:rPr>
              <a:t>– </a:t>
            </a:r>
            <a:r>
              <a:rPr lang="en-US" sz="2000" i="1" dirty="0">
                <a:solidFill>
                  <a:schemeClr val="bg2">
                    <a:lumMod val="50000"/>
                  </a:schemeClr>
                </a:solidFill>
                <a:latin typeface="Calibri" panose="020F0502020204030204" pitchFamily="34" charset="0"/>
              </a:rPr>
              <a:t>Logistics of facilitating the Social Skills </a:t>
            </a:r>
            <a:r>
              <a:rPr lang="en-US" sz="2000" i="1" dirty="0" smtClean="0">
                <a:solidFill>
                  <a:schemeClr val="bg2">
                    <a:lumMod val="50000"/>
                  </a:schemeClr>
                </a:solidFill>
                <a:latin typeface="Calibri" panose="020F0502020204030204" pitchFamily="34" charset="0"/>
              </a:rPr>
              <a:t>Intervention &amp; Group Management techniques</a:t>
            </a:r>
            <a:endParaRPr lang="en-US" sz="2000" i="1" dirty="0">
              <a:solidFill>
                <a:schemeClr val="bg2">
                  <a:lumMod val="50000"/>
                </a:schemeClr>
              </a:solidFill>
              <a:latin typeface="Calibri" panose="020F0502020204030204" pitchFamily="34" charset="0"/>
            </a:endParaRPr>
          </a:p>
          <a:p>
            <a:r>
              <a:rPr lang="en-US" sz="2500" b="1" dirty="0" smtClean="0">
                <a:solidFill>
                  <a:schemeClr val="tx1"/>
                </a:solidFill>
                <a:effectLst>
                  <a:outerShdw blurRad="38100" dist="38100" dir="2700000" algn="tl">
                    <a:srgbClr val="000000">
                      <a:alpha val="43137"/>
                    </a:srgbClr>
                  </a:outerShdw>
                </a:effectLst>
                <a:latin typeface="Calibri" panose="020F0502020204030204" pitchFamily="34" charset="0"/>
              </a:rPr>
              <a:t>5</a:t>
            </a:r>
            <a:r>
              <a:rPr lang="en-US" sz="2500" b="1"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2500" b="1" dirty="0">
                <a:solidFill>
                  <a:schemeClr val="tx1"/>
                </a:solidFill>
                <a:effectLst>
                  <a:outerShdw blurRad="38100" dist="38100" dir="2700000" algn="tl">
                    <a:srgbClr val="000000">
                      <a:alpha val="43137"/>
                    </a:srgbClr>
                  </a:outerShdw>
                </a:effectLst>
                <a:latin typeface="Calibri" panose="020F0502020204030204" pitchFamily="34" charset="0"/>
              </a:rPr>
              <a:t>Plan for Maintenance &amp; Generalization</a:t>
            </a:r>
          </a:p>
          <a:p>
            <a:r>
              <a:rPr lang="en-US" sz="2500" b="1"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2500" b="1" i="1" dirty="0">
                <a:solidFill>
                  <a:schemeClr val="tx1"/>
                </a:solidFill>
                <a:effectLst>
                  <a:outerShdw blurRad="38100" dist="38100" dir="2700000" algn="tl">
                    <a:srgbClr val="000000">
                      <a:alpha val="43137"/>
                    </a:srgbClr>
                  </a:outerShdw>
                </a:effectLst>
                <a:latin typeface="Calibri" panose="020F0502020204030204" pitchFamily="34" charset="0"/>
              </a:rPr>
              <a:t>Consistent use of skills over time &amp; across variety </a:t>
            </a:r>
            <a:r>
              <a:rPr lang="en-US" sz="2500" b="1" i="1" dirty="0" smtClean="0">
                <a:solidFill>
                  <a:schemeClr val="tx1"/>
                </a:solidFill>
                <a:effectLst>
                  <a:outerShdw blurRad="38100" dist="38100" dir="2700000" algn="tl">
                    <a:srgbClr val="000000">
                      <a:alpha val="43137"/>
                    </a:srgbClr>
                  </a:outerShdw>
                </a:effectLst>
                <a:latin typeface="Calibri" panose="020F0502020204030204" pitchFamily="34" charset="0"/>
              </a:rPr>
              <a:t>of settings</a:t>
            </a:r>
            <a:endParaRPr lang="en-US" sz="2500" b="1" i="1"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9815416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GENERALIZATION STRATEGIES</a:t>
            </a:r>
            <a:endParaRPr sz="4400" dirty="0">
              <a:solidFill>
                <a:schemeClr val="bg1"/>
              </a:solidFill>
            </a:endParaRPr>
          </a:p>
        </p:txBody>
      </p:sp>
      <p:sp>
        <p:nvSpPr>
          <p:cNvPr id="2" name="TextBox 1"/>
          <p:cNvSpPr txBox="1"/>
          <p:nvPr/>
        </p:nvSpPr>
        <p:spPr>
          <a:xfrm>
            <a:off x="444759" y="971550"/>
            <a:ext cx="8534400" cy="2246769"/>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800" dirty="0">
                <a:latin typeface="Calibri" panose="020F0502020204030204" pitchFamily="34" charset="0"/>
              </a:rPr>
              <a:t>“Avoid Train &amp; Hope</a:t>
            </a:r>
            <a:r>
              <a:rPr lang="en-US" sz="2800" dirty="0" smtClean="0">
                <a:latin typeface="Calibri" panose="020F0502020204030204" pitchFamily="34" charset="0"/>
              </a:rPr>
              <a:t>”</a:t>
            </a:r>
          </a:p>
          <a:p>
            <a:pPr marL="457200" indent="-457200">
              <a:buFont typeface="Wingdings" panose="05000000000000000000" pitchFamily="2" charset="2"/>
              <a:buChar char="q"/>
            </a:pPr>
            <a:endParaRPr lang="en-US" sz="2800" dirty="0">
              <a:latin typeface="Calibri" panose="020F0502020204030204" pitchFamily="34" charset="0"/>
            </a:endParaRPr>
          </a:p>
          <a:p>
            <a:endParaRPr lang="en-US" sz="2800" dirty="0" smtClean="0">
              <a:latin typeface="Calibri" panose="020F0502020204030204" pitchFamily="34" charset="0"/>
            </a:endParaRPr>
          </a:p>
          <a:p>
            <a:pPr marL="457200" indent="-457200">
              <a:buFont typeface="Wingdings" panose="05000000000000000000" pitchFamily="2" charset="2"/>
              <a:buChar char="q"/>
            </a:pPr>
            <a:endParaRPr lang="en-US" sz="2800" dirty="0">
              <a:latin typeface="Calibri" panose="020F0502020204030204" pitchFamily="34" charset="0"/>
            </a:endParaRPr>
          </a:p>
          <a:p>
            <a:pPr marL="457200" indent="-457200">
              <a:buFont typeface="Wingdings" panose="05000000000000000000" pitchFamily="2" charset="2"/>
              <a:buChar char="q"/>
            </a:pPr>
            <a:r>
              <a:rPr lang="en-US" sz="2800" dirty="0">
                <a:latin typeface="Calibri" panose="020F0502020204030204" pitchFamily="34" charset="0"/>
              </a:rPr>
              <a:t>Ensure that newly acquired behaviors can </a:t>
            </a:r>
            <a:r>
              <a:rPr lang="en-US" sz="2800" dirty="0" smtClean="0">
                <a:latin typeface="Calibri" panose="020F0502020204030204" pitchFamily="34" charset="0"/>
              </a:rPr>
              <a:t>occur</a:t>
            </a:r>
            <a:endParaRPr lang="en-US" sz="2800" dirty="0">
              <a:latin typeface="Calibri" panose="020F0502020204030204" pitchFamily="34" charset="0"/>
            </a:endParaRPr>
          </a:p>
        </p:txBody>
      </p:sp>
    </p:spTree>
    <p:extLst>
      <p:ext uri="{BB962C8B-B14F-4D97-AF65-F5344CB8AC3E}">
        <p14:creationId xmlns:p14="http://schemas.microsoft.com/office/powerpoint/2010/main" val="977978416"/>
      </p:ext>
    </p:extLst>
  </p:cSld>
  <p:clrMapOvr>
    <a:masterClrMapping/>
  </p:clrMapOvr>
  <p:transition spd="slow">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GENERALIZATION STRATEGIES</a:t>
            </a:r>
            <a:endParaRPr sz="4400" dirty="0">
              <a:solidFill>
                <a:schemeClr val="bg1"/>
              </a:solidFill>
            </a:endParaRPr>
          </a:p>
        </p:txBody>
      </p:sp>
      <p:sp>
        <p:nvSpPr>
          <p:cNvPr id="2" name="TextBox 1"/>
          <p:cNvSpPr txBox="1"/>
          <p:nvPr/>
        </p:nvSpPr>
        <p:spPr>
          <a:xfrm>
            <a:off x="444759" y="1123950"/>
            <a:ext cx="8534400" cy="3662541"/>
          </a:xfrm>
          <a:prstGeom prst="rect">
            <a:avLst/>
          </a:prstGeom>
          <a:noFill/>
          <a:ln>
            <a:solidFill>
              <a:schemeClr val="tx1"/>
            </a:solidFill>
          </a:ln>
        </p:spPr>
        <p:txBody>
          <a:bodyPr wrap="square" rtlCol="0">
            <a:spAutoFit/>
          </a:bodyPr>
          <a:lstStyle/>
          <a:p>
            <a:r>
              <a:rPr lang="en-US" sz="2800" dirty="0">
                <a:latin typeface="Calibri" panose="020F0502020204030204" pitchFamily="34" charset="0"/>
              </a:rPr>
              <a:t>Insure that students are aware of situations in which the behavior/skill/strategy should be used</a:t>
            </a:r>
          </a:p>
          <a:p>
            <a:endParaRPr lang="en-US" sz="800" dirty="0">
              <a:latin typeface="Calibri" panose="020F0502020204030204" pitchFamily="34" charset="0"/>
            </a:endParaRPr>
          </a:p>
          <a:p>
            <a:r>
              <a:rPr lang="en-US" sz="2800" dirty="0">
                <a:latin typeface="Calibri" panose="020F0502020204030204" pitchFamily="34" charset="0"/>
              </a:rPr>
              <a:t>Insure that students are aware of cues for using the behavior/skill/strategy (varying stimuli</a:t>
            </a:r>
            <a:r>
              <a:rPr lang="en-US" sz="2800" dirty="0" smtClean="0">
                <a:latin typeface="Calibri" panose="020F0502020204030204" pitchFamily="34" charset="0"/>
              </a:rPr>
              <a:t>)</a:t>
            </a:r>
          </a:p>
          <a:p>
            <a:endParaRPr lang="en-US" sz="2800" dirty="0">
              <a:latin typeface="Calibri" panose="020F0502020204030204" pitchFamily="34" charset="0"/>
            </a:endParaRPr>
          </a:p>
          <a:p>
            <a:r>
              <a:rPr lang="en-US" sz="2800" dirty="0">
                <a:latin typeface="Calibri" panose="020F0502020204030204" pitchFamily="34" charset="0"/>
              </a:rPr>
              <a:t>“</a:t>
            </a:r>
            <a:r>
              <a:rPr lang="en-US" sz="2800" dirty="0" err="1">
                <a:latin typeface="Calibri" panose="020F0502020204030204" pitchFamily="34" charset="0"/>
              </a:rPr>
              <a:t>Yo</a:t>
            </a:r>
            <a:r>
              <a:rPr lang="en-US" sz="2800" dirty="0">
                <a:latin typeface="Calibri" panose="020F0502020204030204" pitchFamily="34" charset="0"/>
              </a:rPr>
              <a:t>!!  I said get to work!”</a:t>
            </a:r>
          </a:p>
          <a:p>
            <a:r>
              <a:rPr lang="en-US" sz="2800" dirty="0">
                <a:latin typeface="Calibri" panose="020F0502020204030204" pitchFamily="34" charset="0"/>
              </a:rPr>
              <a:t>“Okay, kiddo!  Settle down.”		</a:t>
            </a:r>
          </a:p>
          <a:p>
            <a:r>
              <a:rPr lang="en-US" sz="2800" dirty="0">
                <a:latin typeface="Calibri" panose="020F0502020204030204" pitchFamily="34" charset="0"/>
              </a:rPr>
              <a:t>“Son, it is time to get started.”</a:t>
            </a:r>
            <a:endParaRPr lang="en-US" sz="2800" dirty="0">
              <a:latin typeface="Calibri" panose="020F0502020204030204" pitchFamily="34" charset="0"/>
            </a:endParaRPr>
          </a:p>
        </p:txBody>
      </p:sp>
      <p:sp>
        <p:nvSpPr>
          <p:cNvPr id="4" name="TextBox 3"/>
          <p:cNvSpPr txBox="1">
            <a:spLocks noChangeArrowheads="1"/>
          </p:cNvSpPr>
          <p:nvPr/>
        </p:nvSpPr>
        <p:spPr bwMode="auto">
          <a:xfrm>
            <a:off x="6553200" y="3871913"/>
            <a:ext cx="2133600" cy="923925"/>
          </a:xfrm>
          <a:prstGeom prst="rect">
            <a:avLst/>
          </a:prstGeom>
          <a:noFill/>
          <a:ln w="9525">
            <a:noFill/>
            <a:miter lim="800000"/>
            <a:headEnd/>
            <a:tailEnd/>
          </a:ln>
        </p:spPr>
        <p:txBody>
          <a:bodyPr>
            <a:spAutoFit/>
          </a:bodyPr>
          <a:lstStyle/>
          <a:p>
            <a:pPr algn="ctr"/>
            <a:r>
              <a:rPr lang="en-US" b="1" dirty="0"/>
              <a:t>Student sits down &amp; starts the assignment.</a:t>
            </a:r>
          </a:p>
        </p:txBody>
      </p:sp>
      <p:sp>
        <p:nvSpPr>
          <p:cNvPr id="5" name="Right Arrow 4"/>
          <p:cNvSpPr/>
          <p:nvPr/>
        </p:nvSpPr>
        <p:spPr>
          <a:xfrm rot="973082">
            <a:off x="5119418" y="3519058"/>
            <a:ext cx="977900" cy="239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p:cNvSpPr/>
          <p:nvPr/>
        </p:nvSpPr>
        <p:spPr>
          <a:xfrm>
            <a:off x="5210285" y="3988114"/>
            <a:ext cx="977900" cy="239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rot="21091686">
            <a:off x="5299811" y="4392249"/>
            <a:ext cx="977900" cy="239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7788397"/>
      </p:ext>
    </p:extLst>
  </p:cSld>
  <p:clrMapOvr>
    <a:masterClrMapping/>
  </p:clrMapOvr>
  <p:transition spd="slow">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GENERALIZATION STRATEGIES</a:t>
            </a:r>
            <a:endParaRPr sz="4400" dirty="0">
              <a:solidFill>
                <a:schemeClr val="bg1"/>
              </a:solidFill>
            </a:endParaRPr>
          </a:p>
        </p:txBody>
      </p:sp>
      <p:sp>
        <p:nvSpPr>
          <p:cNvPr id="2" name="TextBox 1"/>
          <p:cNvSpPr txBox="1"/>
          <p:nvPr/>
        </p:nvSpPr>
        <p:spPr>
          <a:xfrm>
            <a:off x="304800" y="819150"/>
            <a:ext cx="8534400" cy="3816429"/>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800" dirty="0">
                <a:latin typeface="Calibri" panose="020F0502020204030204" pitchFamily="34" charset="0"/>
              </a:rPr>
              <a:t>Must be planned for in advance</a:t>
            </a:r>
          </a:p>
          <a:p>
            <a:pPr marL="822960" lvl="1" indent="-457200">
              <a:buFont typeface="Wingdings" panose="05000000000000000000" pitchFamily="2" charset="2"/>
              <a:buChar char="ü"/>
            </a:pPr>
            <a:r>
              <a:rPr lang="en-US" sz="2600" dirty="0" smtClean="0">
                <a:latin typeface="Calibri" panose="020F0502020204030204" pitchFamily="34" charset="0"/>
              </a:rPr>
              <a:t>Before training</a:t>
            </a:r>
          </a:p>
          <a:p>
            <a:pPr marL="822960" lvl="1" indent="-457200">
              <a:buFont typeface="Wingdings" panose="05000000000000000000" pitchFamily="2" charset="2"/>
              <a:buChar char="ü"/>
            </a:pPr>
            <a:r>
              <a:rPr lang="en-US" sz="2600" dirty="0" smtClean="0">
                <a:latin typeface="Calibri" panose="020F0502020204030204" pitchFamily="34" charset="0"/>
              </a:rPr>
              <a:t>During training</a:t>
            </a:r>
          </a:p>
          <a:p>
            <a:pPr marL="822960" lvl="1" indent="-457200">
              <a:buFont typeface="Wingdings" panose="05000000000000000000" pitchFamily="2" charset="2"/>
              <a:buChar char="ü"/>
            </a:pPr>
            <a:r>
              <a:rPr lang="en-US" sz="2600" dirty="0" smtClean="0">
                <a:latin typeface="Calibri" panose="020F0502020204030204" pitchFamily="34" charset="0"/>
              </a:rPr>
              <a:t>After training</a:t>
            </a:r>
          </a:p>
          <a:p>
            <a:pPr marL="365760" lvl="1"/>
            <a:endParaRPr lang="en-US" sz="2600" dirty="0">
              <a:latin typeface="Calibri" panose="020F0502020204030204" pitchFamily="34" charset="0"/>
            </a:endParaRPr>
          </a:p>
          <a:p>
            <a:pPr marL="457200" indent="-457200">
              <a:buFont typeface="Wingdings" panose="05000000000000000000" pitchFamily="2" charset="2"/>
              <a:buChar char="q"/>
            </a:pPr>
            <a:r>
              <a:rPr lang="en-US" sz="2800" dirty="0">
                <a:latin typeface="Calibri" panose="020F0502020204030204" pitchFamily="34" charset="0"/>
              </a:rPr>
              <a:t>What happens in group will not be sufficient to facilitate </a:t>
            </a:r>
            <a:r>
              <a:rPr lang="en-US" sz="2800" dirty="0" smtClean="0">
                <a:latin typeface="Calibri" panose="020F0502020204030204" pitchFamily="34" charset="0"/>
              </a:rPr>
              <a:t>generalization</a:t>
            </a:r>
          </a:p>
          <a:p>
            <a:pPr marL="822960" lvl="1" indent="-457200">
              <a:buFont typeface="Wingdings" panose="05000000000000000000" pitchFamily="2" charset="2"/>
              <a:buChar char="ü"/>
            </a:pPr>
            <a:r>
              <a:rPr lang="en-US" sz="2800" dirty="0">
                <a:latin typeface="Calibri" panose="020F0502020204030204" pitchFamily="34" charset="0"/>
              </a:rPr>
              <a:t>	</a:t>
            </a:r>
            <a:r>
              <a:rPr lang="en-US" sz="2600" dirty="0" smtClean="0">
                <a:latin typeface="Calibri" panose="020F0502020204030204" pitchFamily="34" charset="0"/>
              </a:rPr>
              <a:t>Must involve general environment (teachers)</a:t>
            </a:r>
            <a:endParaRPr lang="en-US" sz="2600" dirty="0">
              <a:latin typeface="Calibri" panose="020F0502020204030204" pitchFamily="34" charset="0"/>
            </a:endParaRPr>
          </a:p>
          <a:p>
            <a:pPr marL="822960" lvl="1" indent="-457200">
              <a:buFont typeface="Wingdings" panose="05000000000000000000" pitchFamily="2" charset="2"/>
              <a:buChar char="ü"/>
            </a:pPr>
            <a:r>
              <a:rPr lang="en-US" sz="2600" dirty="0" smtClean="0">
                <a:latin typeface="Calibri" panose="020F0502020204030204" pitchFamily="34" charset="0"/>
              </a:rPr>
              <a:t> May need to occur school-wide</a:t>
            </a:r>
            <a:endParaRPr lang="en-US" sz="2600" dirty="0">
              <a:latin typeface="Calibri" panose="020F0502020204030204" pitchFamily="34" charset="0"/>
            </a:endParaRPr>
          </a:p>
        </p:txBody>
      </p:sp>
    </p:spTree>
    <p:extLst>
      <p:ext uri="{BB962C8B-B14F-4D97-AF65-F5344CB8AC3E}">
        <p14:creationId xmlns:p14="http://schemas.microsoft.com/office/powerpoint/2010/main" val="964972038"/>
      </p:ext>
    </p:extLst>
  </p:cSld>
  <p:clrMapOvr>
    <a:masterClrMapping/>
  </p:clrMapOvr>
  <p:transition spd="slow">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GENERALIZATION STRATEGIES</a:t>
            </a:r>
            <a:endParaRPr sz="4400" dirty="0">
              <a:solidFill>
                <a:schemeClr val="bg1"/>
              </a:solidFill>
            </a:endParaRPr>
          </a:p>
        </p:txBody>
      </p:sp>
      <p:sp>
        <p:nvSpPr>
          <p:cNvPr id="2" name="TextBox 1"/>
          <p:cNvSpPr txBox="1"/>
          <p:nvPr/>
        </p:nvSpPr>
        <p:spPr>
          <a:xfrm>
            <a:off x="304800" y="819150"/>
            <a:ext cx="8534400" cy="1815882"/>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800" dirty="0">
                <a:latin typeface="Calibri" panose="020F0502020204030204" pitchFamily="34" charset="0"/>
              </a:rPr>
              <a:t>Strategies To Use </a:t>
            </a:r>
            <a:r>
              <a:rPr lang="en-US" sz="2800" b="1" i="1" dirty="0">
                <a:latin typeface="Calibri" panose="020F0502020204030204" pitchFamily="34" charset="0"/>
              </a:rPr>
              <a:t>Before</a:t>
            </a:r>
            <a:r>
              <a:rPr lang="en-US" sz="2800" dirty="0">
                <a:latin typeface="Calibri" panose="020F0502020204030204" pitchFamily="34" charset="0"/>
              </a:rPr>
              <a:t> Training</a:t>
            </a:r>
          </a:p>
          <a:p>
            <a:pPr marL="457200" lvl="2" indent="-457200">
              <a:buFont typeface="Wingdings" panose="05000000000000000000" pitchFamily="2" charset="2"/>
              <a:buChar char="ü"/>
            </a:pPr>
            <a:r>
              <a:rPr lang="en-US" sz="2800" dirty="0" smtClean="0">
                <a:latin typeface="Calibri" panose="020F0502020204030204" pitchFamily="34" charset="0"/>
              </a:rPr>
              <a:t>Make </a:t>
            </a:r>
            <a:r>
              <a:rPr lang="en-US" sz="2800" dirty="0">
                <a:latin typeface="Calibri" panose="020F0502020204030204" pitchFamily="34" charset="0"/>
              </a:rPr>
              <a:t>training setting look/feel like natural setting</a:t>
            </a:r>
          </a:p>
          <a:p>
            <a:pPr marL="457200" lvl="1" indent="-457200">
              <a:buFont typeface="Wingdings" panose="05000000000000000000" pitchFamily="2" charset="2"/>
              <a:buChar char="ü"/>
            </a:pPr>
            <a:r>
              <a:rPr lang="en-US" sz="2800" dirty="0">
                <a:latin typeface="Calibri" panose="020F0502020204030204" pitchFamily="34" charset="0"/>
              </a:rPr>
              <a:t>Train in the natural setting</a:t>
            </a:r>
          </a:p>
          <a:p>
            <a:pPr marL="457200" lvl="1" indent="-457200">
              <a:buFont typeface="Wingdings" panose="05000000000000000000" pitchFamily="2" charset="2"/>
              <a:buChar char="ü"/>
            </a:pPr>
            <a:r>
              <a:rPr lang="en-US" sz="2800" dirty="0" smtClean="0">
                <a:latin typeface="Calibri" panose="020F0502020204030204" pitchFamily="34" charset="0"/>
              </a:rPr>
              <a:t>Utilizing other adults to reinforce the teaching</a:t>
            </a:r>
            <a:endParaRPr lang="en-US" sz="2800" dirty="0">
              <a:latin typeface="Calibri" panose="020F0502020204030204" pitchFamily="34" charset="0"/>
            </a:endParaRPr>
          </a:p>
        </p:txBody>
      </p:sp>
    </p:spTree>
    <p:extLst>
      <p:ext uri="{BB962C8B-B14F-4D97-AF65-F5344CB8AC3E}">
        <p14:creationId xmlns:p14="http://schemas.microsoft.com/office/powerpoint/2010/main" val="3553864444"/>
      </p:ext>
    </p:extLst>
  </p:cSld>
  <p:clrMapOvr>
    <a:masterClrMapping/>
  </p:clrMapOvr>
  <p:transition spd="slow">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GENERALIZATION STRATEGIES</a:t>
            </a:r>
            <a:endParaRPr sz="4400" dirty="0">
              <a:solidFill>
                <a:schemeClr val="bg1"/>
              </a:solidFill>
            </a:endParaRPr>
          </a:p>
        </p:txBody>
      </p:sp>
      <p:sp>
        <p:nvSpPr>
          <p:cNvPr id="2" name="TextBox 1"/>
          <p:cNvSpPr txBox="1"/>
          <p:nvPr/>
        </p:nvSpPr>
        <p:spPr>
          <a:xfrm>
            <a:off x="304800" y="819150"/>
            <a:ext cx="8534400" cy="2677656"/>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800" dirty="0">
                <a:latin typeface="Calibri" panose="020F0502020204030204" pitchFamily="34" charset="0"/>
              </a:rPr>
              <a:t>Strategies To Use </a:t>
            </a:r>
            <a:r>
              <a:rPr lang="en-US" sz="2800" b="1" i="1" dirty="0" smtClean="0">
                <a:latin typeface="Calibri" panose="020F0502020204030204" pitchFamily="34" charset="0"/>
              </a:rPr>
              <a:t>During</a:t>
            </a:r>
            <a:r>
              <a:rPr lang="en-US" sz="2800" dirty="0" smtClean="0">
                <a:latin typeface="Calibri" panose="020F0502020204030204" pitchFamily="34" charset="0"/>
              </a:rPr>
              <a:t> </a:t>
            </a:r>
            <a:r>
              <a:rPr lang="en-US" sz="2800" dirty="0">
                <a:latin typeface="Calibri" panose="020F0502020204030204" pitchFamily="34" charset="0"/>
              </a:rPr>
              <a:t>Training</a:t>
            </a:r>
          </a:p>
          <a:p>
            <a:pPr marL="457200" lvl="1" indent="-457200">
              <a:buFont typeface="Wingdings" panose="05000000000000000000" pitchFamily="2" charset="2"/>
              <a:buChar char="ü"/>
            </a:pPr>
            <a:r>
              <a:rPr lang="en-US" sz="2800" dirty="0">
                <a:latin typeface="Calibri" panose="020F0502020204030204" pitchFamily="34" charset="0"/>
              </a:rPr>
              <a:t>Use naturally occurring (real) examples within role plays (ask teachers for real examples)</a:t>
            </a:r>
          </a:p>
          <a:p>
            <a:pPr marL="457200" lvl="1" indent="-457200">
              <a:buFont typeface="Wingdings" panose="05000000000000000000" pitchFamily="2" charset="2"/>
              <a:buChar char="ü"/>
            </a:pPr>
            <a:r>
              <a:rPr lang="en-US" sz="2800" dirty="0">
                <a:latin typeface="Calibri" panose="020F0502020204030204" pitchFamily="34" charset="0"/>
              </a:rPr>
              <a:t>Use </a:t>
            </a:r>
            <a:r>
              <a:rPr lang="en-US" sz="2800" dirty="0" smtClean="0">
                <a:latin typeface="Calibri" panose="020F0502020204030204" pitchFamily="34" charset="0"/>
              </a:rPr>
              <a:t>School-wide acknowledgement system</a:t>
            </a:r>
            <a:endParaRPr lang="en-US" sz="2800" dirty="0">
              <a:latin typeface="Calibri" panose="020F0502020204030204" pitchFamily="34" charset="0"/>
            </a:endParaRPr>
          </a:p>
          <a:p>
            <a:pPr marL="457200" lvl="1" indent="-457200">
              <a:buFont typeface="Wingdings" panose="05000000000000000000" pitchFamily="2" charset="2"/>
              <a:buChar char="ü"/>
            </a:pPr>
            <a:r>
              <a:rPr lang="en-US" sz="2800" dirty="0">
                <a:latin typeface="Calibri" panose="020F0502020204030204" pitchFamily="34" charset="0"/>
              </a:rPr>
              <a:t>Use relevant student language</a:t>
            </a:r>
          </a:p>
          <a:p>
            <a:pPr marL="457200" lvl="1" indent="-457200">
              <a:buFont typeface="Wingdings" panose="05000000000000000000" pitchFamily="2" charset="2"/>
              <a:buChar char="ü"/>
            </a:pPr>
            <a:r>
              <a:rPr lang="en-US" sz="2800" dirty="0">
                <a:latin typeface="Calibri" panose="020F0502020204030204" pitchFamily="34" charset="0"/>
              </a:rPr>
              <a:t>Provide a range of useful skill </a:t>
            </a:r>
            <a:r>
              <a:rPr lang="en-US" sz="2800" dirty="0" smtClean="0">
                <a:latin typeface="Calibri" panose="020F0502020204030204" pitchFamily="34" charset="0"/>
              </a:rPr>
              <a:t>variations</a:t>
            </a:r>
            <a:endParaRPr lang="en-US" sz="2800" dirty="0">
              <a:latin typeface="Calibri" panose="020F0502020204030204" pitchFamily="34" charset="0"/>
            </a:endParaRPr>
          </a:p>
        </p:txBody>
      </p:sp>
    </p:spTree>
    <p:extLst>
      <p:ext uri="{BB962C8B-B14F-4D97-AF65-F5344CB8AC3E}">
        <p14:creationId xmlns:p14="http://schemas.microsoft.com/office/powerpoint/2010/main" val="1139102434"/>
      </p:ext>
    </p:extLst>
  </p:cSld>
  <p:clrMapOvr>
    <a:masterClrMapping/>
  </p:clrMapOvr>
  <p:transition spd="slow">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GENERALIZATION STRATEGIES</a:t>
            </a:r>
            <a:endParaRPr sz="4400" dirty="0">
              <a:solidFill>
                <a:schemeClr val="bg1"/>
              </a:solidFill>
            </a:endParaRPr>
          </a:p>
        </p:txBody>
      </p:sp>
      <p:sp>
        <p:nvSpPr>
          <p:cNvPr id="2" name="TextBox 1"/>
          <p:cNvSpPr txBox="1"/>
          <p:nvPr/>
        </p:nvSpPr>
        <p:spPr>
          <a:xfrm>
            <a:off x="304800" y="819150"/>
            <a:ext cx="8534400" cy="3539430"/>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800" dirty="0">
                <a:latin typeface="Calibri" panose="020F0502020204030204" pitchFamily="34" charset="0"/>
              </a:rPr>
              <a:t>Strategies To Use </a:t>
            </a:r>
            <a:r>
              <a:rPr lang="en-US" sz="2800" b="1" i="1" dirty="0" smtClean="0">
                <a:latin typeface="Calibri" panose="020F0502020204030204" pitchFamily="34" charset="0"/>
              </a:rPr>
              <a:t>After</a:t>
            </a:r>
            <a:r>
              <a:rPr lang="en-US" sz="2800" dirty="0" smtClean="0">
                <a:latin typeface="Calibri" panose="020F0502020204030204" pitchFamily="34" charset="0"/>
              </a:rPr>
              <a:t> </a:t>
            </a:r>
            <a:r>
              <a:rPr lang="en-US" sz="2800" dirty="0">
                <a:latin typeface="Calibri" panose="020F0502020204030204" pitchFamily="34" charset="0"/>
              </a:rPr>
              <a:t>Training</a:t>
            </a:r>
          </a:p>
          <a:p>
            <a:pPr marL="457200" lvl="1" indent="-457200">
              <a:buFont typeface="Wingdings" panose="05000000000000000000" pitchFamily="2" charset="2"/>
              <a:buChar char="ü"/>
            </a:pPr>
            <a:r>
              <a:rPr lang="en-US" sz="2800" dirty="0">
                <a:latin typeface="Calibri" panose="020F0502020204030204" pitchFamily="34" charset="0"/>
              </a:rPr>
              <a:t>Prompt students to display skill (Pre-Corrects)</a:t>
            </a:r>
          </a:p>
          <a:p>
            <a:pPr marL="457200" lvl="1" indent="-457200">
              <a:buFont typeface="Wingdings" panose="05000000000000000000" pitchFamily="2" charset="2"/>
              <a:buChar char="ü"/>
            </a:pPr>
            <a:r>
              <a:rPr lang="en-US" sz="2800" dirty="0">
                <a:latin typeface="Calibri" panose="020F0502020204030204" pitchFamily="34" charset="0"/>
              </a:rPr>
              <a:t>Reinforce displays of skills in generalized settings</a:t>
            </a:r>
          </a:p>
          <a:p>
            <a:pPr marL="457200" lvl="1" indent="-457200">
              <a:buFont typeface="Wingdings" panose="05000000000000000000" pitchFamily="2" charset="2"/>
              <a:buChar char="ü"/>
            </a:pPr>
            <a:r>
              <a:rPr lang="en-US" sz="2800" dirty="0">
                <a:latin typeface="Calibri" panose="020F0502020204030204" pitchFamily="34" charset="0"/>
              </a:rPr>
              <a:t>Enlist a variety of others to prompt and reinforce skills in generalized settings</a:t>
            </a:r>
          </a:p>
          <a:p>
            <a:pPr marL="457200" lvl="1" indent="-457200">
              <a:buFont typeface="Wingdings" panose="05000000000000000000" pitchFamily="2" charset="2"/>
              <a:buChar char="ü"/>
            </a:pPr>
            <a:r>
              <a:rPr lang="en-US" sz="2800" dirty="0">
                <a:latin typeface="Calibri" panose="020F0502020204030204" pitchFamily="34" charset="0"/>
              </a:rPr>
              <a:t>Individual contracts and behavior change plans</a:t>
            </a:r>
          </a:p>
          <a:p>
            <a:pPr marL="457200" lvl="1" indent="-457200">
              <a:buFont typeface="Wingdings" panose="05000000000000000000" pitchFamily="2" charset="2"/>
              <a:buChar char="ü"/>
            </a:pPr>
            <a:r>
              <a:rPr lang="en-US" sz="2800" dirty="0">
                <a:latin typeface="Calibri" panose="020F0502020204030204" pitchFamily="34" charset="0"/>
              </a:rPr>
              <a:t>Group contingencies</a:t>
            </a:r>
          </a:p>
          <a:p>
            <a:pPr marL="457200" lvl="1" indent="-457200">
              <a:buFont typeface="Wingdings" panose="05000000000000000000" pitchFamily="2" charset="2"/>
              <a:buChar char="ü"/>
            </a:pPr>
            <a:r>
              <a:rPr lang="en-US" sz="2800" dirty="0" smtClean="0">
                <a:latin typeface="Calibri" panose="020F0502020204030204" pitchFamily="34" charset="0"/>
              </a:rPr>
              <a:t>Set a Success Trap</a:t>
            </a:r>
            <a:endParaRPr lang="en-US" sz="2800" dirty="0">
              <a:latin typeface="Calibri" panose="020F0502020204030204" pitchFamily="34" charset="0"/>
            </a:endParaRPr>
          </a:p>
        </p:txBody>
      </p:sp>
    </p:spTree>
    <p:extLst>
      <p:ext uri="{BB962C8B-B14F-4D97-AF65-F5344CB8AC3E}">
        <p14:creationId xmlns:p14="http://schemas.microsoft.com/office/powerpoint/2010/main" val="314988455"/>
      </p:ext>
    </p:extLst>
  </p:cSld>
  <p:clrMapOvr>
    <a:masterClrMapping/>
  </p:clrMapOvr>
  <p:transition spd="slow">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MAINTENANCE STRATEGIES</a:t>
            </a:r>
            <a:endParaRPr sz="4400" dirty="0">
              <a:solidFill>
                <a:schemeClr val="bg1"/>
              </a:solidFill>
            </a:endParaRPr>
          </a:p>
        </p:txBody>
      </p:sp>
      <p:sp>
        <p:nvSpPr>
          <p:cNvPr id="2" name="TextBox 1"/>
          <p:cNvSpPr txBox="1"/>
          <p:nvPr/>
        </p:nvSpPr>
        <p:spPr>
          <a:xfrm>
            <a:off x="304800" y="819150"/>
            <a:ext cx="8534400" cy="3046988"/>
          </a:xfrm>
          <a:prstGeom prst="rect">
            <a:avLst/>
          </a:prstGeom>
          <a:noFill/>
          <a:ln>
            <a:solidFill>
              <a:schemeClr val="tx1"/>
            </a:solidFill>
          </a:ln>
        </p:spPr>
        <p:txBody>
          <a:bodyPr wrap="square" rtlCol="0">
            <a:spAutoFit/>
          </a:bodyPr>
          <a:lstStyle/>
          <a:p>
            <a:pPr marL="457200" indent="-457200">
              <a:buFont typeface="Wingdings" panose="05000000000000000000" pitchFamily="2" charset="2"/>
              <a:buChar char="q"/>
            </a:pPr>
            <a:r>
              <a:rPr lang="en-US" sz="2800" dirty="0">
                <a:latin typeface="Calibri" panose="020F0502020204030204" pitchFamily="34" charset="0"/>
              </a:rPr>
              <a:t>Monitor student’s use of the behavior/skill/strategy over time and across settings</a:t>
            </a:r>
          </a:p>
          <a:p>
            <a:endParaRPr lang="en-US" sz="1200" dirty="0">
              <a:latin typeface="Calibri" panose="020F0502020204030204" pitchFamily="34" charset="0"/>
            </a:endParaRPr>
          </a:p>
          <a:p>
            <a:pPr marL="457200" indent="-457200">
              <a:buFont typeface="Wingdings" panose="05000000000000000000" pitchFamily="2" charset="2"/>
              <a:buChar char="q"/>
            </a:pPr>
            <a:r>
              <a:rPr lang="en-US" sz="2800" dirty="0">
                <a:latin typeface="Calibri" panose="020F0502020204030204" pitchFamily="34" charset="0"/>
              </a:rPr>
              <a:t>Conduct periodic checks and reviews of behavior/skill/strategy usage</a:t>
            </a:r>
          </a:p>
          <a:p>
            <a:pPr marL="457200" indent="-457200">
              <a:buFont typeface="Wingdings" panose="05000000000000000000" pitchFamily="2" charset="2"/>
              <a:buChar char="q"/>
            </a:pPr>
            <a:endParaRPr lang="en-US" sz="1200" dirty="0">
              <a:latin typeface="Calibri" panose="020F0502020204030204" pitchFamily="34" charset="0"/>
            </a:endParaRPr>
          </a:p>
          <a:p>
            <a:pPr marL="457200" indent="-457200">
              <a:buFont typeface="Wingdings" panose="05000000000000000000" pitchFamily="2" charset="2"/>
              <a:buChar char="q"/>
            </a:pPr>
            <a:r>
              <a:rPr lang="en-US" sz="2800" dirty="0">
                <a:latin typeface="Calibri" panose="020F0502020204030204" pitchFamily="34" charset="0"/>
              </a:rPr>
              <a:t>Provide feedback on behavior/skill/strategy generalization</a:t>
            </a:r>
          </a:p>
        </p:txBody>
      </p:sp>
    </p:spTree>
    <p:extLst>
      <p:ext uri="{BB962C8B-B14F-4D97-AF65-F5344CB8AC3E}">
        <p14:creationId xmlns:p14="http://schemas.microsoft.com/office/powerpoint/2010/main" val="2513556552"/>
      </p:ext>
    </p:extLst>
  </p:cSld>
  <p:clrMapOvr>
    <a:masterClrMapping/>
  </p:clrMapOvr>
  <p:transition spd="slow">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MAINTENANCE</a:t>
            </a:r>
            <a:endParaRPr sz="4400" dirty="0">
              <a:solidFill>
                <a:schemeClr val="bg1"/>
              </a:solidFill>
            </a:endParaRPr>
          </a:p>
        </p:txBody>
      </p:sp>
      <p:sp>
        <p:nvSpPr>
          <p:cNvPr id="2" name="TextBox 1"/>
          <p:cNvSpPr txBox="1"/>
          <p:nvPr/>
        </p:nvSpPr>
        <p:spPr>
          <a:xfrm>
            <a:off x="304800" y="819150"/>
            <a:ext cx="8534400" cy="4170372"/>
          </a:xfrm>
          <a:prstGeom prst="rect">
            <a:avLst/>
          </a:prstGeom>
          <a:noFill/>
          <a:ln>
            <a:solidFill>
              <a:schemeClr val="tx1"/>
            </a:solidFill>
          </a:ln>
        </p:spPr>
        <p:txBody>
          <a:bodyPr wrap="square" rtlCol="0">
            <a:spAutoFit/>
          </a:bodyPr>
          <a:lstStyle/>
          <a:p>
            <a:pPr marL="342900" indent="-342900">
              <a:buFont typeface="Wingdings" panose="05000000000000000000" pitchFamily="2" charset="2"/>
              <a:buChar char="q"/>
            </a:pPr>
            <a:r>
              <a:rPr lang="en-US" sz="2200" dirty="0">
                <a:latin typeface="Calibri" panose="020F0502020204030204" pitchFamily="34" charset="0"/>
              </a:rPr>
              <a:t>Teacher and student together deciding when, how and with whom the student will use the skill </a:t>
            </a:r>
          </a:p>
          <a:p>
            <a:pPr marL="45720"/>
            <a:endParaRPr lang="en-US" sz="1500" dirty="0">
              <a:latin typeface="Calibri" panose="020F0502020204030204" pitchFamily="34" charset="0"/>
            </a:endParaRPr>
          </a:p>
          <a:p>
            <a:pPr marL="342900" indent="-342900">
              <a:buFont typeface="Wingdings" panose="05000000000000000000" pitchFamily="2" charset="2"/>
              <a:buChar char="q"/>
            </a:pPr>
            <a:r>
              <a:rPr lang="en-US" sz="2200" dirty="0">
                <a:latin typeface="Calibri" panose="020F0502020204030204" pitchFamily="34" charset="0"/>
              </a:rPr>
              <a:t>Social skills coordinator meets with teachers and provides visual prompts and skill steps of the social skill (classroom teacher will prompt student)</a:t>
            </a:r>
          </a:p>
          <a:p>
            <a:pPr marL="45720"/>
            <a:endParaRPr lang="en-US" sz="1500" dirty="0">
              <a:latin typeface="Calibri" panose="020F0502020204030204" pitchFamily="34" charset="0"/>
            </a:endParaRPr>
          </a:p>
          <a:p>
            <a:pPr marL="342900" indent="-342900">
              <a:buFont typeface="Wingdings" panose="05000000000000000000" pitchFamily="2" charset="2"/>
              <a:buChar char="q"/>
            </a:pPr>
            <a:r>
              <a:rPr lang="en-US" sz="2200" dirty="0">
                <a:latin typeface="Calibri" panose="020F0502020204030204" pitchFamily="34" charset="0"/>
              </a:rPr>
              <a:t>Teacher completes social skills daily progress report  or student records independently when the skill is used and rates their use of the skill (self-monitoring)</a:t>
            </a:r>
          </a:p>
          <a:p>
            <a:pPr marL="45720"/>
            <a:endParaRPr lang="en-US" sz="1500" dirty="0">
              <a:latin typeface="Calibri" panose="020F0502020204030204" pitchFamily="34" charset="0"/>
            </a:endParaRPr>
          </a:p>
          <a:p>
            <a:pPr marL="342900" indent="-342900">
              <a:buFont typeface="Wingdings" panose="05000000000000000000" pitchFamily="2" charset="2"/>
              <a:buChar char="q"/>
            </a:pPr>
            <a:r>
              <a:rPr lang="en-US" sz="2200" dirty="0">
                <a:latin typeface="Calibri" panose="020F0502020204030204" pitchFamily="34" charset="0"/>
              </a:rPr>
              <a:t>Students may complete a brief questionnaire on where they will attempt the skill, when and how it went with social skills coordinator</a:t>
            </a:r>
          </a:p>
        </p:txBody>
      </p:sp>
    </p:spTree>
    <p:extLst>
      <p:ext uri="{BB962C8B-B14F-4D97-AF65-F5344CB8AC3E}">
        <p14:creationId xmlns:p14="http://schemas.microsoft.com/office/powerpoint/2010/main" val="336886012"/>
      </p:ext>
    </p:extLst>
  </p:cSld>
  <p:clrMapOvr>
    <a:masterClrMapping/>
  </p:clrMapOvr>
  <p:transition spd="slow">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8601" y="107034"/>
            <a:ext cx="8520599" cy="733499"/>
          </a:xfrm>
          <a:prstGeom prst="rect">
            <a:avLst/>
          </a:prstGeom>
          <a:solidFill>
            <a:schemeClr val="tx1"/>
          </a:solidFill>
        </p:spPr>
        <p:txBody>
          <a:bodyPr lIns="91425" tIns="91425" rIns="91425" bIns="91425" anchor="b" anchorCtr="0">
            <a:noAutofit/>
          </a:bodyPr>
          <a:lstStyle/>
          <a:p>
            <a:pPr algn="ctr"/>
            <a:r>
              <a:rPr lang="en-US" sz="4400" b="1" dirty="0" smtClean="0">
                <a:solidFill>
                  <a:schemeClr val="bg1"/>
                </a:solidFill>
                <a:latin typeface="Francois One" panose="020B0604020202020204" charset="0"/>
              </a:rPr>
              <a:t>GENERALIZATION SKILLS</a:t>
            </a:r>
            <a:endParaRPr sz="4400" dirty="0">
              <a:solidFill>
                <a:schemeClr val="bg1"/>
              </a:solidFill>
            </a:endParaRPr>
          </a:p>
        </p:txBody>
      </p:sp>
      <p:sp>
        <p:nvSpPr>
          <p:cNvPr id="2" name="TextBox 1"/>
          <p:cNvSpPr txBox="1"/>
          <p:nvPr/>
        </p:nvSpPr>
        <p:spPr>
          <a:xfrm>
            <a:off x="304800" y="819150"/>
            <a:ext cx="8534400" cy="430887"/>
          </a:xfrm>
          <a:prstGeom prst="rect">
            <a:avLst/>
          </a:prstGeom>
          <a:noFill/>
          <a:ln>
            <a:solidFill>
              <a:schemeClr val="tx1"/>
            </a:solidFill>
          </a:ln>
        </p:spPr>
        <p:txBody>
          <a:bodyPr wrap="square" rtlCol="0">
            <a:spAutoFit/>
          </a:bodyPr>
          <a:lstStyle/>
          <a:p>
            <a:endParaRPr lang="en-US" sz="2200" dirty="0">
              <a:latin typeface="Calibri" panose="020F050202020403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1602565151"/>
              </p:ext>
            </p:extLst>
          </p:nvPr>
        </p:nvGraphicFramePr>
        <p:xfrm>
          <a:off x="152400" y="971550"/>
          <a:ext cx="8044542" cy="3023897"/>
        </p:xfrm>
        <a:graphic>
          <a:graphicData uri="http://schemas.openxmlformats.org/drawingml/2006/table">
            <a:tbl>
              <a:tblPr firstRow="1" firstCol="1" bandRow="1">
                <a:tableStyleId>{5C22544A-7EE6-4342-B048-85BDC9FD1C3A}</a:tableStyleId>
              </a:tblPr>
              <a:tblGrid>
                <a:gridCol w="464560"/>
                <a:gridCol w="6884401"/>
                <a:gridCol w="695581"/>
              </a:tblGrid>
              <a:tr h="214173">
                <a:tc>
                  <a:txBody>
                    <a:bodyPr/>
                    <a:lstStyle/>
                    <a:p>
                      <a:pPr marL="0" marR="0" algn="ctr">
                        <a:lnSpc>
                          <a:spcPct val="115000"/>
                        </a:lnSpc>
                        <a:spcBef>
                          <a:spcPts val="0"/>
                        </a:spcBef>
                        <a:spcAft>
                          <a:spcPts val="0"/>
                        </a:spcAft>
                      </a:pPr>
                      <a:r>
                        <a:rPr lang="en-US" sz="1600" dirty="0">
                          <a:effectLst/>
                        </a:rPr>
                        <a:t>#</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effectLst/>
                        </a:rPr>
                        <a:t>Task Indicator</a:t>
                      </a:r>
                      <a:endParaRPr lang="en-US" sz="1100" dirty="0">
                        <a:effectLst/>
                        <a:latin typeface="Calibri"/>
                        <a:ea typeface="Calibri"/>
                        <a:cs typeface="Times New Roman"/>
                      </a:endParaRPr>
                    </a:p>
                  </a:txBody>
                  <a:tcPr marL="68580" marR="68580" marT="0" marB="0">
                    <a:solidFill>
                      <a:schemeClr val="tx1"/>
                    </a:solidFill>
                  </a:tcPr>
                </a:tc>
                <a:tc>
                  <a:txBody>
                    <a:bodyPr/>
                    <a:lstStyle/>
                    <a:p>
                      <a:pPr marL="342900" marR="0" lvl="0" indent="-342900" algn="ctr">
                        <a:lnSpc>
                          <a:spcPct val="115000"/>
                        </a:lnSpc>
                        <a:spcBef>
                          <a:spcPts val="0"/>
                        </a:spcBef>
                        <a:spcAft>
                          <a:spcPts val="0"/>
                        </a:spcAft>
                        <a:buFont typeface="Wingdings"/>
                        <a:buChar char=""/>
                      </a:pPr>
                      <a:r>
                        <a:rPr lang="en-US" sz="1600" dirty="0">
                          <a:effectLst/>
                        </a:rPr>
                        <a:t> </a:t>
                      </a:r>
                      <a:endParaRPr lang="en-US" sz="1100" dirty="0">
                        <a:effectLst/>
                        <a:latin typeface="Calibri"/>
                        <a:ea typeface="Calibri"/>
                        <a:cs typeface="Times New Roman"/>
                      </a:endParaRPr>
                    </a:p>
                  </a:txBody>
                  <a:tcPr marL="68580" marR="68580" marT="0" marB="0">
                    <a:solidFill>
                      <a:schemeClr val="tx1"/>
                    </a:solidFill>
                  </a:tcPr>
                </a:tc>
              </a:tr>
              <a:tr h="311807">
                <a:tc>
                  <a:txBody>
                    <a:bodyPr/>
                    <a:lstStyle/>
                    <a:p>
                      <a:pPr marL="0" marR="0" algn="ctr">
                        <a:lnSpc>
                          <a:spcPct val="115000"/>
                        </a:lnSpc>
                        <a:spcBef>
                          <a:spcPts val="0"/>
                        </a:spcBef>
                        <a:spcAft>
                          <a:spcPts val="0"/>
                        </a:spcAft>
                      </a:pPr>
                      <a:r>
                        <a:rPr lang="en-US" sz="1600" dirty="0" smtClean="0">
                          <a:effectLst/>
                        </a:rPr>
                        <a:t>2a</a:t>
                      </a:r>
                      <a:r>
                        <a:rPr lang="en-US" sz="1600" dirty="0">
                          <a:effectLst/>
                        </a:rPr>
                        <a:t> </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a:solidFill>
                            <a:schemeClr val="bg2"/>
                          </a:solidFill>
                          <a:effectLst/>
                        </a:rPr>
                        <a:t>Appropriate replacement skills identified from environment</a:t>
                      </a:r>
                      <a:endParaRPr lang="en-US" sz="110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11807">
                <a:tc>
                  <a:txBody>
                    <a:bodyPr/>
                    <a:lstStyle/>
                    <a:p>
                      <a:pPr marL="0" marR="0" algn="ctr">
                        <a:lnSpc>
                          <a:spcPct val="115000"/>
                        </a:lnSpc>
                        <a:spcBef>
                          <a:spcPts val="0"/>
                        </a:spcBef>
                        <a:spcAft>
                          <a:spcPts val="0"/>
                        </a:spcAft>
                      </a:pPr>
                      <a:r>
                        <a:rPr lang="en-US" sz="1600" dirty="0">
                          <a:effectLst/>
                        </a:rPr>
                        <a:t> </a:t>
                      </a:r>
                      <a:r>
                        <a:rPr lang="en-US" sz="1600" dirty="0" smtClean="0">
                          <a:effectLst/>
                        </a:rPr>
                        <a:t>2b</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Use real role play examples solicited from the environment</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11807">
                <a:tc>
                  <a:txBody>
                    <a:bodyPr/>
                    <a:lstStyle/>
                    <a:p>
                      <a:pPr marL="0" marR="0" algn="ctr">
                        <a:lnSpc>
                          <a:spcPct val="115000"/>
                        </a:lnSpc>
                        <a:spcBef>
                          <a:spcPts val="0"/>
                        </a:spcBef>
                        <a:spcAft>
                          <a:spcPts val="0"/>
                        </a:spcAft>
                      </a:pPr>
                      <a:r>
                        <a:rPr lang="en-US" sz="1600" dirty="0">
                          <a:effectLst/>
                        </a:rPr>
                        <a:t> </a:t>
                      </a:r>
                      <a:r>
                        <a:rPr lang="en-US" sz="1600" dirty="0" smtClean="0">
                          <a:effectLst/>
                        </a:rPr>
                        <a:t>2c</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Practice in multiple settings and under variable conditions</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11807">
                <a:tc>
                  <a:txBody>
                    <a:bodyPr/>
                    <a:lstStyle/>
                    <a:p>
                      <a:pPr marL="0" marR="0" algn="ctr">
                        <a:lnSpc>
                          <a:spcPct val="115000"/>
                        </a:lnSpc>
                        <a:spcBef>
                          <a:spcPts val="0"/>
                        </a:spcBef>
                        <a:spcAft>
                          <a:spcPts val="0"/>
                        </a:spcAft>
                      </a:pPr>
                      <a:r>
                        <a:rPr lang="en-US" sz="1600" dirty="0">
                          <a:effectLst/>
                        </a:rPr>
                        <a:t> </a:t>
                      </a:r>
                      <a:r>
                        <a:rPr lang="en-US" sz="1600" dirty="0" smtClean="0">
                          <a:effectLst/>
                        </a:rPr>
                        <a:t>2d</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Frequent questions to students – “is this right or wrong?”</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11807">
                <a:tc>
                  <a:txBody>
                    <a:bodyPr/>
                    <a:lstStyle/>
                    <a:p>
                      <a:pPr marL="0" marR="0" algn="ctr">
                        <a:lnSpc>
                          <a:spcPct val="115000"/>
                        </a:lnSpc>
                        <a:spcBef>
                          <a:spcPts val="0"/>
                        </a:spcBef>
                        <a:spcAft>
                          <a:spcPts val="0"/>
                        </a:spcAft>
                      </a:pPr>
                      <a:r>
                        <a:rPr lang="en-US" sz="1600" dirty="0">
                          <a:effectLst/>
                        </a:rPr>
                        <a:t> </a:t>
                      </a:r>
                      <a:r>
                        <a:rPr lang="en-US" sz="1600" dirty="0" smtClean="0">
                          <a:effectLst/>
                        </a:rPr>
                        <a:t>2e</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a:solidFill>
                            <a:schemeClr val="bg2"/>
                          </a:solidFill>
                          <a:effectLst/>
                        </a:rPr>
                        <a:t>Differentiate instruction as necessary for individuals</a:t>
                      </a:r>
                      <a:endParaRPr lang="en-US" sz="110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214173">
                <a:tc>
                  <a:txBody>
                    <a:bodyPr/>
                    <a:lstStyle/>
                    <a:p>
                      <a:pPr marL="0" marR="0" algn="ctr">
                        <a:lnSpc>
                          <a:spcPct val="115000"/>
                        </a:lnSpc>
                        <a:spcBef>
                          <a:spcPts val="0"/>
                        </a:spcBef>
                        <a:spcAft>
                          <a:spcPts val="0"/>
                        </a:spcAft>
                      </a:pPr>
                      <a:r>
                        <a:rPr lang="en-US" sz="1600" dirty="0">
                          <a:effectLst/>
                        </a:rPr>
                        <a:t> </a:t>
                      </a:r>
                      <a:r>
                        <a:rPr lang="en-US" sz="1600" dirty="0" smtClean="0">
                          <a:effectLst/>
                        </a:rPr>
                        <a:t>2f</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a:solidFill>
                            <a:schemeClr val="bg2"/>
                          </a:solidFill>
                          <a:effectLst/>
                        </a:rPr>
                        <a:t>When students answer correctly –introduce role plays</a:t>
                      </a:r>
                      <a:endParaRPr lang="en-US" sz="110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11807">
                <a:tc>
                  <a:txBody>
                    <a:bodyPr/>
                    <a:lstStyle/>
                    <a:p>
                      <a:pPr marL="0" marR="0" algn="ctr">
                        <a:lnSpc>
                          <a:spcPct val="115000"/>
                        </a:lnSpc>
                        <a:spcBef>
                          <a:spcPts val="0"/>
                        </a:spcBef>
                        <a:spcAft>
                          <a:spcPts val="0"/>
                        </a:spcAft>
                      </a:pPr>
                      <a:r>
                        <a:rPr lang="en-US" sz="1600" dirty="0">
                          <a:effectLst/>
                        </a:rPr>
                        <a:t> </a:t>
                      </a:r>
                      <a:r>
                        <a:rPr lang="en-US" sz="1600" dirty="0" smtClean="0">
                          <a:effectLst/>
                        </a:rPr>
                        <a:t>2g</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a:solidFill>
                            <a:schemeClr val="bg2"/>
                          </a:solidFill>
                          <a:effectLst/>
                        </a:rPr>
                        <a:t>Provide all students with tasks during role play (judges)</a:t>
                      </a:r>
                      <a:endParaRPr lang="en-US" sz="110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311807">
                <a:tc>
                  <a:txBody>
                    <a:bodyPr/>
                    <a:lstStyle/>
                    <a:p>
                      <a:pPr marL="0" marR="0" algn="ctr">
                        <a:lnSpc>
                          <a:spcPct val="115000"/>
                        </a:lnSpc>
                        <a:spcBef>
                          <a:spcPts val="0"/>
                        </a:spcBef>
                        <a:spcAft>
                          <a:spcPts val="0"/>
                        </a:spcAft>
                      </a:pPr>
                      <a:r>
                        <a:rPr lang="en-US" sz="1600" dirty="0">
                          <a:effectLst/>
                        </a:rPr>
                        <a:t> </a:t>
                      </a:r>
                      <a:r>
                        <a:rPr lang="en-US" sz="1600" dirty="0" smtClean="0">
                          <a:effectLst/>
                        </a:rPr>
                        <a:t>2h</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a:solidFill>
                            <a:schemeClr val="bg2"/>
                          </a:solidFill>
                          <a:effectLst/>
                        </a:rPr>
                        <a:t>All students role play each skill to mastery</a:t>
                      </a:r>
                      <a:endParaRPr lang="en-US" sz="110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r>
              <a:tr h="214173">
                <a:tc>
                  <a:txBody>
                    <a:bodyPr/>
                    <a:lstStyle/>
                    <a:p>
                      <a:pPr marL="0" marR="0" algn="ctr">
                        <a:lnSpc>
                          <a:spcPct val="115000"/>
                        </a:lnSpc>
                        <a:spcBef>
                          <a:spcPts val="0"/>
                        </a:spcBef>
                        <a:spcAft>
                          <a:spcPts val="0"/>
                        </a:spcAft>
                      </a:pPr>
                      <a:r>
                        <a:rPr lang="en-US" sz="1600" dirty="0">
                          <a:effectLst/>
                        </a:rPr>
                        <a:t> </a:t>
                      </a:r>
                      <a:r>
                        <a:rPr lang="en-US" sz="1600" dirty="0" smtClean="0">
                          <a:effectLst/>
                        </a:rPr>
                        <a:t>2i</a:t>
                      </a: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gn="ctr">
                        <a:lnSpc>
                          <a:spcPct val="115000"/>
                        </a:lnSpc>
                        <a:spcBef>
                          <a:spcPts val="0"/>
                        </a:spcBef>
                        <a:spcAft>
                          <a:spcPts val="0"/>
                        </a:spcAft>
                      </a:pPr>
                      <a:r>
                        <a:rPr lang="en-US" sz="1600" dirty="0">
                          <a:solidFill>
                            <a:schemeClr val="bg2"/>
                          </a:solidFill>
                          <a:effectLst/>
                        </a:rPr>
                        <a:t>Test with novel examples</a:t>
                      </a:r>
                      <a:endParaRPr lang="en-US" sz="1100" dirty="0">
                        <a:solidFill>
                          <a:schemeClr val="bg2"/>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5" name="Oval 4"/>
          <p:cNvSpPr/>
          <p:nvPr/>
        </p:nvSpPr>
        <p:spPr>
          <a:xfrm>
            <a:off x="5942045" y="3105150"/>
            <a:ext cx="3429000" cy="2133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your table, discuss how this may look for your Social Skills intervention.</a:t>
            </a:r>
            <a:endParaRPr lang="en-US" sz="2000" dirty="0"/>
          </a:p>
        </p:txBody>
      </p:sp>
    </p:spTree>
    <p:extLst>
      <p:ext uri="{BB962C8B-B14F-4D97-AF65-F5344CB8AC3E}">
        <p14:creationId xmlns:p14="http://schemas.microsoft.com/office/powerpoint/2010/main" val="569845684"/>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8757</TotalTime>
  <Words>9091</Words>
  <Application>Microsoft Office PowerPoint</Application>
  <PresentationFormat>On-screen Show (16:9)</PresentationFormat>
  <Paragraphs>1742</Paragraphs>
  <Slides>139</Slides>
  <Notes>118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139</vt:i4>
      </vt:variant>
    </vt:vector>
  </HeadingPairs>
  <TitlesOfParts>
    <vt:vector size="152" baseType="lpstr">
      <vt:lpstr>Arial</vt:lpstr>
      <vt:lpstr>Oswald</vt:lpstr>
      <vt:lpstr>Symbol</vt:lpstr>
      <vt:lpstr>Wingdings</vt:lpstr>
      <vt:lpstr>Calibri</vt:lpstr>
      <vt:lpstr>SF Wonder Comic</vt:lpstr>
      <vt:lpstr>Source Code Pro</vt:lpstr>
      <vt:lpstr>Tahoma</vt:lpstr>
      <vt:lpstr>Times New Roman</vt:lpstr>
      <vt:lpstr>Candara</vt:lpstr>
      <vt:lpstr>Francois One</vt:lpstr>
      <vt:lpstr>ＭＳ Ｐゴシック</vt:lpstr>
      <vt:lpstr>modern-writer</vt:lpstr>
      <vt:lpstr>Social Skills</vt:lpstr>
      <vt:lpstr>    PBIS Team</vt:lpstr>
      <vt:lpstr>Online Companion</vt:lpstr>
      <vt:lpstr>Entering Activity: Social Skills Padlet</vt:lpstr>
      <vt:lpstr>Professional Learning Outcomes</vt:lpstr>
      <vt:lpstr>Participant Outcomes</vt:lpstr>
      <vt:lpstr>Student Outcomes</vt:lpstr>
      <vt:lpstr>AGENDA</vt:lpstr>
      <vt:lpstr>Professional Learning Behavioral Expectations</vt:lpstr>
      <vt:lpstr>ROLL A THOUGHT ENTERING ACTIVITY</vt:lpstr>
      <vt:lpstr>Tier 2/3 System to Support Social Skills</vt:lpstr>
      <vt:lpstr>PowerPoint Presentation</vt:lpstr>
      <vt:lpstr>PowerPoint Presentation</vt:lpstr>
      <vt:lpstr>PowerPoint Presentation</vt:lpstr>
      <vt:lpstr>PowerPoint Presentation</vt:lpstr>
      <vt:lpstr>Identifying Students for Social Skills</vt:lpstr>
      <vt:lpstr>Developing Decision Rules for Social Skills</vt:lpstr>
      <vt:lpstr>Developing Decision Rules for Social Skills</vt:lpstr>
      <vt:lpstr>INTERVENTION GUIDELINES</vt:lpstr>
      <vt:lpstr>SOCIAL SKILLS INTERVENTION GUIDELINES</vt:lpstr>
      <vt:lpstr>TIER 2 INTERVENTIONS</vt:lpstr>
      <vt:lpstr>TIER 2 INTERVENTIONS</vt:lpstr>
      <vt:lpstr>TIER 2 INTERVENTIONS</vt:lpstr>
      <vt:lpstr>KEY FEATURES of TIER 2 INTERVENTIONS</vt:lpstr>
      <vt:lpstr>KEY FEATURES of TIER 2 INTERVENTIONS</vt:lpstr>
      <vt:lpstr>Reflect &amp; Review</vt:lpstr>
      <vt:lpstr>Social Skills Instruction Critical Features</vt:lpstr>
      <vt:lpstr>STEPS TO IMPLEMENTING SOCIAL SKILLS</vt:lpstr>
      <vt:lpstr>ASSESS SOCIAL SKILL DEFICITS</vt:lpstr>
      <vt:lpstr>ASSESS COMMON DEFICITS</vt:lpstr>
      <vt:lpstr>Broad Dimensions of Social Skills</vt:lpstr>
      <vt:lpstr>Basic Curriculum</vt:lpstr>
      <vt:lpstr>Peer Relations</vt:lpstr>
      <vt:lpstr>Academic</vt:lpstr>
      <vt:lpstr>Assess Common Deficits</vt:lpstr>
      <vt:lpstr>STEPS TO IMPLEMENTING SOCIAL SKILLS</vt:lpstr>
      <vt:lpstr>DEVELOP CURRICULUM</vt:lpstr>
      <vt:lpstr>Develop Curriculum</vt:lpstr>
      <vt:lpstr>Selecting Curriculum: (What to Teach)</vt:lpstr>
      <vt:lpstr>WHAT TO TEACH</vt:lpstr>
      <vt:lpstr>Critical Features of Social Skills</vt:lpstr>
      <vt:lpstr>Critical Features of Social Skills</vt:lpstr>
      <vt:lpstr>Curriculum Resources</vt:lpstr>
      <vt:lpstr>Missouri Guidance Curriculum</vt:lpstr>
      <vt:lpstr>Considerations for Curriculum</vt:lpstr>
      <vt:lpstr>Selecting Curriculum</vt:lpstr>
      <vt:lpstr>Curriculum Questions</vt:lpstr>
      <vt:lpstr>Matrix Match Activity</vt:lpstr>
      <vt:lpstr>Curriculum Walk Activity</vt:lpstr>
      <vt:lpstr>STEPS TO IMPLEMENTING SOCIAL SKILLS</vt:lpstr>
      <vt:lpstr>TEACH SOCIAL SKILLS</vt:lpstr>
      <vt:lpstr>Misbehavior = Learning Error</vt:lpstr>
      <vt:lpstr>THE POWER OF TEACHING</vt:lpstr>
      <vt:lpstr>SOCIAL SKILLS</vt:lpstr>
      <vt:lpstr>TEACHING SOCIAL SKILLS</vt:lpstr>
      <vt:lpstr>TEACHING SOCIAL SKILLS</vt:lpstr>
      <vt:lpstr>LESSON DEVELOPMENT &amp; TEACHING</vt:lpstr>
      <vt:lpstr>Review of Previous Skill</vt:lpstr>
      <vt:lpstr>TEACHING SOCIAL SKILLS</vt:lpstr>
      <vt:lpstr>TEACHING SOCIAL SKILLS</vt:lpstr>
      <vt:lpstr>Teach Weekly Skill</vt:lpstr>
      <vt:lpstr>RATIONALE &amp; DEFINING THE SKILL</vt:lpstr>
      <vt:lpstr>TEACHING SOCIAL SKILLS</vt:lpstr>
      <vt:lpstr>TEACHING SOCIAL SKILLS</vt:lpstr>
      <vt:lpstr>TEACHING SOCIAL SKILLS</vt:lpstr>
      <vt:lpstr>EXAMPLE OF RATIONALE</vt:lpstr>
      <vt:lpstr>SKILL STEPS</vt:lpstr>
      <vt:lpstr>MODELING</vt:lpstr>
      <vt:lpstr>EXAMPLES AROUND MODELING</vt:lpstr>
      <vt:lpstr>Group Debriefing</vt:lpstr>
      <vt:lpstr>PERFORMANCE FEEDBACK</vt:lpstr>
      <vt:lpstr>Socialization Time</vt:lpstr>
      <vt:lpstr>TEACHING SOCIAL SKILLS</vt:lpstr>
      <vt:lpstr>GENERALIZATION PROMPT</vt:lpstr>
      <vt:lpstr>TEACHING STRATEGIES</vt:lpstr>
      <vt:lpstr>STEPS TO IMPLEMENTING SOCIAL SKILLS</vt:lpstr>
      <vt:lpstr>ESTABLISHING PROCEDURES</vt:lpstr>
      <vt:lpstr>SCHEDULING &amp; LOGISTICS</vt:lpstr>
      <vt:lpstr>SCHEDULING &amp; LOGISTICS</vt:lpstr>
      <vt:lpstr>SCHEDULING &amp; LOGISTICS</vt:lpstr>
      <vt:lpstr>GROUP MANAGEMENT STRATEGIES</vt:lpstr>
      <vt:lpstr>GROUP MANAGEMENT STRATEGIES</vt:lpstr>
      <vt:lpstr>GROUP MANAGEMENT STRATEGIES</vt:lpstr>
      <vt:lpstr>GROUP MANAGEMENT STRATEGIES</vt:lpstr>
      <vt:lpstr>GROUP MANAGEMENT STRATEGIES</vt:lpstr>
      <vt:lpstr>GROUP MANAGEMENT STRATEGIES</vt:lpstr>
      <vt:lpstr>GROUP MANAGEMENT STRATEGIES</vt:lpstr>
      <vt:lpstr>GROUP MANAGEMENT STRATEGIES</vt:lpstr>
      <vt:lpstr>GIVE ONE, GET ONE</vt:lpstr>
      <vt:lpstr>STEPS TO IMPLEMENTING SOCIAL SKILLS</vt:lpstr>
      <vt:lpstr>GENERALIZATION STRATEGIES</vt:lpstr>
      <vt:lpstr>GENERALIZATION STRATEGIES</vt:lpstr>
      <vt:lpstr>GENERALIZATION STRATEGIES</vt:lpstr>
      <vt:lpstr>GENERALIZATION STRATEGIES</vt:lpstr>
      <vt:lpstr>GENERALIZATION STRATEGIES</vt:lpstr>
      <vt:lpstr>GENERALIZATION STRATEGIES</vt:lpstr>
      <vt:lpstr>MAINTENANCE STRATEGIES</vt:lpstr>
      <vt:lpstr>MAINTENANCE</vt:lpstr>
      <vt:lpstr>GENERALIZATION SKILLS</vt:lpstr>
      <vt:lpstr>ACTION PLANNING</vt:lpstr>
      <vt:lpstr>Intervention Guidelines</vt:lpstr>
      <vt:lpstr>Progress Monitoring:</vt:lpstr>
      <vt:lpstr>Progress Monitoring</vt:lpstr>
      <vt:lpstr>Progress Monitoring</vt:lpstr>
      <vt:lpstr> Monitoring Forms</vt:lpstr>
      <vt:lpstr>Progress Monitoring</vt:lpstr>
      <vt:lpstr>Progress Monitoring</vt:lpstr>
      <vt:lpstr>Monitoring Social Skills</vt:lpstr>
      <vt:lpstr>Monitoring Social Skills </vt:lpstr>
      <vt:lpstr>Monitoring Social Skills</vt:lpstr>
      <vt:lpstr>COLLECT &amp; ENTER IN DATA</vt:lpstr>
      <vt:lpstr>SOCIAL SKILLS PROGRESS REPORT</vt:lpstr>
      <vt:lpstr>TIER 2 TRACKING TOOL</vt:lpstr>
      <vt:lpstr>Treatment Integrity</vt:lpstr>
      <vt:lpstr>Treatment Integrity within Skill Streaming</vt:lpstr>
      <vt:lpstr>PowerPoint Presentation</vt:lpstr>
      <vt:lpstr>Social Validity</vt:lpstr>
      <vt:lpstr>PowerPoint Presentation</vt:lpstr>
      <vt:lpstr>Reinforcement System</vt:lpstr>
      <vt:lpstr>Reinforcement, Rewards, Feedback, Evaluation</vt:lpstr>
      <vt:lpstr>REWARDS/Incentives</vt:lpstr>
      <vt:lpstr>Developing a Reinforcement System</vt:lpstr>
      <vt:lpstr>TRAINING SOCIAL SKILL STAKEHOLDERS</vt:lpstr>
      <vt:lpstr>Staff Roles &amp; Responsibilities - ADMINISTRATOR</vt:lpstr>
      <vt:lpstr>Staff Roles &amp; Responsibilities –                  CLASSROOM TEACHER</vt:lpstr>
      <vt:lpstr>Staff Roles &amp; Responsibilities - COORDINATOR</vt:lpstr>
      <vt:lpstr>TRAINING STUDENTS</vt:lpstr>
      <vt:lpstr>ENCOURAGE PARENT INVOLVEMENT</vt:lpstr>
      <vt:lpstr>TRAINING SOCIAL SKILL STAKEHOLDERS</vt:lpstr>
      <vt:lpstr>Action Planning</vt:lpstr>
      <vt:lpstr>Review</vt:lpstr>
      <vt:lpstr>STEPS TO IMPLEMENTING SOCIAL SKILLS</vt:lpstr>
      <vt:lpstr>Critical Features of Social Skills Groups</vt:lpstr>
      <vt:lpstr>Professional Learning Outcomes</vt:lpstr>
      <vt:lpstr>Participant Outcomes</vt:lpstr>
      <vt:lpstr>Student Outcomes</vt:lpstr>
      <vt:lpstr>CUE USE</vt:lpstr>
      <vt:lpstr>COACHING SUPPORT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Skills</dc:title>
  <dc:creator>Berry, Matthew B</dc:creator>
  <cp:lastModifiedBy>Berry, Matthew B</cp:lastModifiedBy>
  <cp:revision>77</cp:revision>
  <dcterms:modified xsi:type="dcterms:W3CDTF">2015-11-18T21:28:08Z</dcterms:modified>
</cp:coreProperties>
</file>